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456" r:id="rId1"/>
  </p:sldMasterIdLst>
  <p:notesMasterIdLst>
    <p:notesMasterId r:id="rId239"/>
  </p:notesMasterIdLst>
  <p:handoutMasterIdLst>
    <p:handoutMasterId r:id="rId240"/>
  </p:handoutMasterIdLst>
  <p:sldIdLst>
    <p:sldId id="256" r:id="rId2"/>
    <p:sldId id="257" r:id="rId3"/>
    <p:sldId id="258" r:id="rId4"/>
    <p:sldId id="259" r:id="rId5"/>
    <p:sldId id="401" r:id="rId6"/>
    <p:sldId id="556" r:id="rId7"/>
    <p:sldId id="352" r:id="rId8"/>
    <p:sldId id="354" r:id="rId9"/>
    <p:sldId id="355" r:id="rId10"/>
    <p:sldId id="353" r:id="rId11"/>
    <p:sldId id="262" r:id="rId12"/>
    <p:sldId id="356" r:id="rId13"/>
    <p:sldId id="357" r:id="rId14"/>
    <p:sldId id="358" r:id="rId15"/>
    <p:sldId id="365" r:id="rId16"/>
    <p:sldId id="366" r:id="rId17"/>
    <p:sldId id="367" r:id="rId18"/>
    <p:sldId id="368" r:id="rId19"/>
    <p:sldId id="377" r:id="rId20"/>
    <p:sldId id="369" r:id="rId21"/>
    <p:sldId id="360" r:id="rId22"/>
    <p:sldId id="361" r:id="rId23"/>
    <p:sldId id="370" r:id="rId24"/>
    <p:sldId id="371" r:id="rId25"/>
    <p:sldId id="374" r:id="rId26"/>
    <p:sldId id="373" r:id="rId27"/>
    <p:sldId id="375" r:id="rId28"/>
    <p:sldId id="376" r:id="rId29"/>
    <p:sldId id="378" r:id="rId30"/>
    <p:sldId id="379" r:id="rId31"/>
    <p:sldId id="555" r:id="rId32"/>
    <p:sldId id="557" r:id="rId33"/>
    <p:sldId id="265" r:id="rId34"/>
    <p:sldId id="558" r:id="rId35"/>
    <p:sldId id="372" r:id="rId36"/>
    <p:sldId id="263" r:id="rId37"/>
    <p:sldId id="380" r:id="rId38"/>
    <p:sldId id="381" r:id="rId39"/>
    <p:sldId id="382" r:id="rId40"/>
    <p:sldId id="383" r:id="rId41"/>
    <p:sldId id="559" r:id="rId42"/>
    <p:sldId id="560" r:id="rId43"/>
    <p:sldId id="388" r:id="rId44"/>
    <p:sldId id="561" r:id="rId45"/>
    <p:sldId id="264" r:id="rId46"/>
    <p:sldId id="387" r:id="rId47"/>
    <p:sldId id="390" r:id="rId48"/>
    <p:sldId id="391" r:id="rId49"/>
    <p:sldId id="393" r:id="rId50"/>
    <p:sldId id="392" r:id="rId51"/>
    <p:sldId id="396" r:id="rId52"/>
    <p:sldId id="394" r:id="rId53"/>
    <p:sldId id="286" r:id="rId54"/>
    <p:sldId id="287" r:id="rId55"/>
    <p:sldId id="397" r:id="rId56"/>
    <p:sldId id="288" r:id="rId57"/>
    <p:sldId id="289" r:id="rId58"/>
    <p:sldId id="295" r:id="rId59"/>
    <p:sldId id="563" r:id="rId60"/>
    <p:sldId id="562" r:id="rId61"/>
    <p:sldId id="564" r:id="rId62"/>
    <p:sldId id="565" r:id="rId63"/>
    <p:sldId id="581" r:id="rId64"/>
    <p:sldId id="296" r:id="rId65"/>
    <p:sldId id="430" r:id="rId66"/>
    <p:sldId id="402" r:id="rId67"/>
    <p:sldId id="403" r:id="rId68"/>
    <p:sldId id="405" r:id="rId69"/>
    <p:sldId id="406" r:id="rId70"/>
    <p:sldId id="272" r:id="rId71"/>
    <p:sldId id="407" r:id="rId72"/>
    <p:sldId id="408" r:id="rId73"/>
    <p:sldId id="419" r:id="rId74"/>
    <p:sldId id="421" r:id="rId75"/>
    <p:sldId id="420" r:id="rId76"/>
    <p:sldId id="422" r:id="rId77"/>
    <p:sldId id="423" r:id="rId78"/>
    <p:sldId id="424" r:id="rId79"/>
    <p:sldId id="425" r:id="rId80"/>
    <p:sldId id="426" r:id="rId81"/>
    <p:sldId id="427" r:id="rId82"/>
    <p:sldId id="428" r:id="rId83"/>
    <p:sldId id="418" r:id="rId84"/>
    <p:sldId id="409" r:id="rId85"/>
    <p:sldId id="410" r:id="rId86"/>
    <p:sldId id="412" r:id="rId87"/>
    <p:sldId id="413" r:id="rId88"/>
    <p:sldId id="414" r:id="rId89"/>
    <p:sldId id="415" r:id="rId90"/>
    <p:sldId id="417" r:id="rId91"/>
    <p:sldId id="416" r:id="rId92"/>
    <p:sldId id="566" r:id="rId93"/>
    <p:sldId id="398" r:id="rId94"/>
    <p:sldId id="431" r:id="rId95"/>
    <p:sldId id="271" r:id="rId96"/>
    <p:sldId id="432" r:id="rId97"/>
    <p:sldId id="275" r:id="rId98"/>
    <p:sldId id="438" r:id="rId99"/>
    <p:sldId id="439" r:id="rId100"/>
    <p:sldId id="442" r:id="rId101"/>
    <p:sldId id="443" r:id="rId102"/>
    <p:sldId id="444" r:id="rId103"/>
    <p:sldId id="445" r:id="rId104"/>
    <p:sldId id="276" r:id="rId105"/>
    <p:sldId id="446" r:id="rId106"/>
    <p:sldId id="277" r:id="rId107"/>
    <p:sldId id="449" r:id="rId108"/>
    <p:sldId id="450" r:id="rId109"/>
    <p:sldId id="451" r:id="rId110"/>
    <p:sldId id="278" r:id="rId111"/>
    <p:sldId id="567" r:id="rId112"/>
    <p:sldId id="569" r:id="rId113"/>
    <p:sldId id="452" r:id="rId114"/>
    <p:sldId id="279" r:id="rId115"/>
    <p:sldId id="455" r:id="rId116"/>
    <p:sldId id="280" r:id="rId117"/>
    <p:sldId id="284" r:id="rId118"/>
    <p:sldId id="454" r:id="rId119"/>
    <p:sldId id="570" r:id="rId120"/>
    <p:sldId id="299" r:id="rId121"/>
    <p:sldId id="290" r:id="rId122"/>
    <p:sldId id="572" r:id="rId123"/>
    <p:sldId id="301" r:id="rId124"/>
    <p:sldId id="302" r:id="rId125"/>
    <p:sldId id="458" r:id="rId126"/>
    <p:sldId id="571" r:id="rId127"/>
    <p:sldId id="303" r:id="rId128"/>
    <p:sldId id="460" r:id="rId129"/>
    <p:sldId id="304" r:id="rId130"/>
    <p:sldId id="305" r:id="rId131"/>
    <p:sldId id="462" r:id="rId132"/>
    <p:sldId id="461" r:id="rId133"/>
    <p:sldId id="306" r:id="rId134"/>
    <p:sldId id="307" r:id="rId135"/>
    <p:sldId id="308" r:id="rId136"/>
    <p:sldId id="309" r:id="rId137"/>
    <p:sldId id="311" r:id="rId138"/>
    <p:sldId id="466" r:id="rId139"/>
    <p:sldId id="573" r:id="rId140"/>
    <p:sldId id="312" r:id="rId141"/>
    <p:sldId id="313" r:id="rId142"/>
    <p:sldId id="314" r:id="rId143"/>
    <p:sldId id="315" r:id="rId144"/>
    <p:sldId id="470" r:id="rId145"/>
    <p:sldId id="471" r:id="rId146"/>
    <p:sldId id="574" r:id="rId147"/>
    <p:sldId id="473" r:id="rId148"/>
    <p:sldId id="575" r:id="rId149"/>
    <p:sldId id="476" r:id="rId150"/>
    <p:sldId id="477" r:id="rId151"/>
    <p:sldId id="478" r:id="rId152"/>
    <p:sldId id="479" r:id="rId153"/>
    <p:sldId id="480" r:id="rId154"/>
    <p:sldId id="576" r:id="rId155"/>
    <p:sldId id="577" r:id="rId156"/>
    <p:sldId id="578" r:id="rId157"/>
    <p:sldId id="579" r:id="rId158"/>
    <p:sldId id="580" r:id="rId159"/>
    <p:sldId id="486" r:id="rId160"/>
    <p:sldId id="490" r:id="rId161"/>
    <p:sldId id="489" r:id="rId162"/>
    <p:sldId id="484" r:id="rId163"/>
    <p:sldId id="525" r:id="rId164"/>
    <p:sldId id="485" r:id="rId165"/>
    <p:sldId id="496" r:id="rId166"/>
    <p:sldId id="497" r:id="rId167"/>
    <p:sldId id="495" r:id="rId168"/>
    <p:sldId id="498" r:id="rId169"/>
    <p:sldId id="499" r:id="rId170"/>
    <p:sldId id="500" r:id="rId171"/>
    <p:sldId id="501" r:id="rId172"/>
    <p:sldId id="502" r:id="rId173"/>
    <p:sldId id="503" r:id="rId174"/>
    <p:sldId id="504" r:id="rId175"/>
    <p:sldId id="505" r:id="rId176"/>
    <p:sldId id="506" r:id="rId177"/>
    <p:sldId id="507" r:id="rId178"/>
    <p:sldId id="508" r:id="rId179"/>
    <p:sldId id="527" r:id="rId180"/>
    <p:sldId id="514" r:id="rId181"/>
    <p:sldId id="515" r:id="rId182"/>
    <p:sldId id="516" r:id="rId183"/>
    <p:sldId id="517" r:id="rId184"/>
    <p:sldId id="510" r:id="rId185"/>
    <p:sldId id="511" r:id="rId186"/>
    <p:sldId id="512" r:id="rId187"/>
    <p:sldId id="513" r:id="rId188"/>
    <p:sldId id="519" r:id="rId189"/>
    <p:sldId id="520" r:id="rId190"/>
    <p:sldId id="518" r:id="rId191"/>
    <p:sldId id="521" r:id="rId192"/>
    <p:sldId id="522" r:id="rId193"/>
    <p:sldId id="523" r:id="rId194"/>
    <p:sldId id="524" r:id="rId195"/>
    <p:sldId id="494" r:id="rId196"/>
    <p:sldId id="582" r:id="rId197"/>
    <p:sldId id="528" r:id="rId198"/>
    <p:sldId id="530" r:id="rId199"/>
    <p:sldId id="531" r:id="rId200"/>
    <p:sldId id="532" r:id="rId201"/>
    <p:sldId id="534" r:id="rId202"/>
    <p:sldId id="535" r:id="rId203"/>
    <p:sldId id="536" r:id="rId204"/>
    <p:sldId id="533" r:id="rId205"/>
    <p:sldId id="537" r:id="rId206"/>
    <p:sldId id="538" r:id="rId207"/>
    <p:sldId id="542" r:id="rId208"/>
    <p:sldId id="539" r:id="rId209"/>
    <p:sldId id="540" r:id="rId210"/>
    <p:sldId id="541" r:id="rId211"/>
    <p:sldId id="543" r:id="rId212"/>
    <p:sldId id="544" r:id="rId213"/>
    <p:sldId id="545" r:id="rId214"/>
    <p:sldId id="546" r:id="rId215"/>
    <p:sldId id="548" r:id="rId216"/>
    <p:sldId id="547" r:id="rId217"/>
    <p:sldId id="549" r:id="rId218"/>
    <p:sldId id="550" r:id="rId219"/>
    <p:sldId id="553" r:id="rId220"/>
    <p:sldId id="552" r:id="rId221"/>
    <p:sldId id="554" r:id="rId222"/>
    <p:sldId id="583" r:id="rId223"/>
    <p:sldId id="334" r:id="rId224"/>
    <p:sldId id="336" r:id="rId225"/>
    <p:sldId id="335" r:id="rId226"/>
    <p:sldId id="337" r:id="rId227"/>
    <p:sldId id="338" r:id="rId228"/>
    <p:sldId id="586" r:id="rId229"/>
    <p:sldId id="340" r:id="rId230"/>
    <p:sldId id="345" r:id="rId231"/>
    <p:sldId id="590" r:id="rId232"/>
    <p:sldId id="592" r:id="rId233"/>
    <p:sldId id="593" r:id="rId234"/>
    <p:sldId id="588" r:id="rId235"/>
    <p:sldId id="594" r:id="rId236"/>
    <p:sldId id="348" r:id="rId237"/>
    <p:sldId id="595" r:id="rId2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09439E8-A014-3644-AD3C-C08BA79AD708}">
          <p14:sldIdLst>
            <p14:sldId id="256"/>
            <p14:sldId id="257"/>
            <p14:sldId id="258"/>
            <p14:sldId id="259"/>
            <p14:sldId id="401"/>
            <p14:sldId id="556"/>
          </p14:sldIdLst>
        </p14:section>
        <p14:section name="Exploring the Editor" id="{E67D9A11-4E40-F646-978A-603E2AA6DCDD}">
          <p14:sldIdLst>
            <p14:sldId id="352"/>
            <p14:sldId id="354"/>
            <p14:sldId id="355"/>
            <p14:sldId id="353"/>
            <p14:sldId id="262"/>
            <p14:sldId id="356"/>
            <p14:sldId id="357"/>
            <p14:sldId id="358"/>
            <p14:sldId id="365"/>
            <p14:sldId id="366"/>
            <p14:sldId id="367"/>
            <p14:sldId id="368"/>
            <p14:sldId id="377"/>
            <p14:sldId id="369"/>
            <p14:sldId id="360"/>
            <p14:sldId id="361"/>
            <p14:sldId id="370"/>
            <p14:sldId id="371"/>
          </p14:sldIdLst>
        </p14:section>
        <p14:section name="Project Setup" id="{3826E448-0210-BE43-A0D1-B30FDB5714CD}">
          <p14:sldIdLst>
            <p14:sldId id="374"/>
            <p14:sldId id="373"/>
            <p14:sldId id="375"/>
            <p14:sldId id="376"/>
            <p14:sldId id="378"/>
            <p14:sldId id="379"/>
            <p14:sldId id="555"/>
          </p14:sldIdLst>
        </p14:section>
        <p14:section name="GOAL #1: Controllable Player" id="{5C7B17F5-10F5-A74D-8009-1F46E95DDA8B}">
          <p14:sldIdLst>
            <p14:sldId id="557"/>
            <p14:sldId id="265"/>
            <p14:sldId id="558"/>
            <p14:sldId id="372"/>
            <p14:sldId id="263"/>
            <p14:sldId id="380"/>
            <p14:sldId id="381"/>
            <p14:sldId id="382"/>
            <p14:sldId id="383"/>
            <p14:sldId id="559"/>
            <p14:sldId id="560"/>
            <p14:sldId id="388"/>
            <p14:sldId id="561"/>
            <p14:sldId id="264"/>
            <p14:sldId id="387"/>
            <p14:sldId id="390"/>
            <p14:sldId id="391"/>
            <p14:sldId id="393"/>
            <p14:sldId id="392"/>
            <p14:sldId id="396"/>
            <p14:sldId id="394"/>
            <p14:sldId id="286"/>
          </p14:sldIdLst>
        </p14:section>
        <p14:section name="Creating the Player Script" id="{B6E820D3-BC43-8F47-8DE4-0569EC4CC6E7}">
          <p14:sldIdLst>
            <p14:sldId id="287"/>
            <p14:sldId id="397"/>
            <p14:sldId id="288"/>
            <p14:sldId id="289"/>
            <p14:sldId id="295"/>
            <p14:sldId id="563"/>
            <p14:sldId id="562"/>
            <p14:sldId id="564"/>
            <p14:sldId id="565"/>
            <p14:sldId id="581"/>
            <p14:sldId id="296"/>
            <p14:sldId id="430"/>
            <p14:sldId id="402"/>
            <p14:sldId id="403"/>
            <p14:sldId id="405"/>
            <p14:sldId id="406"/>
            <p14:sldId id="272"/>
            <p14:sldId id="407"/>
            <p14:sldId id="408"/>
            <p14:sldId id="419"/>
            <p14:sldId id="421"/>
            <p14:sldId id="420"/>
            <p14:sldId id="422"/>
            <p14:sldId id="423"/>
            <p14:sldId id="424"/>
            <p14:sldId id="425"/>
            <p14:sldId id="426"/>
            <p14:sldId id="427"/>
            <p14:sldId id="428"/>
            <p14:sldId id="418"/>
            <p14:sldId id="409"/>
            <p14:sldId id="410"/>
            <p14:sldId id="412"/>
            <p14:sldId id="413"/>
            <p14:sldId id="414"/>
            <p14:sldId id="415"/>
            <p14:sldId id="417"/>
            <p14:sldId id="416"/>
          </p14:sldIdLst>
        </p14:section>
        <p14:section name="GOAL #2: Reusable Base Level" id="{C22B5547-69EB-AF4B-B251-6CD2C6DF17FE}">
          <p14:sldIdLst>
            <p14:sldId id="566"/>
            <p14:sldId id="398"/>
            <p14:sldId id="431"/>
          </p14:sldIdLst>
        </p14:section>
        <p14:section name="Level Scene: Autotiles" id="{827608BB-FA64-814F-A0FA-7B2DEE384726}">
          <p14:sldIdLst>
            <p14:sldId id="271"/>
            <p14:sldId id="432"/>
            <p14:sldId id="275"/>
            <p14:sldId id="438"/>
            <p14:sldId id="439"/>
            <p14:sldId id="442"/>
            <p14:sldId id="443"/>
            <p14:sldId id="444"/>
            <p14:sldId id="445"/>
            <p14:sldId id="276"/>
            <p14:sldId id="446"/>
            <p14:sldId id="277"/>
            <p14:sldId id="449"/>
            <p14:sldId id="450"/>
            <p14:sldId id="451"/>
            <p14:sldId id="278"/>
            <p14:sldId id="567"/>
            <p14:sldId id="569"/>
            <p14:sldId id="452"/>
            <p14:sldId id="279"/>
            <p14:sldId id="455"/>
            <p14:sldId id="280"/>
            <p14:sldId id="284"/>
            <p14:sldId id="454"/>
          </p14:sldIdLst>
        </p14:section>
        <p14:section name="GOAL #3: Player &amp; Level Polish" id="{AF6B8A94-9BDD-904B-9B1E-A95991435C1D}">
          <p14:sldIdLst>
            <p14:sldId id="570"/>
            <p14:sldId id="299"/>
            <p14:sldId id="290"/>
            <p14:sldId id="572"/>
            <p14:sldId id="301"/>
            <p14:sldId id="302"/>
            <p14:sldId id="458"/>
          </p14:sldIdLst>
        </p14:section>
        <p14:section name="GOAL #4: Level Checkpoints" id="{96F1483D-FAFB-7947-9125-5CA3269F7753}">
          <p14:sldIdLst>
            <p14:sldId id="571"/>
            <p14:sldId id="303"/>
            <p14:sldId id="460"/>
            <p14:sldId id="304"/>
            <p14:sldId id="305"/>
            <p14:sldId id="462"/>
            <p14:sldId id="461"/>
            <p14:sldId id="306"/>
            <p14:sldId id="307"/>
            <p14:sldId id="308"/>
            <p14:sldId id="309"/>
            <p14:sldId id="311"/>
            <p14:sldId id="466"/>
          </p14:sldIdLst>
        </p14:section>
        <p14:section name="GOAL #5: Hazards &amp; Player Respawn" id="{EF15EA4D-7ACB-7E47-976A-46D7746DA18E}">
          <p14:sldIdLst>
            <p14:sldId id="573"/>
            <p14:sldId id="312"/>
            <p14:sldId id="313"/>
            <p14:sldId id="314"/>
            <p14:sldId id="315"/>
            <p14:sldId id="470"/>
            <p14:sldId id="471"/>
            <p14:sldId id="574"/>
            <p14:sldId id="473"/>
          </p14:sldIdLst>
        </p14:section>
        <p14:section name="GOAL #6: Collectibles &amp; HUD" id="{24B9BC21-A7B1-8140-AEC8-BFFE138F1A98}">
          <p14:sldIdLst>
            <p14:sldId id="575"/>
            <p14:sldId id="476"/>
            <p14:sldId id="477"/>
            <p14:sldId id="478"/>
            <p14:sldId id="479"/>
            <p14:sldId id="480"/>
            <p14:sldId id="576"/>
            <p14:sldId id="577"/>
            <p14:sldId id="578"/>
            <p14:sldId id="579"/>
            <p14:sldId id="580"/>
            <p14:sldId id="486"/>
            <p14:sldId id="490"/>
            <p14:sldId id="489"/>
            <p14:sldId id="484"/>
            <p14:sldId id="525"/>
          </p14:sldIdLst>
        </p14:section>
        <p14:section name="Creating a HUD" id="{99061D65-BD78-D04A-A0DA-CBA8AD1E45F2}">
          <p14:sldIdLst>
            <p14:sldId id="485"/>
            <p14:sldId id="496"/>
            <p14:sldId id="497"/>
            <p14:sldId id="495"/>
            <p14:sldId id="498"/>
            <p14:sldId id="499"/>
            <p14:sldId id="500"/>
            <p14:sldId id="501"/>
            <p14:sldId id="502"/>
            <p14:sldId id="503"/>
            <p14:sldId id="504"/>
            <p14:sldId id="505"/>
            <p14:sldId id="506"/>
            <p14:sldId id="507"/>
            <p14:sldId id="508"/>
            <p14:sldId id="527"/>
          </p14:sldIdLst>
        </p14:section>
        <p14:section name="Wiring Signals for the HUD" id="{EDACC7DB-066B-254E-AEDB-A4CFDBA8AF28}">
          <p14:sldIdLst>
            <p14:sldId id="514"/>
            <p14:sldId id="515"/>
            <p14:sldId id="516"/>
            <p14:sldId id="517"/>
            <p14:sldId id="510"/>
            <p14:sldId id="511"/>
            <p14:sldId id="512"/>
            <p14:sldId id="513"/>
            <p14:sldId id="519"/>
            <p14:sldId id="520"/>
            <p14:sldId id="518"/>
            <p14:sldId id="521"/>
            <p14:sldId id="522"/>
            <p14:sldId id="523"/>
            <p14:sldId id="524"/>
            <p14:sldId id="494"/>
          </p14:sldIdLst>
        </p14:section>
        <p14:section name="FEATURE #7: A Basic Enemy" id="{6E1795F0-B68C-AD47-9530-BEA49225B1E0}">
          <p14:sldIdLst>
            <p14:sldId id="582"/>
            <p14:sldId id="528"/>
            <p14:sldId id="530"/>
            <p14:sldId id="531"/>
            <p14:sldId id="532"/>
            <p14:sldId id="534"/>
            <p14:sldId id="535"/>
            <p14:sldId id="536"/>
            <p14:sldId id="533"/>
            <p14:sldId id="537"/>
            <p14:sldId id="538"/>
            <p14:sldId id="542"/>
            <p14:sldId id="539"/>
            <p14:sldId id="540"/>
            <p14:sldId id="541"/>
            <p14:sldId id="543"/>
            <p14:sldId id="544"/>
            <p14:sldId id="545"/>
            <p14:sldId id="546"/>
            <p14:sldId id="548"/>
            <p14:sldId id="547"/>
            <p14:sldId id="549"/>
            <p14:sldId id="550"/>
            <p14:sldId id="553"/>
            <p14:sldId id="552"/>
            <p14:sldId id="554"/>
          </p14:sldIdLst>
        </p14:section>
        <p14:section name="Creating a Main Menu" id="{7EFFECB6-7E85-F141-A0C2-CA4A9E6A0EF4}">
          <p14:sldIdLst>
            <p14:sldId id="583"/>
            <p14:sldId id="334"/>
            <p14:sldId id="336"/>
            <p14:sldId id="335"/>
            <p14:sldId id="337"/>
            <p14:sldId id="338"/>
            <p14:sldId id="586"/>
            <p14:sldId id="340"/>
            <p14:sldId id="345"/>
            <p14:sldId id="590"/>
            <p14:sldId id="592"/>
            <p14:sldId id="593"/>
            <p14:sldId id="588"/>
          </p14:sldIdLst>
        </p14:section>
        <p14:section name="Post-Session Exploration" id="{00CA191B-7FC7-2A43-905A-FA67BD45697A}">
          <p14:sldIdLst>
            <p14:sldId id="594"/>
            <p14:sldId id="348"/>
            <p14:sldId id="5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D65"/>
    <a:srgbClr val="FF6F85"/>
    <a:srgbClr val="202531"/>
    <a:srgbClr val="13C20C"/>
    <a:srgbClr val="57B3FF"/>
    <a:srgbClr val="66E6FF"/>
    <a:srgbClr val="FF8BCB"/>
    <a:srgbClr val="3FE8B3"/>
    <a:srgbClr val="AFD0EE"/>
    <a:srgbClr val="8EFF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00"/>
    <p:restoredTop sz="95494"/>
  </p:normalViewPr>
  <p:slideViewPr>
    <p:cSldViewPr snapToGrid="0">
      <p:cViewPr varScale="1">
        <p:scale>
          <a:sx n="154" d="100"/>
          <a:sy n="154" d="100"/>
        </p:scale>
        <p:origin x="208" y="688"/>
      </p:cViewPr>
      <p:guideLst/>
    </p:cSldViewPr>
  </p:slideViewPr>
  <p:notesTextViewPr>
    <p:cViewPr>
      <p:scale>
        <a:sx n="1" d="1"/>
        <a:sy n="1" d="1"/>
      </p:scale>
      <p:origin x="0" y="0"/>
    </p:cViewPr>
  </p:notesTextViewPr>
  <p:notesViewPr>
    <p:cSldViewPr snapToGrid="0">
      <p:cViewPr varScale="1">
        <p:scale>
          <a:sx n="158" d="100"/>
          <a:sy n="158" d="100"/>
        </p:scale>
        <p:origin x="5640" y="19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handoutMaster" Target="handoutMasters/handout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CDDD32-C07F-CFA7-AA96-140F487BB2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F5B990-2917-9871-C9E7-E6E93CABEB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FA8823-8C69-5948-9923-C1FF9C8A60EC}" type="datetimeFigureOut">
              <a:rPr lang="en-US" smtClean="0"/>
              <a:t>1/8/23</a:t>
            </a:fld>
            <a:endParaRPr lang="en-US"/>
          </a:p>
        </p:txBody>
      </p:sp>
      <p:sp>
        <p:nvSpPr>
          <p:cNvPr id="4" name="Footer Placeholder 3">
            <a:extLst>
              <a:ext uri="{FF2B5EF4-FFF2-40B4-BE49-F238E27FC236}">
                <a16:creationId xmlns:a16="http://schemas.microsoft.com/office/drawing/2014/main" id="{074AF875-C0CA-6989-AE58-239B8090D3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D7F765-4EC5-44BE-C738-994CAC94F87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003EC9-08ED-FA49-B849-A5230C0F3AB8}" type="slidenum">
              <a:rPr lang="en-US" smtClean="0"/>
              <a:t>‹#›</a:t>
            </a:fld>
            <a:endParaRPr lang="en-US"/>
          </a:p>
        </p:txBody>
      </p:sp>
    </p:spTree>
    <p:extLst>
      <p:ext uri="{BB962C8B-B14F-4D97-AF65-F5344CB8AC3E}">
        <p14:creationId xmlns:p14="http://schemas.microsoft.com/office/powerpoint/2010/main" val="15981417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C63C6-E8BD-074E-BDA3-0D82C9943616}" type="datetimeFigureOut">
              <a:rPr lang="en-US" smtClean="0"/>
              <a:t>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4334D-0A9A-0E4B-A906-8E81C28E845F}" type="slidenum">
              <a:rPr lang="en-US" smtClean="0"/>
              <a:t>‹#›</a:t>
            </a:fld>
            <a:endParaRPr lang="en-US"/>
          </a:p>
        </p:txBody>
      </p:sp>
    </p:spTree>
    <p:extLst>
      <p:ext uri="{BB962C8B-B14F-4D97-AF65-F5344CB8AC3E}">
        <p14:creationId xmlns:p14="http://schemas.microsoft.com/office/powerpoint/2010/main" val="262343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a:t>
            </a:fld>
            <a:endParaRPr lang="en-US"/>
          </a:p>
        </p:txBody>
      </p:sp>
    </p:spTree>
    <p:extLst>
      <p:ext uri="{BB962C8B-B14F-4D97-AF65-F5344CB8AC3E}">
        <p14:creationId xmlns:p14="http://schemas.microsoft.com/office/powerpoint/2010/main" val="1420528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57</a:t>
            </a:fld>
            <a:endParaRPr lang="en-US"/>
          </a:p>
        </p:txBody>
      </p:sp>
    </p:spTree>
    <p:extLst>
      <p:ext uri="{BB962C8B-B14F-4D97-AF65-F5344CB8AC3E}">
        <p14:creationId xmlns:p14="http://schemas.microsoft.com/office/powerpoint/2010/main" val="3067323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92</a:t>
            </a:fld>
            <a:endParaRPr lang="en-US"/>
          </a:p>
        </p:txBody>
      </p:sp>
    </p:spTree>
    <p:extLst>
      <p:ext uri="{BB962C8B-B14F-4D97-AF65-F5344CB8AC3E}">
        <p14:creationId xmlns:p14="http://schemas.microsoft.com/office/powerpoint/2010/main" val="3131761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97</a:t>
            </a:fld>
            <a:endParaRPr lang="en-US"/>
          </a:p>
        </p:txBody>
      </p:sp>
    </p:spTree>
    <p:extLst>
      <p:ext uri="{BB962C8B-B14F-4D97-AF65-F5344CB8AC3E}">
        <p14:creationId xmlns:p14="http://schemas.microsoft.com/office/powerpoint/2010/main" val="2298260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98</a:t>
            </a:fld>
            <a:endParaRPr lang="en-US"/>
          </a:p>
        </p:txBody>
      </p:sp>
    </p:spTree>
    <p:extLst>
      <p:ext uri="{BB962C8B-B14F-4D97-AF65-F5344CB8AC3E}">
        <p14:creationId xmlns:p14="http://schemas.microsoft.com/office/powerpoint/2010/main" val="4264345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99</a:t>
            </a:fld>
            <a:endParaRPr lang="en-US"/>
          </a:p>
        </p:txBody>
      </p:sp>
    </p:spTree>
    <p:extLst>
      <p:ext uri="{BB962C8B-B14F-4D97-AF65-F5344CB8AC3E}">
        <p14:creationId xmlns:p14="http://schemas.microsoft.com/office/powerpoint/2010/main" val="2017934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100</a:t>
            </a:fld>
            <a:endParaRPr lang="en-US"/>
          </a:p>
        </p:txBody>
      </p:sp>
    </p:spTree>
    <p:extLst>
      <p:ext uri="{BB962C8B-B14F-4D97-AF65-F5344CB8AC3E}">
        <p14:creationId xmlns:p14="http://schemas.microsoft.com/office/powerpoint/2010/main" val="574503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101</a:t>
            </a:fld>
            <a:endParaRPr lang="en-US"/>
          </a:p>
        </p:txBody>
      </p:sp>
    </p:spTree>
    <p:extLst>
      <p:ext uri="{BB962C8B-B14F-4D97-AF65-F5344CB8AC3E}">
        <p14:creationId xmlns:p14="http://schemas.microsoft.com/office/powerpoint/2010/main" val="306676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102</a:t>
            </a:fld>
            <a:endParaRPr lang="en-US"/>
          </a:p>
        </p:txBody>
      </p:sp>
    </p:spTree>
    <p:extLst>
      <p:ext uri="{BB962C8B-B14F-4D97-AF65-F5344CB8AC3E}">
        <p14:creationId xmlns:p14="http://schemas.microsoft.com/office/powerpoint/2010/main" val="505588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103</a:t>
            </a:fld>
            <a:endParaRPr lang="en-US"/>
          </a:p>
        </p:txBody>
      </p:sp>
    </p:spTree>
    <p:extLst>
      <p:ext uri="{BB962C8B-B14F-4D97-AF65-F5344CB8AC3E}">
        <p14:creationId xmlns:p14="http://schemas.microsoft.com/office/powerpoint/2010/main" val="3394824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119</a:t>
            </a:fld>
            <a:endParaRPr lang="en-US"/>
          </a:p>
        </p:txBody>
      </p:sp>
    </p:spTree>
    <p:extLst>
      <p:ext uri="{BB962C8B-B14F-4D97-AF65-F5344CB8AC3E}">
        <p14:creationId xmlns:p14="http://schemas.microsoft.com/office/powerpoint/2010/main" val="311670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6</a:t>
            </a:fld>
            <a:endParaRPr lang="en-US"/>
          </a:p>
        </p:txBody>
      </p:sp>
    </p:spTree>
    <p:extLst>
      <p:ext uri="{BB962C8B-B14F-4D97-AF65-F5344CB8AC3E}">
        <p14:creationId xmlns:p14="http://schemas.microsoft.com/office/powerpoint/2010/main" val="2258295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126</a:t>
            </a:fld>
            <a:endParaRPr lang="en-US"/>
          </a:p>
        </p:txBody>
      </p:sp>
    </p:spTree>
    <p:extLst>
      <p:ext uri="{BB962C8B-B14F-4D97-AF65-F5344CB8AC3E}">
        <p14:creationId xmlns:p14="http://schemas.microsoft.com/office/powerpoint/2010/main" val="1429589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139</a:t>
            </a:fld>
            <a:endParaRPr lang="en-US"/>
          </a:p>
        </p:txBody>
      </p:sp>
    </p:spTree>
    <p:extLst>
      <p:ext uri="{BB962C8B-B14F-4D97-AF65-F5344CB8AC3E}">
        <p14:creationId xmlns:p14="http://schemas.microsoft.com/office/powerpoint/2010/main" val="627883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148</a:t>
            </a:fld>
            <a:endParaRPr lang="en-US"/>
          </a:p>
        </p:txBody>
      </p:sp>
    </p:spTree>
    <p:extLst>
      <p:ext uri="{BB962C8B-B14F-4D97-AF65-F5344CB8AC3E}">
        <p14:creationId xmlns:p14="http://schemas.microsoft.com/office/powerpoint/2010/main" val="3005726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180</a:t>
            </a:fld>
            <a:endParaRPr lang="en-US"/>
          </a:p>
        </p:txBody>
      </p:sp>
    </p:spTree>
    <p:extLst>
      <p:ext uri="{BB962C8B-B14F-4D97-AF65-F5344CB8AC3E}">
        <p14:creationId xmlns:p14="http://schemas.microsoft.com/office/powerpoint/2010/main" val="3854500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181</a:t>
            </a:fld>
            <a:endParaRPr lang="en-US"/>
          </a:p>
        </p:txBody>
      </p:sp>
    </p:spTree>
    <p:extLst>
      <p:ext uri="{BB962C8B-B14F-4D97-AF65-F5344CB8AC3E}">
        <p14:creationId xmlns:p14="http://schemas.microsoft.com/office/powerpoint/2010/main" val="3001386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182</a:t>
            </a:fld>
            <a:endParaRPr lang="en-US"/>
          </a:p>
        </p:txBody>
      </p:sp>
    </p:spTree>
    <p:extLst>
      <p:ext uri="{BB962C8B-B14F-4D97-AF65-F5344CB8AC3E}">
        <p14:creationId xmlns:p14="http://schemas.microsoft.com/office/powerpoint/2010/main" val="2983764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183</a:t>
            </a:fld>
            <a:endParaRPr lang="en-US"/>
          </a:p>
        </p:txBody>
      </p:sp>
    </p:spTree>
    <p:extLst>
      <p:ext uri="{BB962C8B-B14F-4D97-AF65-F5344CB8AC3E}">
        <p14:creationId xmlns:p14="http://schemas.microsoft.com/office/powerpoint/2010/main" val="3481199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196</a:t>
            </a:fld>
            <a:endParaRPr lang="en-US"/>
          </a:p>
        </p:txBody>
      </p:sp>
    </p:spTree>
    <p:extLst>
      <p:ext uri="{BB962C8B-B14F-4D97-AF65-F5344CB8AC3E}">
        <p14:creationId xmlns:p14="http://schemas.microsoft.com/office/powerpoint/2010/main" val="1795759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222</a:t>
            </a:fld>
            <a:endParaRPr lang="en-US"/>
          </a:p>
        </p:txBody>
      </p:sp>
    </p:spTree>
    <p:extLst>
      <p:ext uri="{BB962C8B-B14F-4D97-AF65-F5344CB8AC3E}">
        <p14:creationId xmlns:p14="http://schemas.microsoft.com/office/powerpoint/2010/main" val="395483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8</a:t>
            </a:fld>
            <a:endParaRPr lang="en-US"/>
          </a:p>
        </p:txBody>
      </p:sp>
    </p:spTree>
    <p:extLst>
      <p:ext uri="{BB962C8B-B14F-4D97-AF65-F5344CB8AC3E}">
        <p14:creationId xmlns:p14="http://schemas.microsoft.com/office/powerpoint/2010/main" val="2022966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32</a:t>
            </a:fld>
            <a:endParaRPr lang="en-US"/>
          </a:p>
        </p:txBody>
      </p:sp>
    </p:spTree>
    <p:extLst>
      <p:ext uri="{BB962C8B-B14F-4D97-AF65-F5344CB8AC3E}">
        <p14:creationId xmlns:p14="http://schemas.microsoft.com/office/powerpoint/2010/main" val="2944068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36</a:t>
            </a:fld>
            <a:endParaRPr lang="en-US"/>
          </a:p>
        </p:txBody>
      </p:sp>
    </p:spTree>
    <p:extLst>
      <p:ext uri="{BB962C8B-B14F-4D97-AF65-F5344CB8AC3E}">
        <p14:creationId xmlns:p14="http://schemas.microsoft.com/office/powerpoint/2010/main" val="372480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37</a:t>
            </a:fld>
            <a:endParaRPr lang="en-US"/>
          </a:p>
        </p:txBody>
      </p:sp>
    </p:spTree>
    <p:extLst>
      <p:ext uri="{BB962C8B-B14F-4D97-AF65-F5344CB8AC3E}">
        <p14:creationId xmlns:p14="http://schemas.microsoft.com/office/powerpoint/2010/main" val="3283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38</a:t>
            </a:fld>
            <a:endParaRPr lang="en-US"/>
          </a:p>
        </p:txBody>
      </p:sp>
    </p:spTree>
    <p:extLst>
      <p:ext uri="{BB962C8B-B14F-4D97-AF65-F5344CB8AC3E}">
        <p14:creationId xmlns:p14="http://schemas.microsoft.com/office/powerpoint/2010/main" val="3726811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39</a:t>
            </a:fld>
            <a:endParaRPr lang="en-US"/>
          </a:p>
        </p:txBody>
      </p:sp>
    </p:spTree>
    <p:extLst>
      <p:ext uri="{BB962C8B-B14F-4D97-AF65-F5344CB8AC3E}">
        <p14:creationId xmlns:p14="http://schemas.microsoft.com/office/powerpoint/2010/main" val="1131840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94334D-0A9A-0E4B-A906-8E81C28E845F}" type="slidenum">
              <a:rPr lang="en-US" smtClean="0"/>
              <a:t>40</a:t>
            </a:fld>
            <a:endParaRPr lang="en-US"/>
          </a:p>
        </p:txBody>
      </p:sp>
    </p:spTree>
    <p:extLst>
      <p:ext uri="{BB962C8B-B14F-4D97-AF65-F5344CB8AC3E}">
        <p14:creationId xmlns:p14="http://schemas.microsoft.com/office/powerpoint/2010/main" val="2948616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pic>
        <p:nvPicPr>
          <p:cNvPr id="22" name="Picture 2">
            <a:extLst>
              <a:ext uri="{FF2B5EF4-FFF2-40B4-BE49-F238E27FC236}">
                <a16:creationId xmlns:a16="http://schemas.microsoft.com/office/drawing/2014/main" id="{B47B0091-D8FD-3C0B-82F1-1F202806028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73896" y="2882829"/>
            <a:ext cx="1068266" cy="1068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2742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09046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57295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929202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34828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98355"/>
            <a:ext cx="10437812" cy="321164"/>
          </a:xfrm>
          <a:prstGeom prst="rect">
            <a:avLst/>
          </a:prstGeom>
        </p:spPr>
      </p:pic>
      <p:sp>
        <p:nvSpPr>
          <p:cNvPr id="16" name="Rectangle 15"/>
          <p:cNvSpPr/>
          <p:nvPr/>
        </p:nvSpPr>
        <p:spPr bwMode="ltGray">
          <a:xfrm>
            <a:off x="0" y="237715"/>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381343"/>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50391" y="1894834"/>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680322" y="2614613"/>
            <a:ext cx="3049702" cy="332157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45470" y="1894834"/>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3945470" y="2614613"/>
            <a:ext cx="3063240" cy="332157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13601" y="1894834"/>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224156" y="2614613"/>
            <a:ext cx="3070025" cy="332157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4" name="Footer Placeholder 3"/>
          <p:cNvSpPr>
            <a:spLocks noGrp="1"/>
          </p:cNvSpPr>
          <p:nvPr>
            <p:ph type="ftr" sz="quarter" idx="11"/>
          </p:nvPr>
        </p:nvSpPr>
        <p:spPr/>
        <p:txBody>
          <a:bodyPr/>
          <a:lstStyle/>
          <a:p>
            <a:endParaRPr lang="en-US" dirty="0"/>
          </a:p>
        </p:txBody>
      </p:sp>
      <p:pic>
        <p:nvPicPr>
          <p:cNvPr id="5" name="Picture 4" descr="HD-ShadowShort.png">
            <a:extLst>
              <a:ext uri="{FF2B5EF4-FFF2-40B4-BE49-F238E27FC236}">
                <a16:creationId xmlns:a16="http://schemas.microsoft.com/office/drawing/2014/main" id="{87542F7A-3F5D-B007-2494-56DE333A2E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5826" y="1599346"/>
            <a:ext cx="1602997" cy="144270"/>
          </a:xfrm>
          <a:prstGeom prst="rect">
            <a:avLst/>
          </a:prstGeom>
        </p:spPr>
      </p:pic>
      <p:sp>
        <p:nvSpPr>
          <p:cNvPr id="14" name="Rectangle 13">
            <a:extLst>
              <a:ext uri="{FF2B5EF4-FFF2-40B4-BE49-F238E27FC236}">
                <a16:creationId xmlns:a16="http://schemas.microsoft.com/office/drawing/2014/main" id="{205BCA74-AC30-F08D-BD68-ACE7618E2D69}"/>
              </a:ext>
            </a:extLst>
          </p:cNvPr>
          <p:cNvSpPr/>
          <p:nvPr userDrawn="1"/>
        </p:nvSpPr>
        <p:spPr>
          <a:xfrm>
            <a:off x="10585827" y="237712"/>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Picture 2">
            <a:extLst>
              <a:ext uri="{FF2B5EF4-FFF2-40B4-BE49-F238E27FC236}">
                <a16:creationId xmlns:a16="http://schemas.microsoft.com/office/drawing/2014/main" id="{911B0E63-6BD4-7BFD-7CB2-27A6C8C03D0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53191" y="381340"/>
            <a:ext cx="1068266" cy="1068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68971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98354"/>
            <a:ext cx="10437812" cy="321164"/>
          </a:xfrm>
          <a:prstGeom prst="rect">
            <a:avLst/>
          </a:prstGeom>
        </p:spPr>
      </p:pic>
      <p:sp>
        <p:nvSpPr>
          <p:cNvPr id="17" name="Rectangle 16"/>
          <p:cNvSpPr/>
          <p:nvPr/>
        </p:nvSpPr>
        <p:spPr bwMode="ltGray">
          <a:xfrm>
            <a:off x="0" y="237714"/>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381342"/>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21" y="3880148"/>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21" y="1919518"/>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21" y="4456410"/>
            <a:ext cx="3049705" cy="14797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4" y="3880148"/>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3" y="1919518"/>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20" y="4456409"/>
            <a:ext cx="3067297" cy="14797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81" y="3880148"/>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80" y="1919518"/>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6" y="4456407"/>
            <a:ext cx="3067563" cy="14797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4" name="Footer Placeholder 3"/>
          <p:cNvSpPr>
            <a:spLocks noGrp="1"/>
          </p:cNvSpPr>
          <p:nvPr>
            <p:ph type="ftr" sz="quarter" idx="11"/>
          </p:nvPr>
        </p:nvSpPr>
        <p:spPr/>
        <p:txBody>
          <a:bodyPr/>
          <a:lstStyle/>
          <a:p>
            <a:endParaRPr lang="en-US" dirty="0"/>
          </a:p>
        </p:txBody>
      </p:sp>
      <p:pic>
        <p:nvPicPr>
          <p:cNvPr id="5" name="Picture 4" descr="HD-ShadowShort.png">
            <a:extLst>
              <a:ext uri="{FF2B5EF4-FFF2-40B4-BE49-F238E27FC236}">
                <a16:creationId xmlns:a16="http://schemas.microsoft.com/office/drawing/2014/main" id="{A91580E9-4761-437B-A34E-0681C15E41E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5826" y="1599346"/>
            <a:ext cx="1602997" cy="144270"/>
          </a:xfrm>
          <a:prstGeom prst="rect">
            <a:avLst/>
          </a:prstGeom>
        </p:spPr>
      </p:pic>
      <p:sp>
        <p:nvSpPr>
          <p:cNvPr id="9" name="Rectangle 8">
            <a:extLst>
              <a:ext uri="{FF2B5EF4-FFF2-40B4-BE49-F238E27FC236}">
                <a16:creationId xmlns:a16="http://schemas.microsoft.com/office/drawing/2014/main" id="{1A1FD5F0-477D-8CA7-34E5-07C5DD1905D4}"/>
              </a:ext>
            </a:extLst>
          </p:cNvPr>
          <p:cNvSpPr/>
          <p:nvPr userDrawn="1"/>
        </p:nvSpPr>
        <p:spPr>
          <a:xfrm>
            <a:off x="10585827" y="237712"/>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a:extLst>
              <a:ext uri="{FF2B5EF4-FFF2-40B4-BE49-F238E27FC236}">
                <a16:creationId xmlns:a16="http://schemas.microsoft.com/office/drawing/2014/main" id="{8AE2B55F-42E7-DE80-E18C-7E41694EFAD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53191" y="381340"/>
            <a:ext cx="1068266" cy="1068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6097659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98352"/>
            <a:ext cx="10437812" cy="321164"/>
          </a:xfrm>
          <a:prstGeom prst="rect">
            <a:avLst/>
          </a:prstGeom>
        </p:spPr>
      </p:pic>
      <p:sp>
        <p:nvSpPr>
          <p:cNvPr id="9" name="Rectangle 8"/>
          <p:cNvSpPr/>
          <p:nvPr/>
        </p:nvSpPr>
        <p:spPr bwMode="ltGray">
          <a:xfrm>
            <a:off x="0" y="237712"/>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381340"/>
            <a:ext cx="9613861" cy="1080938"/>
          </a:xfrm>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0321" y="1919516"/>
            <a:ext cx="9613861" cy="40166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5" name="Footer Placeholder 4"/>
          <p:cNvSpPr>
            <a:spLocks noGrp="1"/>
          </p:cNvSpPr>
          <p:nvPr>
            <p:ph type="ftr" sz="quarter" idx="11"/>
          </p:nvPr>
        </p:nvSpPr>
        <p:spPr/>
        <p:txBody>
          <a:bodyPr/>
          <a:lstStyle/>
          <a:p>
            <a:endParaRPr lang="en-US" dirty="0"/>
          </a:p>
        </p:txBody>
      </p:sp>
      <p:pic>
        <p:nvPicPr>
          <p:cNvPr id="6" name="Picture 5" descr="HD-ShadowShort.png">
            <a:extLst>
              <a:ext uri="{FF2B5EF4-FFF2-40B4-BE49-F238E27FC236}">
                <a16:creationId xmlns:a16="http://schemas.microsoft.com/office/drawing/2014/main" id="{865DE5C8-C659-5180-26F0-0CEF74AE12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5826" y="1599346"/>
            <a:ext cx="1602997" cy="144270"/>
          </a:xfrm>
          <a:prstGeom prst="rect">
            <a:avLst/>
          </a:prstGeom>
        </p:spPr>
      </p:pic>
      <p:sp>
        <p:nvSpPr>
          <p:cNvPr id="8" name="Rectangle 7">
            <a:extLst>
              <a:ext uri="{FF2B5EF4-FFF2-40B4-BE49-F238E27FC236}">
                <a16:creationId xmlns:a16="http://schemas.microsoft.com/office/drawing/2014/main" id="{DC15F07A-A35B-43A3-CA2C-2AA407304565}"/>
              </a:ext>
            </a:extLst>
          </p:cNvPr>
          <p:cNvSpPr/>
          <p:nvPr userDrawn="1"/>
        </p:nvSpPr>
        <p:spPr>
          <a:xfrm>
            <a:off x="10585827" y="237712"/>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2">
            <a:extLst>
              <a:ext uri="{FF2B5EF4-FFF2-40B4-BE49-F238E27FC236}">
                <a16:creationId xmlns:a16="http://schemas.microsoft.com/office/drawing/2014/main" id="{E31ABBE7-3F3E-DB4E-5653-37A9BC4CAAD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53191" y="381340"/>
            <a:ext cx="1068266" cy="1068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059911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09B482E8-6E0E-1B4F-B1FD-C69DB9E858D9}" type="datetimeFigureOut">
              <a:rPr lang="en-US" smtClean="0"/>
              <a:pPr/>
              <a:t>1/8/23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781462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9751877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98352"/>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599346"/>
            <a:ext cx="1602997" cy="144270"/>
          </a:xfrm>
          <a:prstGeom prst="rect">
            <a:avLst/>
          </a:prstGeom>
        </p:spPr>
      </p:pic>
      <p:sp>
        <p:nvSpPr>
          <p:cNvPr id="17" name="Rectangle 16"/>
          <p:cNvSpPr/>
          <p:nvPr/>
        </p:nvSpPr>
        <p:spPr bwMode="ltGray">
          <a:xfrm>
            <a:off x="0" y="237712"/>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237712"/>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381340"/>
            <a:ext cx="9613861" cy="1080938"/>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5" name="Footer Placeholder 4"/>
          <p:cNvSpPr>
            <a:spLocks noGrp="1"/>
          </p:cNvSpPr>
          <p:nvPr>
            <p:ph type="ftr" sz="quarter" idx="11"/>
          </p:nvPr>
        </p:nvSpPr>
        <p:spPr/>
        <p:txBody>
          <a:bodyPr/>
          <a:lstStyle/>
          <a:p>
            <a:endParaRPr lang="en-US" dirty="0"/>
          </a:p>
        </p:txBody>
      </p:sp>
      <p:pic>
        <p:nvPicPr>
          <p:cNvPr id="10" name="Picture 2">
            <a:extLst>
              <a:ext uri="{FF2B5EF4-FFF2-40B4-BE49-F238E27FC236}">
                <a16:creationId xmlns:a16="http://schemas.microsoft.com/office/drawing/2014/main" id="{C5DA02E7-65F7-8788-A673-D8C6C9D455A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53191" y="381340"/>
            <a:ext cx="1068266" cy="1068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3516798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85825" y="2256816"/>
            <a:ext cx="1602996" cy="456775"/>
          </a:xfrm>
        </p:spPr>
        <p:txBody>
          <a:bodyPr/>
          <a:lstStyle/>
          <a:p>
            <a:fld id="{D57F1E4F-1CFF-5643-939E-217C01CDF565}" type="slidenum">
              <a:rPr lang="en-US" smtClean="0"/>
              <a:pPr/>
              <a:t>‹#›</a:t>
            </a:fld>
            <a:endParaRPr lang="en-US" dirty="0"/>
          </a:p>
        </p:txBody>
      </p:sp>
      <p:pic>
        <p:nvPicPr>
          <p:cNvPr id="12" name="Picture 2">
            <a:extLst>
              <a:ext uri="{FF2B5EF4-FFF2-40B4-BE49-F238E27FC236}">
                <a16:creationId xmlns:a16="http://schemas.microsoft.com/office/drawing/2014/main" id="{78EB7A73-6C16-E5EE-BCC9-DAF240ED374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54863" y="2866613"/>
            <a:ext cx="1068266" cy="1068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8682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98352"/>
            <a:ext cx="10437812" cy="321164"/>
          </a:xfrm>
          <a:prstGeom prst="rect">
            <a:avLst/>
          </a:prstGeom>
        </p:spPr>
      </p:pic>
      <p:sp>
        <p:nvSpPr>
          <p:cNvPr id="10" name="Rectangle 9"/>
          <p:cNvSpPr/>
          <p:nvPr/>
        </p:nvSpPr>
        <p:spPr bwMode="ltGray">
          <a:xfrm>
            <a:off x="0" y="237712"/>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381340"/>
            <a:ext cx="9613861" cy="108093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1919516"/>
            <a:ext cx="4698358" cy="4016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1919516"/>
            <a:ext cx="4700058" cy="4016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6" name="Footer Placeholder 5"/>
          <p:cNvSpPr>
            <a:spLocks noGrp="1"/>
          </p:cNvSpPr>
          <p:nvPr>
            <p:ph type="ftr" sz="quarter" idx="11"/>
          </p:nvPr>
        </p:nvSpPr>
        <p:spPr/>
        <p:txBody>
          <a:bodyPr/>
          <a:lstStyle/>
          <a:p>
            <a:endParaRPr lang="en-US" dirty="0"/>
          </a:p>
        </p:txBody>
      </p:sp>
      <p:pic>
        <p:nvPicPr>
          <p:cNvPr id="9" name="Picture 8" descr="HD-ShadowShort.png">
            <a:extLst>
              <a:ext uri="{FF2B5EF4-FFF2-40B4-BE49-F238E27FC236}">
                <a16:creationId xmlns:a16="http://schemas.microsoft.com/office/drawing/2014/main" id="{361BB5BE-15C5-25BD-C7C7-058A07517E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5826" y="1599346"/>
            <a:ext cx="1602997" cy="144270"/>
          </a:xfrm>
          <a:prstGeom prst="rect">
            <a:avLst/>
          </a:prstGeom>
        </p:spPr>
      </p:pic>
      <p:sp>
        <p:nvSpPr>
          <p:cNvPr id="11" name="Rectangle 10">
            <a:extLst>
              <a:ext uri="{FF2B5EF4-FFF2-40B4-BE49-F238E27FC236}">
                <a16:creationId xmlns:a16="http://schemas.microsoft.com/office/drawing/2014/main" id="{E427A1FD-753C-5621-D74B-6C0A14DFE17D}"/>
              </a:ext>
            </a:extLst>
          </p:cNvPr>
          <p:cNvSpPr/>
          <p:nvPr userDrawn="1"/>
        </p:nvSpPr>
        <p:spPr>
          <a:xfrm>
            <a:off x="10585827" y="237712"/>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2">
            <a:extLst>
              <a:ext uri="{FF2B5EF4-FFF2-40B4-BE49-F238E27FC236}">
                <a16:creationId xmlns:a16="http://schemas.microsoft.com/office/drawing/2014/main" id="{4161C002-25D0-9B8A-F025-AA8AD09A84D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53191" y="381340"/>
            <a:ext cx="1068266" cy="1068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55055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98354"/>
            <a:ext cx="10437812" cy="321164"/>
          </a:xfrm>
          <a:prstGeom prst="rect">
            <a:avLst/>
          </a:prstGeom>
        </p:spPr>
      </p:pic>
      <p:sp>
        <p:nvSpPr>
          <p:cNvPr id="12" name="Rectangle 11"/>
          <p:cNvSpPr/>
          <p:nvPr/>
        </p:nvSpPr>
        <p:spPr bwMode="ltGray">
          <a:xfrm>
            <a:off x="0" y="237714"/>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381343"/>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8" name="Footer Placeholder 7"/>
          <p:cNvSpPr>
            <a:spLocks noGrp="1"/>
          </p:cNvSpPr>
          <p:nvPr>
            <p:ph type="ftr" sz="quarter" idx="11"/>
          </p:nvPr>
        </p:nvSpPr>
        <p:spPr/>
        <p:txBody>
          <a:bodyPr/>
          <a:lstStyle/>
          <a:p>
            <a:endParaRPr lang="en-US" dirty="0"/>
          </a:p>
        </p:txBody>
      </p:sp>
      <p:pic>
        <p:nvPicPr>
          <p:cNvPr id="9" name="Picture 8" descr="HD-ShadowShort.png">
            <a:extLst>
              <a:ext uri="{FF2B5EF4-FFF2-40B4-BE49-F238E27FC236}">
                <a16:creationId xmlns:a16="http://schemas.microsoft.com/office/drawing/2014/main" id="{7DFC1D3F-1603-366C-A538-EA269F12A0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5826" y="1599346"/>
            <a:ext cx="1602997" cy="144270"/>
          </a:xfrm>
          <a:prstGeom prst="rect">
            <a:avLst/>
          </a:prstGeom>
        </p:spPr>
      </p:pic>
      <p:sp>
        <p:nvSpPr>
          <p:cNvPr id="11" name="Rectangle 10">
            <a:extLst>
              <a:ext uri="{FF2B5EF4-FFF2-40B4-BE49-F238E27FC236}">
                <a16:creationId xmlns:a16="http://schemas.microsoft.com/office/drawing/2014/main" id="{100A847F-3120-4665-4AAB-B3DACA7E5E8A}"/>
              </a:ext>
            </a:extLst>
          </p:cNvPr>
          <p:cNvSpPr/>
          <p:nvPr userDrawn="1"/>
        </p:nvSpPr>
        <p:spPr>
          <a:xfrm>
            <a:off x="10585827" y="237712"/>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2">
            <a:extLst>
              <a:ext uri="{FF2B5EF4-FFF2-40B4-BE49-F238E27FC236}">
                <a16:creationId xmlns:a16="http://schemas.microsoft.com/office/drawing/2014/main" id="{61270C22-281A-15EF-72F7-5D3230D605C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53191" y="381340"/>
            <a:ext cx="1068266" cy="1068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151951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98352"/>
            <a:ext cx="10437812" cy="321164"/>
          </a:xfrm>
          <a:prstGeom prst="rect">
            <a:avLst/>
          </a:prstGeom>
        </p:spPr>
      </p:pic>
      <p:sp>
        <p:nvSpPr>
          <p:cNvPr id="8" name="Rectangle 7"/>
          <p:cNvSpPr/>
          <p:nvPr/>
        </p:nvSpPr>
        <p:spPr bwMode="ltGray">
          <a:xfrm>
            <a:off x="0" y="237712"/>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381340"/>
            <a:ext cx="9613861" cy="1080938"/>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1/8/23</a:t>
            </a:fld>
            <a:endParaRPr lang="en-US" dirty="0"/>
          </a:p>
        </p:txBody>
      </p:sp>
      <p:sp>
        <p:nvSpPr>
          <p:cNvPr id="4" name="Footer Placeholder 3"/>
          <p:cNvSpPr>
            <a:spLocks noGrp="1"/>
          </p:cNvSpPr>
          <p:nvPr>
            <p:ph type="ftr" sz="quarter" idx="11"/>
          </p:nvPr>
        </p:nvSpPr>
        <p:spPr/>
        <p:txBody>
          <a:bodyPr/>
          <a:lstStyle/>
          <a:p>
            <a:endParaRPr lang="en-US" dirty="0"/>
          </a:p>
        </p:txBody>
      </p:sp>
      <p:pic>
        <p:nvPicPr>
          <p:cNvPr id="5" name="Picture 4" descr="HD-ShadowShort.png">
            <a:extLst>
              <a:ext uri="{FF2B5EF4-FFF2-40B4-BE49-F238E27FC236}">
                <a16:creationId xmlns:a16="http://schemas.microsoft.com/office/drawing/2014/main" id="{76EAD2B1-E579-0529-2B36-165D525BB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5826" y="1599346"/>
            <a:ext cx="1602997" cy="144270"/>
          </a:xfrm>
          <a:prstGeom prst="rect">
            <a:avLst/>
          </a:prstGeom>
        </p:spPr>
      </p:pic>
      <p:sp>
        <p:nvSpPr>
          <p:cNvPr id="7" name="Rectangle 6">
            <a:extLst>
              <a:ext uri="{FF2B5EF4-FFF2-40B4-BE49-F238E27FC236}">
                <a16:creationId xmlns:a16="http://schemas.microsoft.com/office/drawing/2014/main" id="{447CBE46-4D78-6EDC-D492-ACD9E72653F8}"/>
              </a:ext>
            </a:extLst>
          </p:cNvPr>
          <p:cNvSpPr/>
          <p:nvPr userDrawn="1"/>
        </p:nvSpPr>
        <p:spPr>
          <a:xfrm>
            <a:off x="10585827" y="237712"/>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2">
            <a:extLst>
              <a:ext uri="{FF2B5EF4-FFF2-40B4-BE49-F238E27FC236}">
                <a16:creationId xmlns:a16="http://schemas.microsoft.com/office/drawing/2014/main" id="{83BBDC74-F071-2149-693B-CECF344AE5F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53191" y="381340"/>
            <a:ext cx="1068266" cy="1068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9283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39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3" y="1598352"/>
            <a:ext cx="10437812" cy="321164"/>
          </a:xfrm>
          <a:prstGeom prst="rect">
            <a:avLst/>
          </a:prstGeom>
        </p:spPr>
      </p:pic>
      <p:sp>
        <p:nvSpPr>
          <p:cNvPr id="10" name="Rectangle 9"/>
          <p:cNvSpPr/>
          <p:nvPr/>
        </p:nvSpPr>
        <p:spPr bwMode="ltGray">
          <a:xfrm>
            <a:off x="14332" y="237712"/>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4653" y="381339"/>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1919517"/>
            <a:ext cx="5608336" cy="40166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1919516"/>
            <a:ext cx="3790078" cy="4016674"/>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6" name="Footer Placeholder 5"/>
          <p:cNvSpPr>
            <a:spLocks noGrp="1"/>
          </p:cNvSpPr>
          <p:nvPr>
            <p:ph type="ftr" sz="quarter" idx="11"/>
          </p:nvPr>
        </p:nvSpPr>
        <p:spPr/>
        <p:txBody>
          <a:bodyPr/>
          <a:lstStyle/>
          <a:p>
            <a:endParaRPr lang="en-US" dirty="0"/>
          </a:p>
        </p:txBody>
      </p:sp>
      <p:pic>
        <p:nvPicPr>
          <p:cNvPr id="7" name="Picture 6" descr="HD-ShadowShort.png">
            <a:extLst>
              <a:ext uri="{FF2B5EF4-FFF2-40B4-BE49-F238E27FC236}">
                <a16:creationId xmlns:a16="http://schemas.microsoft.com/office/drawing/2014/main" id="{5F2C3B05-DBFA-0E5E-BDA1-AC68374190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5826" y="1599346"/>
            <a:ext cx="1602997" cy="144270"/>
          </a:xfrm>
          <a:prstGeom prst="rect">
            <a:avLst/>
          </a:prstGeom>
        </p:spPr>
      </p:pic>
      <p:sp>
        <p:nvSpPr>
          <p:cNvPr id="9" name="Rectangle 8">
            <a:extLst>
              <a:ext uri="{FF2B5EF4-FFF2-40B4-BE49-F238E27FC236}">
                <a16:creationId xmlns:a16="http://schemas.microsoft.com/office/drawing/2014/main" id="{AD1A8FB5-DC8E-B45E-4C3F-307F5BB4EBBA}"/>
              </a:ext>
            </a:extLst>
          </p:cNvPr>
          <p:cNvSpPr/>
          <p:nvPr userDrawn="1"/>
        </p:nvSpPr>
        <p:spPr>
          <a:xfrm>
            <a:off x="10585827" y="237712"/>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2">
            <a:extLst>
              <a:ext uri="{FF2B5EF4-FFF2-40B4-BE49-F238E27FC236}">
                <a16:creationId xmlns:a16="http://schemas.microsoft.com/office/drawing/2014/main" id="{E79398D2-A3F7-22E2-16EB-F8A9DFB1325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53191" y="381340"/>
            <a:ext cx="1068266" cy="1068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41683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98353"/>
            <a:ext cx="10437812" cy="321164"/>
          </a:xfrm>
          <a:prstGeom prst="rect">
            <a:avLst/>
          </a:prstGeom>
        </p:spPr>
      </p:pic>
      <p:sp>
        <p:nvSpPr>
          <p:cNvPr id="10" name="Rectangle 9"/>
          <p:cNvSpPr/>
          <p:nvPr/>
        </p:nvSpPr>
        <p:spPr bwMode="ltGray">
          <a:xfrm>
            <a:off x="0" y="237713"/>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381341"/>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1919517"/>
            <a:ext cx="5425849" cy="4016669"/>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1919517"/>
            <a:ext cx="3876256" cy="401667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1/8/23</a:t>
            </a:fld>
            <a:endParaRPr lang="en-US" dirty="0"/>
          </a:p>
        </p:txBody>
      </p:sp>
      <p:sp>
        <p:nvSpPr>
          <p:cNvPr id="6" name="Footer Placeholder 5"/>
          <p:cNvSpPr>
            <a:spLocks noGrp="1"/>
          </p:cNvSpPr>
          <p:nvPr>
            <p:ph type="ftr" sz="quarter" idx="11"/>
          </p:nvPr>
        </p:nvSpPr>
        <p:spPr/>
        <p:txBody>
          <a:bodyPr/>
          <a:lstStyle/>
          <a:p>
            <a:endParaRPr lang="en-US" dirty="0"/>
          </a:p>
        </p:txBody>
      </p:sp>
      <p:pic>
        <p:nvPicPr>
          <p:cNvPr id="7" name="Picture 6" descr="HD-ShadowShort.png">
            <a:extLst>
              <a:ext uri="{FF2B5EF4-FFF2-40B4-BE49-F238E27FC236}">
                <a16:creationId xmlns:a16="http://schemas.microsoft.com/office/drawing/2014/main" id="{D1A309AA-E71F-925B-ECC5-8FF274374C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5826" y="1599346"/>
            <a:ext cx="1602997" cy="144270"/>
          </a:xfrm>
          <a:prstGeom prst="rect">
            <a:avLst/>
          </a:prstGeom>
        </p:spPr>
      </p:pic>
      <p:sp>
        <p:nvSpPr>
          <p:cNvPr id="9" name="Rectangle 8">
            <a:extLst>
              <a:ext uri="{FF2B5EF4-FFF2-40B4-BE49-F238E27FC236}">
                <a16:creationId xmlns:a16="http://schemas.microsoft.com/office/drawing/2014/main" id="{39C963CD-4779-3DDB-F579-F65C64A43645}"/>
              </a:ext>
            </a:extLst>
          </p:cNvPr>
          <p:cNvSpPr/>
          <p:nvPr userDrawn="1"/>
        </p:nvSpPr>
        <p:spPr>
          <a:xfrm>
            <a:off x="10585827" y="237712"/>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2">
            <a:extLst>
              <a:ext uri="{FF2B5EF4-FFF2-40B4-BE49-F238E27FC236}">
                <a16:creationId xmlns:a16="http://schemas.microsoft.com/office/drawing/2014/main" id="{9E79BB89-002C-A534-C0FD-017130BFCCA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853191" y="381340"/>
            <a:ext cx="1068266" cy="1068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836449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shade val="100000"/>
                <a:hueMod val="100000"/>
                <a:satMod val="110000"/>
                <a:lumMod val="130000"/>
              </a:schemeClr>
            </a:gs>
            <a:gs pos="0">
              <a:schemeClr val="bg2">
                <a:shade val="78000"/>
                <a:hueMod val="118000"/>
                <a:satMod val="120000"/>
                <a:lumMod val="90000"/>
                <a:lumOff val="10000"/>
              </a:schemeClr>
            </a:gs>
          </a:gsLst>
          <a:lin ang="2700000" scaled="1"/>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9B482E8-6E0E-1B4F-B1FD-C69DB9E858D9}" type="datetimeFigureOut">
              <a:rPr lang="en-US" smtClean="0"/>
              <a:pPr/>
              <a:t>1/8/23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927351"/>
      </p:ext>
    </p:extLst>
  </p:cSld>
  <p:clrMap bg1="dk1" tx1="lt1" bg2="dk2" tx2="lt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 id="2147484467" r:id="rId11"/>
    <p:sldLayoutId id="2147484468" r:id="rId12"/>
    <p:sldLayoutId id="2147484469" r:id="rId13"/>
    <p:sldLayoutId id="2147484470" r:id="rId14"/>
    <p:sldLayoutId id="2147484471" r:id="rId15"/>
    <p:sldLayoutId id="2147484472" r:id="rId16"/>
    <p:sldLayoutId id="2147484473" r:id="rId17"/>
    <p:sldLayoutId id="2147484474" r:id="rId18"/>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png"/><Relationship Id="rId5" Type="http://schemas.openxmlformats.org/officeDocument/2006/relationships/hyperlink" Target="https://github.com/brandon-lewis/CodeMash2023-PixelDash"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28.svg"/><Relationship Id="rId2"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99.png"/><Relationship Id="rId4" Type="http://schemas.openxmlformats.org/officeDocument/2006/relationships/image" Target="../media/image75.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100.png"/><Relationship Id="rId4" Type="http://schemas.openxmlformats.org/officeDocument/2006/relationships/notesSlide" Target="../notesSlides/notesSlide19.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ov"/><Relationship Id="rId1" Type="http://schemas.microsoft.com/office/2007/relationships/media" Target="../media/media6.mov"/><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00.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104.png"/><Relationship Id="rId4" Type="http://schemas.openxmlformats.org/officeDocument/2006/relationships/notesSlide" Target="../notesSlides/notesSlide2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104.png"/><Relationship Id="rId5" Type="http://schemas.openxmlformats.org/officeDocument/2006/relationships/image" Target="../media/image28.svg"/><Relationship Id="rId4" Type="http://schemas.openxmlformats.org/officeDocument/2006/relationships/image" Target="../media/image27.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ov"/><Relationship Id="rId1" Type="http://schemas.microsoft.com/office/2007/relationships/media" Target="../media/media8.mov"/><Relationship Id="rId5" Type="http://schemas.openxmlformats.org/officeDocument/2006/relationships/image" Target="../media/image109.png"/><Relationship Id="rId4" Type="http://schemas.openxmlformats.org/officeDocument/2006/relationships/notesSlide" Target="../notesSlides/notesSlide2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9.mov"/><Relationship Id="rId1" Type="http://schemas.microsoft.com/office/2007/relationships/media" Target="../media/media9.mov"/><Relationship Id="rId4" Type="http://schemas.openxmlformats.org/officeDocument/2006/relationships/image" Target="../media/image11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109.png"/><Relationship Id="rId5" Type="http://schemas.openxmlformats.org/officeDocument/2006/relationships/image" Target="../media/image28.svg"/><Relationship Id="rId4" Type="http://schemas.openxmlformats.org/officeDocument/2006/relationships/image" Target="../media/image27.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0.mov"/><Relationship Id="rId1" Type="http://schemas.microsoft.com/office/2007/relationships/media" Target="../media/media10.mov"/><Relationship Id="rId5" Type="http://schemas.openxmlformats.org/officeDocument/2006/relationships/image" Target="../media/image112.png"/><Relationship Id="rId4" Type="http://schemas.openxmlformats.org/officeDocument/2006/relationships/notesSlide" Target="../notesSlides/notesSlide2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9.png"/><Relationship Id="rId2" Type="http://schemas.openxmlformats.org/officeDocument/2006/relationships/video" Target="../media/media11.mov"/><Relationship Id="rId1" Type="http://schemas.microsoft.com/office/2007/relationships/media" Target="../media/media11.mov"/><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18.png"/></Relationships>
</file>

<file path=ppt/slides/_rels/slide1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2.png"/><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36.svg"/><Relationship Id="rId4" Type="http://schemas.openxmlformats.org/officeDocument/2006/relationships/image" Target="../media/image135.png"/></Relationships>
</file>

<file path=ppt/slides/_rels/slide18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sv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svg"/><Relationship Id="rId4" Type="http://schemas.openxmlformats.org/officeDocument/2006/relationships/image" Target="../media/image13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0.mov"/><Relationship Id="rId1" Type="http://schemas.microsoft.com/office/2007/relationships/media" Target="../media/media10.mov"/><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12.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2.png"/><Relationship Id="rId4" Type="http://schemas.openxmlformats.org/officeDocument/2006/relationships/notesSlide" Target="../notesSlides/notesSlide27.xml"/></Relationships>
</file>

<file path=ppt/slides/_rels/slide19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2.mov"/><Relationship Id="rId1" Type="http://schemas.microsoft.com/office/2007/relationships/media" Target="../media/media12.mov"/><Relationship Id="rId4" Type="http://schemas.openxmlformats.org/officeDocument/2006/relationships/image" Target="../media/image144.png"/></Relationships>
</file>

<file path=ppt/slides/_rels/slide19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sessionize.com/app/speaker/session/profile/edit/9c81fd1a-ad9d-490b-97d3-cdd6dca8273d" TargetMode="External"/><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hyperlink" Target="https://github.com/brandon-lewis/CodeMash2022-PixelDash"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3.mov"/><Relationship Id="rId1" Type="http://schemas.microsoft.com/office/2007/relationships/media" Target="../media/media13.mov"/><Relationship Id="rId4" Type="http://schemas.openxmlformats.org/officeDocument/2006/relationships/image" Target="../media/image146.png"/></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3.mov"/><Relationship Id="rId1" Type="http://schemas.microsoft.com/office/2007/relationships/media" Target="../media/media13.mov"/><Relationship Id="rId4" Type="http://schemas.openxmlformats.org/officeDocument/2006/relationships/image" Target="../media/image146.png"/></Relationships>
</file>

<file path=ppt/slides/_rels/slide20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4.mov"/><Relationship Id="rId1" Type="http://schemas.microsoft.com/office/2007/relationships/media" Target="../media/media14.mov"/><Relationship Id="rId4" Type="http://schemas.openxmlformats.org/officeDocument/2006/relationships/image" Target="../media/image14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5.mov"/><Relationship Id="rId1" Type="http://schemas.microsoft.com/office/2007/relationships/media" Target="../media/media15.mov"/><Relationship Id="rId4" Type="http://schemas.openxmlformats.org/officeDocument/2006/relationships/image" Target="../media/image148.png"/></Relationships>
</file>

<file path=ppt/slides/_rels/slide20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ov"/><Relationship Id="rId1" Type="http://schemas.microsoft.com/office/2007/relationships/media" Target="../media/media16.mov"/><Relationship Id="rId4" Type="http://schemas.openxmlformats.org/officeDocument/2006/relationships/image" Target="../media/image15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7.mov"/><Relationship Id="rId1" Type="http://schemas.microsoft.com/office/2007/relationships/media" Target="../media/media17.mov"/><Relationship Id="rId4" Type="http://schemas.openxmlformats.org/officeDocument/2006/relationships/image" Target="../media/image153.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2.png"/><Relationship Id="rId5" Type="http://schemas.openxmlformats.org/officeDocument/2006/relationships/image" Target="../media/image28.svg"/><Relationship Id="rId4" Type="http://schemas.openxmlformats.org/officeDocument/2006/relationships/image" Target="../media/image27.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7.png"/><Relationship Id="rId1" Type="http://schemas.openxmlformats.org/officeDocument/2006/relationships/slideLayout" Target="../slideLayouts/slideLayout4.xml"/><Relationship Id="rId4" Type="http://schemas.openxmlformats.org/officeDocument/2006/relationships/image" Target="../media/image28.sv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3" Type="http://schemas.openxmlformats.org/officeDocument/2006/relationships/hyperlink" Target="https://www.youtube.com/@uheartbeast" TargetMode="External"/><Relationship Id="rId2" Type="http://schemas.openxmlformats.org/officeDocument/2006/relationships/hyperlink" Target="https://docs.godotengine.org/en/stable/index.html" TargetMode="External"/><Relationship Id="rId1" Type="http://schemas.openxmlformats.org/officeDocument/2006/relationships/slideLayout" Target="../slideLayouts/slideLayout2.xml"/><Relationship Id="rId4" Type="http://schemas.openxmlformats.org/officeDocument/2006/relationships/hyperlink" Target="https://www.youtube.com/@Gdques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github.com/brandon-lewis/CodeMash2022-PixelDash"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brandon-lewis/CodeMash2022-PixelDash"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hyperlink" Target="https://github.com/brandon-lewis/CodeMash2022-PixelDash"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30.png"/><Relationship Id="rId4"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brandon-lewis/CodeMash2023-PixelDash"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4.xml"/><Relationship Id="rId5" Type="http://schemas.openxmlformats.org/officeDocument/2006/relationships/hyperlink" Target="https://github.com/brandon-lewis/CodeMash2023-PixelDash" TargetMode="Externa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28.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hyperlink" Target="https://github.com/brandon-lewis/CodeMash2023-PixelDash" TargetMode="External"/><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52.png"/><Relationship Id="rId5" Type="http://schemas.openxmlformats.org/officeDocument/2006/relationships/image" Target="../media/image28.sv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3" Type="http://schemas.microsoft.com/office/2007/relationships/media" Target="../media/media3.mov"/><Relationship Id="rId7" Type="http://schemas.openxmlformats.org/officeDocument/2006/relationships/image" Target="../media/image30.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52.png"/><Relationship Id="rId5" Type="http://schemas.openxmlformats.org/officeDocument/2006/relationships/slideLayout" Target="../slideLayouts/slideLayout2.xml"/><Relationship Id="rId4" Type="http://schemas.openxmlformats.org/officeDocument/2006/relationships/video" Target="../media/media3.mov"/></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brandon-lewis/CodeMash2022-PixelDash"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73.pn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randon-lewis/CodeMash2022-PixelDash"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4.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0.png"/><Relationship Id="rId5" Type="http://schemas.openxmlformats.org/officeDocument/2006/relationships/image" Target="../media/image28.svg"/><Relationship Id="rId4" Type="http://schemas.openxmlformats.org/officeDocument/2006/relationships/image" Target="../media/image27.png"/></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BA6F-63E4-2AA5-70CA-ABE172EA2C9E}"/>
              </a:ext>
            </a:extLst>
          </p:cNvPr>
          <p:cNvSpPr>
            <a:spLocks noGrp="1"/>
          </p:cNvSpPr>
          <p:nvPr>
            <p:ph type="title"/>
          </p:nvPr>
        </p:nvSpPr>
        <p:spPr/>
        <p:txBody>
          <a:bodyPr>
            <a:normAutofit/>
          </a:bodyPr>
          <a:lstStyle/>
          <a:p>
            <a:r>
              <a:rPr lang="en-US" dirty="0"/>
              <a:t>Build Your First 2D Game with Godot</a:t>
            </a:r>
          </a:p>
        </p:txBody>
      </p:sp>
      <p:sp>
        <p:nvSpPr>
          <p:cNvPr id="3" name="Subtitle 2">
            <a:extLst>
              <a:ext uri="{FF2B5EF4-FFF2-40B4-BE49-F238E27FC236}">
                <a16:creationId xmlns:a16="http://schemas.microsoft.com/office/drawing/2014/main" id="{6D61EB04-77FE-B526-C6AD-397837786455}"/>
              </a:ext>
            </a:extLst>
          </p:cNvPr>
          <p:cNvSpPr>
            <a:spLocks noGrp="1"/>
          </p:cNvSpPr>
          <p:nvPr>
            <p:ph idx="1"/>
          </p:nvPr>
        </p:nvSpPr>
        <p:spPr>
          <a:xfrm>
            <a:off x="680322" y="2012950"/>
            <a:ext cx="6069614" cy="3923239"/>
          </a:xfrm>
        </p:spPr>
        <p:txBody>
          <a:bodyPr>
            <a:normAutofit/>
          </a:bodyPr>
          <a:lstStyle/>
          <a:p>
            <a:pPr marL="0" indent="0">
              <a:buNone/>
            </a:pPr>
            <a:r>
              <a:rPr lang="en-US" sz="2800" b="1" dirty="0"/>
              <a:t>Brandon Lewis</a:t>
            </a:r>
          </a:p>
          <a:p>
            <a:pPr marL="0" indent="0">
              <a:buNone/>
            </a:pPr>
            <a:endParaRPr lang="en-US" sz="2000" dirty="0"/>
          </a:p>
          <a:p>
            <a:pPr marL="0" indent="0">
              <a:buNone/>
            </a:pPr>
            <a:endParaRPr lang="en-US" sz="2000" dirty="0"/>
          </a:p>
          <a:p>
            <a:pPr marL="0" indent="0">
              <a:buNone/>
            </a:pPr>
            <a:r>
              <a:rPr lang="en-US" sz="2000" b="1" dirty="0"/>
              <a:t>Download Art Assets and Slides at:</a:t>
            </a:r>
          </a:p>
          <a:p>
            <a:pPr marL="0" indent="0">
              <a:buNone/>
            </a:pPr>
            <a:r>
              <a:rPr lang="en-US" sz="1600" dirty="0">
                <a:solidFill>
                  <a:srgbClr val="FFDD65"/>
                </a:solidFill>
                <a:hlinkClick r:id="rId5">
                  <a:extLst>
                    <a:ext uri="{A12FA001-AC4F-418D-AE19-62706E023703}">
                      <ahyp:hlinkClr xmlns:ahyp="http://schemas.microsoft.com/office/drawing/2018/hyperlinkcolor" val="tx"/>
                    </a:ext>
                  </a:extLst>
                </a:hlinkClick>
              </a:rPr>
              <a:t>https://github.com/brandon-lewis/CodeMash2023-PixelDash</a:t>
            </a:r>
            <a:endParaRPr lang="en-US" sz="2000" dirty="0">
              <a:solidFill>
                <a:srgbClr val="FFDD65"/>
              </a:solidFill>
            </a:endParaRPr>
          </a:p>
          <a:p>
            <a:pPr marL="0" indent="0">
              <a:buNone/>
            </a:pPr>
            <a:endParaRPr lang="en-US" sz="2000" dirty="0"/>
          </a:p>
          <a:p>
            <a:pPr marL="0" indent="0">
              <a:buNone/>
            </a:pPr>
            <a:r>
              <a:rPr lang="en-US" sz="1800" i="1" dirty="0"/>
              <a:t>Download the Standard version of Godot 3.5 (not Mono)</a:t>
            </a:r>
          </a:p>
        </p:txBody>
      </p:sp>
      <p:pic>
        <p:nvPicPr>
          <p:cNvPr id="4" name="Screen Recording 2023-01-10 at 8.12.22 PM">
            <a:hlinkClick r:id="" action="ppaction://media"/>
            <a:extLst>
              <a:ext uri="{FF2B5EF4-FFF2-40B4-BE49-F238E27FC236}">
                <a16:creationId xmlns:a16="http://schemas.microsoft.com/office/drawing/2014/main" id="{46119E92-9DD6-5A34-1F77-A9D23E8C2CB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949144" y="2122460"/>
            <a:ext cx="4772610" cy="3704218"/>
          </a:xfrm>
          <a:prstGeom prst="rect">
            <a:avLst/>
          </a:prstGeom>
        </p:spPr>
      </p:pic>
    </p:spTree>
    <p:extLst>
      <p:ext uri="{BB962C8B-B14F-4D97-AF65-F5344CB8AC3E}">
        <p14:creationId xmlns:p14="http://schemas.microsoft.com/office/powerpoint/2010/main" val="4865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38C84-AFE9-2912-963A-517E45920267}"/>
              </a:ext>
            </a:extLst>
          </p:cNvPr>
          <p:cNvSpPr>
            <a:spLocks noGrp="1"/>
          </p:cNvSpPr>
          <p:nvPr>
            <p:ph type="title"/>
          </p:nvPr>
        </p:nvSpPr>
        <p:spPr/>
        <p:txBody>
          <a:bodyPr/>
          <a:lstStyle/>
          <a:p>
            <a:r>
              <a:rPr lang="en-US" dirty="0"/>
              <a:t>Exploring the Editor</a:t>
            </a:r>
          </a:p>
        </p:txBody>
      </p:sp>
      <p:pic>
        <p:nvPicPr>
          <p:cNvPr id="13" name="Picture 12">
            <a:extLst>
              <a:ext uri="{FF2B5EF4-FFF2-40B4-BE49-F238E27FC236}">
                <a16:creationId xmlns:a16="http://schemas.microsoft.com/office/drawing/2014/main" id="{7162FD2E-C6EA-81B2-F3B6-991A0DB5922B}"/>
              </a:ext>
            </a:extLst>
          </p:cNvPr>
          <p:cNvPicPr>
            <a:picLocks noChangeAspect="1"/>
          </p:cNvPicPr>
          <p:nvPr/>
        </p:nvPicPr>
        <p:blipFill>
          <a:blip r:embed="rId2"/>
          <a:stretch>
            <a:fillRect/>
          </a:stretch>
        </p:blipFill>
        <p:spPr>
          <a:xfrm>
            <a:off x="1959060" y="1569926"/>
            <a:ext cx="8273880" cy="5389674"/>
          </a:xfrm>
          <a:prstGeom prst="rect">
            <a:avLst/>
          </a:prstGeom>
        </p:spPr>
      </p:pic>
      <p:sp>
        <p:nvSpPr>
          <p:cNvPr id="2" name="TextBox 1">
            <a:extLst>
              <a:ext uri="{FF2B5EF4-FFF2-40B4-BE49-F238E27FC236}">
                <a16:creationId xmlns:a16="http://schemas.microsoft.com/office/drawing/2014/main" id="{DAAACD79-EAB7-6CD0-B124-06ABBEEC1C1A}"/>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21848461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3308642A-5568-A3EA-F57F-C0CB916784F8}"/>
              </a:ext>
            </a:extLst>
          </p:cNvPr>
          <p:cNvPicPr>
            <a:picLocks noChangeAspect="1"/>
          </p:cNvPicPr>
          <p:nvPr/>
        </p:nvPicPr>
        <p:blipFill>
          <a:blip r:embed="rId3"/>
          <a:stretch>
            <a:fillRect/>
          </a:stretch>
        </p:blipFill>
        <p:spPr>
          <a:xfrm>
            <a:off x="837290" y="1440468"/>
            <a:ext cx="10517419" cy="3977063"/>
          </a:xfrm>
          <a:prstGeom prst="rect">
            <a:avLst/>
          </a:prstGeom>
        </p:spPr>
      </p:pic>
      <p:sp>
        <p:nvSpPr>
          <p:cNvPr id="4" name="Rectangle 3">
            <a:extLst>
              <a:ext uri="{FF2B5EF4-FFF2-40B4-BE49-F238E27FC236}">
                <a16:creationId xmlns:a16="http://schemas.microsoft.com/office/drawing/2014/main" id="{CACE9A8C-F12B-087C-16A1-B9A0F6CA8234}"/>
              </a:ext>
            </a:extLst>
          </p:cNvPr>
          <p:cNvSpPr/>
          <p:nvPr/>
        </p:nvSpPr>
        <p:spPr>
          <a:xfrm>
            <a:off x="4072223" y="2432050"/>
            <a:ext cx="6809137" cy="2530648"/>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91DC37E-01DA-314B-B9C9-19F2EAC464F6}"/>
              </a:ext>
            </a:extLst>
          </p:cNvPr>
          <p:cNvSpPr txBox="1"/>
          <p:nvPr/>
        </p:nvSpPr>
        <p:spPr>
          <a:xfrm>
            <a:off x="837290" y="1044643"/>
            <a:ext cx="10517419" cy="369332"/>
          </a:xfrm>
          <a:prstGeom prst="rect">
            <a:avLst/>
          </a:prstGeom>
          <a:noFill/>
        </p:spPr>
        <p:txBody>
          <a:bodyPr wrap="square" rtlCol="0">
            <a:spAutoFit/>
          </a:bodyPr>
          <a:lstStyle>
            <a:defPPr>
              <a:defRPr lang="en-US"/>
            </a:defPPr>
            <a:lvl1pPr algn="ctr">
              <a:defRPr>
                <a:solidFill>
                  <a:srgbClr val="FFDD65"/>
                </a:solidFill>
              </a:defRPr>
            </a:lvl1pPr>
          </a:lstStyle>
          <a:p>
            <a:r>
              <a:rPr lang="en-US" dirty="0" err="1"/>
              <a:t>TileSet</a:t>
            </a:r>
            <a:r>
              <a:rPr lang="en-US" dirty="0"/>
              <a:t> Editor Area</a:t>
            </a:r>
          </a:p>
        </p:txBody>
      </p:sp>
    </p:spTree>
    <p:extLst>
      <p:ext uri="{BB962C8B-B14F-4D97-AF65-F5344CB8AC3E}">
        <p14:creationId xmlns:p14="http://schemas.microsoft.com/office/powerpoint/2010/main" val="41019984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3308642A-5568-A3EA-F57F-C0CB916784F8}"/>
              </a:ext>
            </a:extLst>
          </p:cNvPr>
          <p:cNvPicPr>
            <a:picLocks noChangeAspect="1"/>
          </p:cNvPicPr>
          <p:nvPr/>
        </p:nvPicPr>
        <p:blipFill>
          <a:blip r:embed="rId3"/>
          <a:stretch>
            <a:fillRect/>
          </a:stretch>
        </p:blipFill>
        <p:spPr>
          <a:xfrm>
            <a:off x="837290" y="1440468"/>
            <a:ext cx="10517419" cy="3977063"/>
          </a:xfrm>
          <a:prstGeom prst="rect">
            <a:avLst/>
          </a:prstGeom>
        </p:spPr>
      </p:pic>
      <p:sp>
        <p:nvSpPr>
          <p:cNvPr id="4" name="Rectangle 3">
            <a:extLst>
              <a:ext uri="{FF2B5EF4-FFF2-40B4-BE49-F238E27FC236}">
                <a16:creationId xmlns:a16="http://schemas.microsoft.com/office/drawing/2014/main" id="{CACE9A8C-F12B-087C-16A1-B9A0F6CA8234}"/>
              </a:ext>
            </a:extLst>
          </p:cNvPr>
          <p:cNvSpPr/>
          <p:nvPr/>
        </p:nvSpPr>
        <p:spPr>
          <a:xfrm>
            <a:off x="9575800" y="2019993"/>
            <a:ext cx="1305560" cy="393007"/>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91DC37E-01DA-314B-B9C9-19F2EAC464F6}"/>
              </a:ext>
            </a:extLst>
          </p:cNvPr>
          <p:cNvSpPr txBox="1"/>
          <p:nvPr/>
        </p:nvSpPr>
        <p:spPr>
          <a:xfrm>
            <a:off x="837290" y="1044643"/>
            <a:ext cx="10517418" cy="369332"/>
          </a:xfrm>
          <a:prstGeom prst="rect">
            <a:avLst/>
          </a:prstGeom>
          <a:noFill/>
        </p:spPr>
        <p:txBody>
          <a:bodyPr wrap="square" rtlCol="0">
            <a:spAutoFit/>
          </a:bodyPr>
          <a:lstStyle/>
          <a:p>
            <a:pPr algn="ctr"/>
            <a:r>
              <a:rPr lang="en-US" dirty="0">
                <a:solidFill>
                  <a:srgbClr val="FFDD65"/>
                </a:solidFill>
              </a:rPr>
              <a:t>Zoom Out, Reset, Zoom In Buttons</a:t>
            </a:r>
          </a:p>
        </p:txBody>
      </p:sp>
    </p:spTree>
    <p:extLst>
      <p:ext uri="{BB962C8B-B14F-4D97-AF65-F5344CB8AC3E}">
        <p14:creationId xmlns:p14="http://schemas.microsoft.com/office/powerpoint/2010/main" val="32684263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3308642A-5568-A3EA-F57F-C0CB916784F8}"/>
              </a:ext>
            </a:extLst>
          </p:cNvPr>
          <p:cNvPicPr>
            <a:picLocks noChangeAspect="1"/>
          </p:cNvPicPr>
          <p:nvPr/>
        </p:nvPicPr>
        <p:blipFill>
          <a:blip r:embed="rId3"/>
          <a:stretch>
            <a:fillRect/>
          </a:stretch>
        </p:blipFill>
        <p:spPr>
          <a:xfrm>
            <a:off x="837290" y="1440468"/>
            <a:ext cx="10517419" cy="3977063"/>
          </a:xfrm>
          <a:prstGeom prst="rect">
            <a:avLst/>
          </a:prstGeom>
        </p:spPr>
      </p:pic>
      <p:sp>
        <p:nvSpPr>
          <p:cNvPr id="4" name="Rectangle 3">
            <a:extLst>
              <a:ext uri="{FF2B5EF4-FFF2-40B4-BE49-F238E27FC236}">
                <a16:creationId xmlns:a16="http://schemas.microsoft.com/office/drawing/2014/main" id="{CACE9A8C-F12B-087C-16A1-B9A0F6CA8234}"/>
              </a:ext>
            </a:extLst>
          </p:cNvPr>
          <p:cNvSpPr/>
          <p:nvPr/>
        </p:nvSpPr>
        <p:spPr>
          <a:xfrm>
            <a:off x="6699250" y="1492251"/>
            <a:ext cx="4603750" cy="412749"/>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91DC37E-01DA-314B-B9C9-19F2EAC464F6}"/>
              </a:ext>
            </a:extLst>
          </p:cNvPr>
          <p:cNvSpPr txBox="1"/>
          <p:nvPr/>
        </p:nvSpPr>
        <p:spPr>
          <a:xfrm>
            <a:off x="837290" y="1044643"/>
            <a:ext cx="10517418" cy="369332"/>
          </a:xfrm>
          <a:prstGeom prst="rect">
            <a:avLst/>
          </a:prstGeom>
          <a:noFill/>
        </p:spPr>
        <p:txBody>
          <a:bodyPr wrap="square" rtlCol="0">
            <a:spAutoFit/>
          </a:bodyPr>
          <a:lstStyle/>
          <a:p>
            <a:pPr algn="ctr"/>
            <a:r>
              <a:rPr lang="en-US" dirty="0">
                <a:solidFill>
                  <a:srgbClr val="FFDD65"/>
                </a:solidFill>
              </a:rPr>
              <a:t>“New Tile” Buttons</a:t>
            </a:r>
          </a:p>
        </p:txBody>
      </p:sp>
    </p:spTree>
    <p:extLst>
      <p:ext uri="{BB962C8B-B14F-4D97-AF65-F5344CB8AC3E}">
        <p14:creationId xmlns:p14="http://schemas.microsoft.com/office/powerpoint/2010/main" val="34483608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3308642A-5568-A3EA-F57F-C0CB916784F8}"/>
              </a:ext>
            </a:extLst>
          </p:cNvPr>
          <p:cNvPicPr>
            <a:picLocks noChangeAspect="1"/>
          </p:cNvPicPr>
          <p:nvPr/>
        </p:nvPicPr>
        <p:blipFill>
          <a:blip r:embed="rId3"/>
          <a:stretch>
            <a:fillRect/>
          </a:stretch>
        </p:blipFill>
        <p:spPr>
          <a:xfrm>
            <a:off x="837290" y="1440468"/>
            <a:ext cx="10517419" cy="3977063"/>
          </a:xfrm>
          <a:prstGeom prst="rect">
            <a:avLst/>
          </a:prstGeom>
        </p:spPr>
      </p:pic>
      <p:sp>
        <p:nvSpPr>
          <p:cNvPr id="4" name="Rectangle 3">
            <a:extLst>
              <a:ext uri="{FF2B5EF4-FFF2-40B4-BE49-F238E27FC236}">
                <a16:creationId xmlns:a16="http://schemas.microsoft.com/office/drawing/2014/main" id="{CACE9A8C-F12B-087C-16A1-B9A0F6CA8234}"/>
              </a:ext>
            </a:extLst>
          </p:cNvPr>
          <p:cNvSpPr/>
          <p:nvPr/>
        </p:nvSpPr>
        <p:spPr>
          <a:xfrm>
            <a:off x="8445500" y="1492251"/>
            <a:ext cx="1574800" cy="412749"/>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91DC37E-01DA-314B-B9C9-19F2EAC464F6}"/>
              </a:ext>
            </a:extLst>
          </p:cNvPr>
          <p:cNvSpPr txBox="1"/>
          <p:nvPr/>
        </p:nvSpPr>
        <p:spPr>
          <a:xfrm>
            <a:off x="837290" y="1044643"/>
            <a:ext cx="10517418" cy="369332"/>
          </a:xfrm>
          <a:prstGeom prst="rect">
            <a:avLst/>
          </a:prstGeom>
          <a:noFill/>
        </p:spPr>
        <p:txBody>
          <a:bodyPr wrap="square" rtlCol="0">
            <a:spAutoFit/>
          </a:bodyPr>
          <a:lstStyle/>
          <a:p>
            <a:pPr algn="ctr"/>
            <a:r>
              <a:rPr lang="en-US" dirty="0">
                <a:solidFill>
                  <a:srgbClr val="FFDD65"/>
                </a:solidFill>
              </a:rPr>
              <a:t>We will only be creating </a:t>
            </a:r>
            <a:r>
              <a:rPr lang="en-US" dirty="0" err="1">
                <a:solidFill>
                  <a:srgbClr val="FFDD65"/>
                </a:solidFill>
              </a:rPr>
              <a:t>Autotiles</a:t>
            </a:r>
            <a:r>
              <a:rPr lang="en-US" dirty="0">
                <a:solidFill>
                  <a:srgbClr val="FFDD65"/>
                </a:solidFill>
              </a:rPr>
              <a:t> today!</a:t>
            </a:r>
          </a:p>
        </p:txBody>
      </p:sp>
      <p:sp>
        <p:nvSpPr>
          <p:cNvPr id="2" name="Down Arrow 1">
            <a:extLst>
              <a:ext uri="{FF2B5EF4-FFF2-40B4-BE49-F238E27FC236}">
                <a16:creationId xmlns:a16="http://schemas.microsoft.com/office/drawing/2014/main" id="{51F66B42-9A3A-3C9B-F138-F98224D4DB88}"/>
              </a:ext>
            </a:extLst>
          </p:cNvPr>
          <p:cNvSpPr/>
          <p:nvPr/>
        </p:nvSpPr>
        <p:spPr>
          <a:xfrm>
            <a:off x="8990584" y="797772"/>
            <a:ext cx="484632" cy="616203"/>
          </a:xfrm>
          <a:prstGeom prst="down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1964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B11CE-E298-0588-3D4D-B293AD62E6DE}"/>
              </a:ext>
            </a:extLst>
          </p:cNvPr>
          <p:cNvSpPr>
            <a:spLocks noGrp="1"/>
          </p:cNvSpPr>
          <p:nvPr>
            <p:ph type="title"/>
          </p:nvPr>
        </p:nvSpPr>
        <p:spPr/>
        <p:txBody>
          <a:bodyPr/>
          <a:lstStyle/>
          <a:p>
            <a:r>
              <a:rPr lang="en-US" dirty="0" err="1"/>
              <a:t>AutoTiles</a:t>
            </a:r>
            <a:r>
              <a:rPr lang="en-US" dirty="0"/>
              <a:t> and Bitmasks</a:t>
            </a:r>
          </a:p>
        </p:txBody>
      </p:sp>
      <p:sp>
        <p:nvSpPr>
          <p:cNvPr id="4" name="Content Placeholder 3">
            <a:extLst>
              <a:ext uri="{FF2B5EF4-FFF2-40B4-BE49-F238E27FC236}">
                <a16:creationId xmlns:a16="http://schemas.microsoft.com/office/drawing/2014/main" id="{CA335691-47E6-C992-68BE-DE689214D20E}"/>
              </a:ext>
            </a:extLst>
          </p:cNvPr>
          <p:cNvSpPr>
            <a:spLocks noGrp="1"/>
          </p:cNvSpPr>
          <p:nvPr>
            <p:ph sz="half" idx="1"/>
          </p:nvPr>
        </p:nvSpPr>
        <p:spPr>
          <a:xfrm>
            <a:off x="674780" y="1922690"/>
            <a:ext cx="4889207" cy="4016673"/>
          </a:xfrm>
        </p:spPr>
        <p:txBody>
          <a:bodyPr/>
          <a:lstStyle/>
          <a:p>
            <a:r>
              <a:rPr lang="en-US" dirty="0"/>
              <a:t>An</a:t>
            </a:r>
            <a:r>
              <a:rPr lang="en-US" dirty="0">
                <a:solidFill>
                  <a:srgbClr val="FFDD65"/>
                </a:solidFill>
              </a:rPr>
              <a:t> </a:t>
            </a:r>
            <a:r>
              <a:rPr lang="en-US" dirty="0" err="1">
                <a:solidFill>
                  <a:srgbClr val="FFDD65"/>
                </a:solidFill>
              </a:rPr>
              <a:t>Autotile</a:t>
            </a:r>
            <a:r>
              <a:rPr lang="en-US" dirty="0"/>
              <a:t> is a tile that is  configured to style itself based on the presence of neighbor tiles.</a:t>
            </a:r>
          </a:p>
          <a:p>
            <a:endParaRPr lang="en-US" dirty="0"/>
          </a:p>
          <a:p>
            <a:r>
              <a:rPr lang="en-US" dirty="0"/>
              <a:t>A </a:t>
            </a:r>
            <a:r>
              <a:rPr lang="en-US" dirty="0">
                <a:solidFill>
                  <a:srgbClr val="FFDD65"/>
                </a:solidFill>
              </a:rPr>
              <a:t>Bitmask </a:t>
            </a:r>
            <a:r>
              <a:rPr lang="en-US" dirty="0"/>
              <a:t>(in the context of a </a:t>
            </a:r>
            <a:r>
              <a:rPr lang="en-US" dirty="0" err="1"/>
              <a:t>TileSet</a:t>
            </a:r>
            <a:r>
              <a:rPr lang="en-US" dirty="0"/>
              <a:t>) is a grid-based “on/off” map identifying which tile should display in each scenario.</a:t>
            </a:r>
          </a:p>
        </p:txBody>
      </p:sp>
      <p:pic>
        <p:nvPicPr>
          <p:cNvPr id="9" name="Content Placeholder 8" descr="Chart, treemap chart&#10;&#10;Description automatically generated">
            <a:extLst>
              <a:ext uri="{FF2B5EF4-FFF2-40B4-BE49-F238E27FC236}">
                <a16:creationId xmlns:a16="http://schemas.microsoft.com/office/drawing/2014/main" id="{16FA3BA5-124A-FA44-2E3E-02446FAB9D1E}"/>
              </a:ext>
            </a:extLst>
          </p:cNvPr>
          <p:cNvPicPr>
            <a:picLocks noGrp="1" noChangeAspect="1"/>
          </p:cNvPicPr>
          <p:nvPr>
            <p:ph sz="half" idx="2"/>
          </p:nvPr>
        </p:nvPicPr>
        <p:blipFill>
          <a:blip r:embed="rId2"/>
          <a:stretch>
            <a:fillRect/>
          </a:stretch>
        </p:blipFill>
        <p:spPr>
          <a:xfrm>
            <a:off x="6096000" y="2562602"/>
            <a:ext cx="4572000" cy="2730500"/>
          </a:xfrm>
          <a:prstGeom prst="rect">
            <a:avLst/>
          </a:prstGeom>
        </p:spPr>
      </p:pic>
      <p:grpSp>
        <p:nvGrpSpPr>
          <p:cNvPr id="38" name="Group 37">
            <a:extLst>
              <a:ext uri="{FF2B5EF4-FFF2-40B4-BE49-F238E27FC236}">
                <a16:creationId xmlns:a16="http://schemas.microsoft.com/office/drawing/2014/main" id="{1FF3EE07-5A1F-7440-1BC7-DE8C4832DE23}"/>
              </a:ext>
            </a:extLst>
          </p:cNvPr>
          <p:cNvGrpSpPr/>
          <p:nvPr/>
        </p:nvGrpSpPr>
        <p:grpSpPr>
          <a:xfrm>
            <a:off x="7010400" y="3477379"/>
            <a:ext cx="914400" cy="900946"/>
            <a:chOff x="7010400" y="3474204"/>
            <a:chExt cx="914400" cy="900946"/>
          </a:xfrm>
        </p:grpSpPr>
        <p:cxnSp>
          <p:nvCxnSpPr>
            <p:cNvPr id="11" name="Straight Connector 10">
              <a:extLst>
                <a:ext uri="{FF2B5EF4-FFF2-40B4-BE49-F238E27FC236}">
                  <a16:creationId xmlns:a16="http://schemas.microsoft.com/office/drawing/2014/main" id="{3799EB6C-7902-C80F-A2BF-A297F29EA185}"/>
                </a:ext>
              </a:extLst>
            </p:cNvPr>
            <p:cNvCxnSpPr>
              <a:cxnSpLocks/>
            </p:cNvCxnSpPr>
            <p:nvPr/>
          </p:nvCxnSpPr>
          <p:spPr>
            <a:xfrm>
              <a:off x="7010400" y="3474204"/>
              <a:ext cx="0" cy="8945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DAE62C2-63DB-178F-0303-C1E3EFD076C5}"/>
                </a:ext>
              </a:extLst>
            </p:cNvPr>
            <p:cNvCxnSpPr>
              <a:cxnSpLocks/>
            </p:cNvCxnSpPr>
            <p:nvPr/>
          </p:nvCxnSpPr>
          <p:spPr>
            <a:xfrm>
              <a:off x="7924800" y="3474204"/>
              <a:ext cx="0" cy="8945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0688EB-DB63-0103-6E85-41F4CAEC3A20}"/>
                </a:ext>
              </a:extLst>
            </p:cNvPr>
            <p:cNvCxnSpPr>
              <a:cxnSpLocks/>
            </p:cNvCxnSpPr>
            <p:nvPr/>
          </p:nvCxnSpPr>
          <p:spPr>
            <a:xfrm>
              <a:off x="7467600" y="3480554"/>
              <a:ext cx="0" cy="8945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6E2FA7-A90A-BD91-EB86-08368D20096E}"/>
                </a:ext>
              </a:extLst>
            </p:cNvPr>
            <p:cNvCxnSpPr>
              <a:cxnSpLocks/>
            </p:cNvCxnSpPr>
            <p:nvPr/>
          </p:nvCxnSpPr>
          <p:spPr>
            <a:xfrm>
              <a:off x="7010400" y="3474204"/>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220A4C8-695C-4C67-D43E-F17F5C5AAD30}"/>
                </a:ext>
              </a:extLst>
            </p:cNvPr>
            <p:cNvCxnSpPr>
              <a:cxnSpLocks/>
            </p:cNvCxnSpPr>
            <p:nvPr/>
          </p:nvCxnSpPr>
          <p:spPr>
            <a:xfrm>
              <a:off x="7010400" y="4363204"/>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D1AD02-F664-69D7-1293-90AC0C7DC197}"/>
                </a:ext>
              </a:extLst>
            </p:cNvPr>
            <p:cNvCxnSpPr>
              <a:cxnSpLocks/>
            </p:cNvCxnSpPr>
            <p:nvPr/>
          </p:nvCxnSpPr>
          <p:spPr>
            <a:xfrm>
              <a:off x="7010400" y="3921502"/>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6D2C7412-4D03-B2FA-D11D-4DFDFDB00C5F}"/>
              </a:ext>
            </a:extLst>
          </p:cNvPr>
          <p:cNvSpPr txBox="1"/>
          <p:nvPr/>
        </p:nvSpPr>
        <p:spPr>
          <a:xfrm>
            <a:off x="6096000" y="5381158"/>
            <a:ext cx="4572000" cy="338554"/>
          </a:xfrm>
          <a:prstGeom prst="rect">
            <a:avLst/>
          </a:prstGeom>
          <a:noFill/>
        </p:spPr>
        <p:txBody>
          <a:bodyPr wrap="square" rtlCol="0">
            <a:spAutoFit/>
          </a:bodyPr>
          <a:lstStyle/>
          <a:p>
            <a:pPr algn="ctr"/>
            <a:r>
              <a:rPr lang="en-US" sz="1600" dirty="0">
                <a:solidFill>
                  <a:srgbClr val="FFDD65"/>
                </a:solidFill>
              </a:rPr>
              <a:t>Use this tile when it’s surrounded by neighbors.</a:t>
            </a:r>
          </a:p>
        </p:txBody>
      </p:sp>
      <p:cxnSp>
        <p:nvCxnSpPr>
          <p:cNvPr id="5" name="Straight Arrow Connector 4">
            <a:extLst>
              <a:ext uri="{FF2B5EF4-FFF2-40B4-BE49-F238E27FC236}">
                <a16:creationId xmlns:a16="http://schemas.microsoft.com/office/drawing/2014/main" id="{404BA812-3AC6-7491-A745-7D1685B8AC6E}"/>
              </a:ext>
            </a:extLst>
          </p:cNvPr>
          <p:cNvCxnSpPr>
            <a:cxnSpLocks/>
          </p:cNvCxnSpPr>
          <p:nvPr/>
        </p:nvCxnSpPr>
        <p:spPr>
          <a:xfrm flipH="1" flipV="1">
            <a:off x="7958052" y="4394951"/>
            <a:ext cx="457199" cy="1066511"/>
          </a:xfrm>
          <a:prstGeom prst="straightConnector1">
            <a:avLst/>
          </a:prstGeom>
          <a:ln w="38100">
            <a:solidFill>
              <a:schemeClr val="tx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74127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B11CE-E298-0588-3D4D-B293AD62E6DE}"/>
              </a:ext>
            </a:extLst>
          </p:cNvPr>
          <p:cNvSpPr>
            <a:spLocks noGrp="1"/>
          </p:cNvSpPr>
          <p:nvPr>
            <p:ph type="title"/>
          </p:nvPr>
        </p:nvSpPr>
        <p:spPr/>
        <p:txBody>
          <a:bodyPr/>
          <a:lstStyle/>
          <a:p>
            <a:r>
              <a:rPr lang="en-US" dirty="0" err="1"/>
              <a:t>AutoTiles</a:t>
            </a:r>
            <a:r>
              <a:rPr lang="en-US" dirty="0"/>
              <a:t> and Bitmasks</a:t>
            </a:r>
          </a:p>
        </p:txBody>
      </p:sp>
      <p:pic>
        <p:nvPicPr>
          <p:cNvPr id="9" name="Content Placeholder 8" descr="Chart, treemap chart&#10;&#10;Description automatically generated">
            <a:extLst>
              <a:ext uri="{FF2B5EF4-FFF2-40B4-BE49-F238E27FC236}">
                <a16:creationId xmlns:a16="http://schemas.microsoft.com/office/drawing/2014/main" id="{16FA3BA5-124A-FA44-2E3E-02446FAB9D1E}"/>
              </a:ext>
            </a:extLst>
          </p:cNvPr>
          <p:cNvPicPr>
            <a:picLocks noGrp="1" noChangeAspect="1"/>
          </p:cNvPicPr>
          <p:nvPr>
            <p:ph sz="half" idx="2"/>
          </p:nvPr>
        </p:nvPicPr>
        <p:blipFill>
          <a:blip r:embed="rId2"/>
          <a:stretch>
            <a:fillRect/>
          </a:stretch>
        </p:blipFill>
        <p:spPr>
          <a:xfrm>
            <a:off x="6096000" y="2562602"/>
            <a:ext cx="4572000" cy="2730500"/>
          </a:xfrm>
          <a:prstGeom prst="rect">
            <a:avLst/>
          </a:prstGeom>
        </p:spPr>
      </p:pic>
      <p:grpSp>
        <p:nvGrpSpPr>
          <p:cNvPr id="38" name="Group 37">
            <a:extLst>
              <a:ext uri="{FF2B5EF4-FFF2-40B4-BE49-F238E27FC236}">
                <a16:creationId xmlns:a16="http://schemas.microsoft.com/office/drawing/2014/main" id="{1FF3EE07-5A1F-7440-1BC7-DE8C4832DE23}"/>
              </a:ext>
            </a:extLst>
          </p:cNvPr>
          <p:cNvGrpSpPr/>
          <p:nvPr/>
        </p:nvGrpSpPr>
        <p:grpSpPr>
          <a:xfrm>
            <a:off x="7912100" y="4373106"/>
            <a:ext cx="914400" cy="900946"/>
            <a:chOff x="7010400" y="3474204"/>
            <a:chExt cx="914400" cy="900946"/>
          </a:xfrm>
        </p:grpSpPr>
        <p:cxnSp>
          <p:nvCxnSpPr>
            <p:cNvPr id="11" name="Straight Connector 10">
              <a:extLst>
                <a:ext uri="{FF2B5EF4-FFF2-40B4-BE49-F238E27FC236}">
                  <a16:creationId xmlns:a16="http://schemas.microsoft.com/office/drawing/2014/main" id="{3799EB6C-7902-C80F-A2BF-A297F29EA185}"/>
                </a:ext>
              </a:extLst>
            </p:cNvPr>
            <p:cNvCxnSpPr>
              <a:cxnSpLocks/>
            </p:cNvCxnSpPr>
            <p:nvPr/>
          </p:nvCxnSpPr>
          <p:spPr>
            <a:xfrm>
              <a:off x="7010400" y="3474204"/>
              <a:ext cx="0" cy="8945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DAE62C2-63DB-178F-0303-C1E3EFD076C5}"/>
                </a:ext>
              </a:extLst>
            </p:cNvPr>
            <p:cNvCxnSpPr>
              <a:cxnSpLocks/>
            </p:cNvCxnSpPr>
            <p:nvPr/>
          </p:nvCxnSpPr>
          <p:spPr>
            <a:xfrm>
              <a:off x="7924800" y="3474204"/>
              <a:ext cx="0" cy="8945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0688EB-DB63-0103-6E85-41F4CAEC3A20}"/>
                </a:ext>
              </a:extLst>
            </p:cNvPr>
            <p:cNvCxnSpPr>
              <a:cxnSpLocks/>
            </p:cNvCxnSpPr>
            <p:nvPr/>
          </p:nvCxnSpPr>
          <p:spPr>
            <a:xfrm>
              <a:off x="7467600" y="3480554"/>
              <a:ext cx="0" cy="8945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6E2FA7-A90A-BD91-EB86-08368D20096E}"/>
                </a:ext>
              </a:extLst>
            </p:cNvPr>
            <p:cNvCxnSpPr>
              <a:cxnSpLocks/>
            </p:cNvCxnSpPr>
            <p:nvPr/>
          </p:nvCxnSpPr>
          <p:spPr>
            <a:xfrm>
              <a:off x="7010400" y="3474204"/>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220A4C8-695C-4C67-D43E-F17F5C5AAD30}"/>
                </a:ext>
              </a:extLst>
            </p:cNvPr>
            <p:cNvCxnSpPr>
              <a:cxnSpLocks/>
            </p:cNvCxnSpPr>
            <p:nvPr/>
          </p:nvCxnSpPr>
          <p:spPr>
            <a:xfrm>
              <a:off x="7010400" y="4363204"/>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D1AD02-F664-69D7-1293-90AC0C7DC197}"/>
                </a:ext>
              </a:extLst>
            </p:cNvPr>
            <p:cNvCxnSpPr>
              <a:cxnSpLocks/>
            </p:cNvCxnSpPr>
            <p:nvPr/>
          </p:nvCxnSpPr>
          <p:spPr>
            <a:xfrm>
              <a:off x="7010400" y="3921502"/>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6D2C7412-4D03-B2FA-D11D-4DFDFDB00C5F}"/>
              </a:ext>
            </a:extLst>
          </p:cNvPr>
          <p:cNvSpPr txBox="1"/>
          <p:nvPr/>
        </p:nvSpPr>
        <p:spPr>
          <a:xfrm>
            <a:off x="6096000" y="5381158"/>
            <a:ext cx="4572000" cy="584775"/>
          </a:xfrm>
          <a:prstGeom prst="rect">
            <a:avLst/>
          </a:prstGeom>
          <a:noFill/>
        </p:spPr>
        <p:txBody>
          <a:bodyPr wrap="square" rtlCol="0">
            <a:spAutoFit/>
          </a:bodyPr>
          <a:lstStyle/>
          <a:p>
            <a:pPr algn="ctr"/>
            <a:r>
              <a:rPr lang="en-US" sz="1600" dirty="0">
                <a:solidFill>
                  <a:srgbClr val="FFDD65"/>
                </a:solidFill>
              </a:rPr>
              <a:t>Use this tile when it has all 3 neighbors in its top-left corner (top, top-left, and left).</a:t>
            </a:r>
          </a:p>
        </p:txBody>
      </p:sp>
      <p:sp>
        <p:nvSpPr>
          <p:cNvPr id="7" name="Content Placeholder 3">
            <a:extLst>
              <a:ext uri="{FF2B5EF4-FFF2-40B4-BE49-F238E27FC236}">
                <a16:creationId xmlns:a16="http://schemas.microsoft.com/office/drawing/2014/main" id="{97169A0E-FF3F-D83C-C2CB-17C4C9CCFFB5}"/>
              </a:ext>
            </a:extLst>
          </p:cNvPr>
          <p:cNvSpPr>
            <a:spLocks noGrp="1"/>
          </p:cNvSpPr>
          <p:nvPr>
            <p:ph sz="half" idx="1"/>
          </p:nvPr>
        </p:nvSpPr>
        <p:spPr>
          <a:xfrm>
            <a:off x="674780" y="1922690"/>
            <a:ext cx="4889207" cy="4016673"/>
          </a:xfrm>
        </p:spPr>
        <p:txBody>
          <a:bodyPr/>
          <a:lstStyle/>
          <a:p>
            <a:r>
              <a:rPr lang="en-US" dirty="0"/>
              <a:t>An</a:t>
            </a:r>
            <a:r>
              <a:rPr lang="en-US" dirty="0">
                <a:solidFill>
                  <a:srgbClr val="FFDD65"/>
                </a:solidFill>
              </a:rPr>
              <a:t> </a:t>
            </a:r>
            <a:r>
              <a:rPr lang="en-US" dirty="0" err="1">
                <a:solidFill>
                  <a:srgbClr val="FFDD65"/>
                </a:solidFill>
              </a:rPr>
              <a:t>Autotile</a:t>
            </a:r>
            <a:r>
              <a:rPr lang="en-US" dirty="0"/>
              <a:t> is a tile that is  configured to style itself based on the presence of neighbor tiles.</a:t>
            </a:r>
          </a:p>
          <a:p>
            <a:endParaRPr lang="en-US" dirty="0"/>
          </a:p>
          <a:p>
            <a:r>
              <a:rPr lang="en-US" dirty="0"/>
              <a:t>A </a:t>
            </a:r>
            <a:r>
              <a:rPr lang="en-US" dirty="0">
                <a:solidFill>
                  <a:srgbClr val="FFDD65"/>
                </a:solidFill>
              </a:rPr>
              <a:t>Bitmask </a:t>
            </a:r>
            <a:r>
              <a:rPr lang="en-US" dirty="0"/>
              <a:t>(in the context of a </a:t>
            </a:r>
            <a:r>
              <a:rPr lang="en-US" dirty="0" err="1"/>
              <a:t>TileSet</a:t>
            </a:r>
            <a:r>
              <a:rPr lang="en-US" dirty="0"/>
              <a:t>) is a grid-based “on/off” map identifying which tile should display in each scenario.</a:t>
            </a:r>
          </a:p>
        </p:txBody>
      </p:sp>
    </p:spTree>
    <p:extLst>
      <p:ext uri="{BB962C8B-B14F-4D97-AF65-F5344CB8AC3E}">
        <p14:creationId xmlns:p14="http://schemas.microsoft.com/office/powerpoint/2010/main" val="385634075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C00CFE0A-FCC0-6761-F026-865E0D7A05F1}"/>
              </a:ext>
            </a:extLst>
          </p:cNvPr>
          <p:cNvPicPr>
            <a:picLocks noChangeAspect="1"/>
          </p:cNvPicPr>
          <p:nvPr/>
        </p:nvPicPr>
        <p:blipFill>
          <a:blip r:embed="rId2"/>
          <a:stretch>
            <a:fillRect/>
          </a:stretch>
        </p:blipFill>
        <p:spPr>
          <a:xfrm>
            <a:off x="5378677" y="2508308"/>
            <a:ext cx="5944459" cy="2247841"/>
          </a:xfrm>
          <a:prstGeom prst="rect">
            <a:avLst/>
          </a:prstGeom>
        </p:spPr>
      </p:pic>
      <p:sp>
        <p:nvSpPr>
          <p:cNvPr id="2" name="Title 1">
            <a:extLst>
              <a:ext uri="{FF2B5EF4-FFF2-40B4-BE49-F238E27FC236}">
                <a16:creationId xmlns:a16="http://schemas.microsoft.com/office/drawing/2014/main" id="{83D91CDD-E1D7-4898-EFCA-9DCA9516C153}"/>
              </a:ext>
            </a:extLst>
          </p:cNvPr>
          <p:cNvSpPr>
            <a:spLocks noGrp="1"/>
          </p:cNvSpPr>
          <p:nvPr>
            <p:ph type="title"/>
          </p:nvPr>
        </p:nvSpPr>
        <p:spPr/>
        <p:txBody>
          <a:bodyPr/>
          <a:lstStyle/>
          <a:p>
            <a:r>
              <a:rPr lang="en-US" dirty="0"/>
              <a:t>Setting up an </a:t>
            </a:r>
            <a:r>
              <a:rPr lang="en-US" dirty="0" err="1"/>
              <a:t>Autotile</a:t>
            </a:r>
            <a:r>
              <a:rPr lang="en-US" dirty="0"/>
              <a:t> can be tricky!</a:t>
            </a:r>
          </a:p>
        </p:txBody>
      </p:sp>
      <p:sp>
        <p:nvSpPr>
          <p:cNvPr id="3" name="Content Placeholder 2">
            <a:extLst>
              <a:ext uri="{FF2B5EF4-FFF2-40B4-BE49-F238E27FC236}">
                <a16:creationId xmlns:a16="http://schemas.microsoft.com/office/drawing/2014/main" id="{76B04285-E6C0-FFB4-1EE7-60FE5F1BCCD3}"/>
              </a:ext>
            </a:extLst>
          </p:cNvPr>
          <p:cNvSpPr>
            <a:spLocks noGrp="1"/>
          </p:cNvSpPr>
          <p:nvPr>
            <p:ph sz="half" idx="1"/>
          </p:nvPr>
        </p:nvSpPr>
        <p:spPr>
          <a:xfrm>
            <a:off x="552450" y="1919516"/>
            <a:ext cx="4826228" cy="4016673"/>
          </a:xfrm>
        </p:spPr>
        <p:txBody>
          <a:bodyPr>
            <a:normAutofit fontScale="85000" lnSpcReduction="20000"/>
          </a:bodyPr>
          <a:lstStyle/>
          <a:p>
            <a:pPr marL="0" indent="0">
              <a:buNone/>
            </a:pPr>
            <a:r>
              <a:rPr lang="en-US" dirty="0"/>
              <a:t>To create a new </a:t>
            </a:r>
            <a:r>
              <a:rPr lang="en-US" dirty="0" err="1"/>
              <a:t>AutoTile</a:t>
            </a:r>
            <a:r>
              <a:rPr lang="en-US" dirty="0"/>
              <a:t>:</a:t>
            </a:r>
          </a:p>
          <a:p>
            <a:pPr marL="457200" indent="-457200">
              <a:lnSpc>
                <a:spcPct val="120000"/>
              </a:lnSpc>
              <a:buFont typeface="+mj-lt"/>
              <a:buAutoNum type="arabicPeriod"/>
            </a:pPr>
            <a:r>
              <a:rPr lang="en-US" dirty="0"/>
              <a:t>Click “</a:t>
            </a:r>
            <a:r>
              <a:rPr lang="en-US" dirty="0">
                <a:solidFill>
                  <a:srgbClr val="FFDD65"/>
                </a:solidFill>
              </a:rPr>
              <a:t>New </a:t>
            </a:r>
            <a:r>
              <a:rPr lang="en-US" dirty="0" err="1">
                <a:solidFill>
                  <a:srgbClr val="FFDD65"/>
                </a:solidFill>
              </a:rPr>
              <a:t>Autotile</a:t>
            </a:r>
            <a:r>
              <a:rPr lang="en-US" dirty="0"/>
              <a:t>”.</a:t>
            </a:r>
          </a:p>
          <a:p>
            <a:pPr marL="457200" indent="-457200">
              <a:lnSpc>
                <a:spcPct val="120000"/>
              </a:lnSpc>
              <a:buFont typeface="+mj-lt"/>
              <a:buAutoNum type="arabicPeriod"/>
            </a:pPr>
            <a:r>
              <a:rPr lang="en-US" dirty="0">
                <a:solidFill>
                  <a:schemeClr val="tx1">
                    <a:lumMod val="65000"/>
                  </a:schemeClr>
                </a:solidFill>
              </a:rPr>
              <a:t>Toggle on “Snap to Grid” and select any square in the sprite sheet.</a:t>
            </a:r>
          </a:p>
          <a:p>
            <a:pPr marL="457200" indent="-457200">
              <a:lnSpc>
                <a:spcPct val="120000"/>
              </a:lnSpc>
              <a:buFont typeface="+mj-lt"/>
              <a:buAutoNum type="arabicPeriod"/>
            </a:pPr>
            <a:r>
              <a:rPr lang="en-US" dirty="0">
                <a:solidFill>
                  <a:schemeClr val="tx1">
                    <a:lumMod val="65000"/>
                  </a:schemeClr>
                </a:solidFill>
              </a:rPr>
              <a:t>In the </a:t>
            </a:r>
            <a:r>
              <a:rPr lang="en-US" dirty="0" err="1">
                <a:solidFill>
                  <a:schemeClr val="tx1">
                    <a:lumMod val="65000"/>
                  </a:schemeClr>
                </a:solidFill>
              </a:rPr>
              <a:t>TileSet</a:t>
            </a:r>
            <a:r>
              <a:rPr lang="en-US" dirty="0">
                <a:solidFill>
                  <a:schemeClr val="tx1">
                    <a:lumMod val="65000"/>
                  </a:schemeClr>
                </a:solidFill>
              </a:rPr>
              <a:t> properties (in the right Inspector tab), update the Step and </a:t>
            </a:r>
            <a:r>
              <a:rPr lang="en-US" dirty="0" err="1">
                <a:solidFill>
                  <a:schemeClr val="tx1">
                    <a:lumMod val="65000"/>
                  </a:schemeClr>
                </a:solidFill>
              </a:rPr>
              <a:t>Subtile</a:t>
            </a:r>
            <a:r>
              <a:rPr lang="en-US" dirty="0">
                <a:solidFill>
                  <a:schemeClr val="tx1">
                    <a:lumMod val="65000"/>
                  </a:schemeClr>
                </a:solidFill>
              </a:rPr>
              <a:t> Size properties (x and y) to all be 16.</a:t>
            </a:r>
          </a:p>
          <a:p>
            <a:pPr marL="457200" indent="-457200">
              <a:lnSpc>
                <a:spcPct val="120000"/>
              </a:lnSpc>
              <a:buFont typeface="+mj-lt"/>
              <a:buAutoNum type="arabicPeriod"/>
            </a:pPr>
            <a:r>
              <a:rPr lang="en-US" dirty="0">
                <a:solidFill>
                  <a:schemeClr val="tx1">
                    <a:lumMod val="65000"/>
                  </a:schemeClr>
                </a:solidFill>
              </a:rPr>
              <a:t>In the </a:t>
            </a:r>
            <a:r>
              <a:rPr lang="en-US" dirty="0" err="1">
                <a:solidFill>
                  <a:schemeClr val="tx1">
                    <a:lumMod val="65000"/>
                  </a:schemeClr>
                </a:solidFill>
              </a:rPr>
              <a:t>TileSet</a:t>
            </a:r>
            <a:r>
              <a:rPr lang="en-US" dirty="0">
                <a:solidFill>
                  <a:schemeClr val="tx1">
                    <a:lumMod val="65000"/>
                  </a:schemeClr>
                </a:solidFill>
              </a:rPr>
              <a:t> editor area, reselect an entire </a:t>
            </a:r>
            <a:r>
              <a:rPr lang="en-US" dirty="0" err="1">
                <a:solidFill>
                  <a:schemeClr val="tx1">
                    <a:lumMod val="65000"/>
                  </a:schemeClr>
                </a:solidFill>
              </a:rPr>
              <a:t>AutoTile</a:t>
            </a:r>
            <a:r>
              <a:rPr lang="en-US" dirty="0">
                <a:solidFill>
                  <a:schemeClr val="tx1">
                    <a:lumMod val="65000"/>
                  </a:schemeClr>
                </a:solidFill>
              </a:rPr>
              <a:t> “section” by dragging left-click.</a:t>
            </a:r>
          </a:p>
        </p:txBody>
      </p:sp>
      <p:sp>
        <p:nvSpPr>
          <p:cNvPr id="13" name="Rectangle 12">
            <a:extLst>
              <a:ext uri="{FF2B5EF4-FFF2-40B4-BE49-F238E27FC236}">
                <a16:creationId xmlns:a16="http://schemas.microsoft.com/office/drawing/2014/main" id="{10B40E5A-F417-73D2-727E-DA619D4D2A50}"/>
              </a:ext>
            </a:extLst>
          </p:cNvPr>
          <p:cNvSpPr/>
          <p:nvPr/>
        </p:nvSpPr>
        <p:spPr>
          <a:xfrm>
            <a:off x="9683750" y="2521007"/>
            <a:ext cx="901700" cy="26664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7168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313CF8FD-B29E-B5E7-60D1-5BCD2D9C4F02}"/>
              </a:ext>
            </a:extLst>
          </p:cNvPr>
          <p:cNvPicPr>
            <a:picLocks noChangeAspect="1"/>
          </p:cNvPicPr>
          <p:nvPr/>
        </p:nvPicPr>
        <p:blipFill>
          <a:blip r:embed="rId2"/>
          <a:stretch>
            <a:fillRect/>
          </a:stretch>
        </p:blipFill>
        <p:spPr>
          <a:xfrm>
            <a:off x="5378676" y="2508308"/>
            <a:ext cx="5948714" cy="3086042"/>
          </a:xfrm>
          <a:prstGeom prst="rect">
            <a:avLst/>
          </a:prstGeom>
        </p:spPr>
      </p:pic>
      <p:sp>
        <p:nvSpPr>
          <p:cNvPr id="2" name="Title 1">
            <a:extLst>
              <a:ext uri="{FF2B5EF4-FFF2-40B4-BE49-F238E27FC236}">
                <a16:creationId xmlns:a16="http://schemas.microsoft.com/office/drawing/2014/main" id="{83D91CDD-E1D7-4898-EFCA-9DCA9516C153}"/>
              </a:ext>
            </a:extLst>
          </p:cNvPr>
          <p:cNvSpPr>
            <a:spLocks noGrp="1"/>
          </p:cNvSpPr>
          <p:nvPr>
            <p:ph type="title"/>
          </p:nvPr>
        </p:nvSpPr>
        <p:spPr/>
        <p:txBody>
          <a:bodyPr/>
          <a:lstStyle/>
          <a:p>
            <a:r>
              <a:rPr lang="en-US" dirty="0"/>
              <a:t>Setting up an </a:t>
            </a:r>
            <a:r>
              <a:rPr lang="en-US" dirty="0" err="1"/>
              <a:t>Autotile</a:t>
            </a:r>
            <a:r>
              <a:rPr lang="en-US" dirty="0"/>
              <a:t> can be tricky!</a:t>
            </a:r>
          </a:p>
        </p:txBody>
      </p:sp>
      <p:sp>
        <p:nvSpPr>
          <p:cNvPr id="3" name="Content Placeholder 2">
            <a:extLst>
              <a:ext uri="{FF2B5EF4-FFF2-40B4-BE49-F238E27FC236}">
                <a16:creationId xmlns:a16="http://schemas.microsoft.com/office/drawing/2014/main" id="{76B04285-E6C0-FFB4-1EE7-60FE5F1BCCD3}"/>
              </a:ext>
            </a:extLst>
          </p:cNvPr>
          <p:cNvSpPr>
            <a:spLocks noGrp="1"/>
          </p:cNvSpPr>
          <p:nvPr>
            <p:ph sz="half" idx="1"/>
          </p:nvPr>
        </p:nvSpPr>
        <p:spPr>
          <a:xfrm>
            <a:off x="552450" y="1919516"/>
            <a:ext cx="4826228" cy="4016673"/>
          </a:xfrm>
        </p:spPr>
        <p:txBody>
          <a:bodyPr>
            <a:normAutofit fontScale="85000" lnSpcReduction="20000"/>
          </a:bodyPr>
          <a:lstStyle/>
          <a:p>
            <a:pPr marL="0" indent="0">
              <a:buNone/>
            </a:pPr>
            <a:r>
              <a:rPr lang="en-US" dirty="0"/>
              <a:t>To create a new </a:t>
            </a:r>
            <a:r>
              <a:rPr lang="en-US" dirty="0" err="1"/>
              <a:t>AutoTile</a:t>
            </a:r>
            <a:r>
              <a:rPr lang="en-US" dirty="0"/>
              <a:t>:</a:t>
            </a:r>
          </a:p>
          <a:p>
            <a:pPr marL="457200" indent="-457200">
              <a:lnSpc>
                <a:spcPct val="120000"/>
              </a:lnSpc>
              <a:buFont typeface="+mj-lt"/>
              <a:buAutoNum type="arabicPeriod"/>
            </a:pPr>
            <a:r>
              <a:rPr lang="en-US" dirty="0">
                <a:solidFill>
                  <a:schemeClr val="tx1">
                    <a:lumMod val="65000"/>
                  </a:schemeClr>
                </a:solidFill>
              </a:rPr>
              <a:t>Click “New </a:t>
            </a:r>
            <a:r>
              <a:rPr lang="en-US" dirty="0" err="1">
                <a:solidFill>
                  <a:schemeClr val="tx1">
                    <a:lumMod val="65000"/>
                  </a:schemeClr>
                </a:solidFill>
              </a:rPr>
              <a:t>Autotile</a:t>
            </a:r>
            <a:r>
              <a:rPr lang="en-US" dirty="0">
                <a:solidFill>
                  <a:schemeClr val="tx1">
                    <a:lumMod val="65000"/>
                  </a:schemeClr>
                </a:solidFill>
              </a:rPr>
              <a:t>”.</a:t>
            </a:r>
          </a:p>
          <a:p>
            <a:pPr marL="457200" indent="-457200">
              <a:lnSpc>
                <a:spcPct val="120000"/>
              </a:lnSpc>
              <a:buFont typeface="+mj-lt"/>
              <a:buAutoNum type="arabicPeriod"/>
            </a:pPr>
            <a:r>
              <a:rPr lang="en-US" dirty="0"/>
              <a:t>Toggle on “</a:t>
            </a:r>
            <a:r>
              <a:rPr lang="en-US" dirty="0">
                <a:solidFill>
                  <a:srgbClr val="FFDD65"/>
                </a:solidFill>
              </a:rPr>
              <a:t>Snap to Grid</a:t>
            </a:r>
            <a:r>
              <a:rPr lang="en-US" dirty="0"/>
              <a:t>” and select any square in the sprite sheet.</a:t>
            </a:r>
          </a:p>
          <a:p>
            <a:pPr marL="457200" indent="-457200">
              <a:lnSpc>
                <a:spcPct val="120000"/>
              </a:lnSpc>
              <a:buFont typeface="+mj-lt"/>
              <a:buAutoNum type="arabicPeriod"/>
            </a:pPr>
            <a:r>
              <a:rPr lang="en-US" dirty="0">
                <a:solidFill>
                  <a:schemeClr val="tx1">
                    <a:lumMod val="65000"/>
                  </a:schemeClr>
                </a:solidFill>
              </a:rPr>
              <a:t>In the </a:t>
            </a:r>
            <a:r>
              <a:rPr lang="en-US" dirty="0" err="1">
                <a:solidFill>
                  <a:schemeClr val="tx1">
                    <a:lumMod val="65000"/>
                  </a:schemeClr>
                </a:solidFill>
              </a:rPr>
              <a:t>TileSet</a:t>
            </a:r>
            <a:r>
              <a:rPr lang="en-US" dirty="0">
                <a:solidFill>
                  <a:schemeClr val="tx1">
                    <a:lumMod val="65000"/>
                  </a:schemeClr>
                </a:solidFill>
              </a:rPr>
              <a:t> properties (in the right Inspector tab), update the Step and </a:t>
            </a:r>
            <a:r>
              <a:rPr lang="en-US" dirty="0" err="1">
                <a:solidFill>
                  <a:schemeClr val="tx1">
                    <a:lumMod val="65000"/>
                  </a:schemeClr>
                </a:solidFill>
              </a:rPr>
              <a:t>Subtile</a:t>
            </a:r>
            <a:r>
              <a:rPr lang="en-US" dirty="0">
                <a:solidFill>
                  <a:schemeClr val="tx1">
                    <a:lumMod val="65000"/>
                  </a:schemeClr>
                </a:solidFill>
              </a:rPr>
              <a:t> Size properties (x and y) to all be 16.</a:t>
            </a:r>
          </a:p>
          <a:p>
            <a:pPr marL="457200" indent="-457200">
              <a:lnSpc>
                <a:spcPct val="120000"/>
              </a:lnSpc>
              <a:buFont typeface="+mj-lt"/>
              <a:buAutoNum type="arabicPeriod"/>
            </a:pPr>
            <a:r>
              <a:rPr lang="en-US" dirty="0">
                <a:solidFill>
                  <a:schemeClr val="tx1">
                    <a:lumMod val="65000"/>
                  </a:schemeClr>
                </a:solidFill>
              </a:rPr>
              <a:t>In the </a:t>
            </a:r>
            <a:r>
              <a:rPr lang="en-US" dirty="0" err="1">
                <a:solidFill>
                  <a:schemeClr val="tx1">
                    <a:lumMod val="65000"/>
                  </a:schemeClr>
                </a:solidFill>
              </a:rPr>
              <a:t>TileSet</a:t>
            </a:r>
            <a:r>
              <a:rPr lang="en-US" dirty="0">
                <a:solidFill>
                  <a:schemeClr val="tx1">
                    <a:lumMod val="65000"/>
                  </a:schemeClr>
                </a:solidFill>
              </a:rPr>
              <a:t> editor area, reselect an entire </a:t>
            </a:r>
            <a:r>
              <a:rPr lang="en-US" dirty="0" err="1">
                <a:solidFill>
                  <a:schemeClr val="tx1">
                    <a:lumMod val="65000"/>
                  </a:schemeClr>
                </a:solidFill>
              </a:rPr>
              <a:t>AutoTile</a:t>
            </a:r>
            <a:r>
              <a:rPr lang="en-US" dirty="0">
                <a:solidFill>
                  <a:schemeClr val="tx1">
                    <a:lumMod val="65000"/>
                  </a:schemeClr>
                </a:solidFill>
              </a:rPr>
              <a:t> “section” by dragging left-click.</a:t>
            </a:r>
          </a:p>
        </p:txBody>
      </p:sp>
      <p:sp>
        <p:nvSpPr>
          <p:cNvPr id="13" name="Rectangle 12">
            <a:extLst>
              <a:ext uri="{FF2B5EF4-FFF2-40B4-BE49-F238E27FC236}">
                <a16:creationId xmlns:a16="http://schemas.microsoft.com/office/drawing/2014/main" id="{10B40E5A-F417-73D2-727E-DA619D4D2A50}"/>
              </a:ext>
            </a:extLst>
          </p:cNvPr>
          <p:cNvSpPr/>
          <p:nvPr/>
        </p:nvSpPr>
        <p:spPr>
          <a:xfrm>
            <a:off x="7270750" y="2927407"/>
            <a:ext cx="228600" cy="22854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6291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low confidence">
            <a:extLst>
              <a:ext uri="{FF2B5EF4-FFF2-40B4-BE49-F238E27FC236}">
                <a16:creationId xmlns:a16="http://schemas.microsoft.com/office/drawing/2014/main" id="{9ED51612-AA34-89BE-CAB0-76036A6AA554}"/>
              </a:ext>
            </a:extLst>
          </p:cNvPr>
          <p:cNvPicPr>
            <a:picLocks noChangeAspect="1"/>
          </p:cNvPicPr>
          <p:nvPr/>
        </p:nvPicPr>
        <p:blipFill>
          <a:blip r:embed="rId2"/>
          <a:stretch>
            <a:fillRect/>
          </a:stretch>
        </p:blipFill>
        <p:spPr>
          <a:xfrm>
            <a:off x="6813324" y="1734850"/>
            <a:ext cx="2498755" cy="4938484"/>
          </a:xfrm>
          <a:prstGeom prst="rect">
            <a:avLst/>
          </a:prstGeom>
        </p:spPr>
      </p:pic>
      <p:sp>
        <p:nvSpPr>
          <p:cNvPr id="2" name="Title 1">
            <a:extLst>
              <a:ext uri="{FF2B5EF4-FFF2-40B4-BE49-F238E27FC236}">
                <a16:creationId xmlns:a16="http://schemas.microsoft.com/office/drawing/2014/main" id="{83D91CDD-E1D7-4898-EFCA-9DCA9516C153}"/>
              </a:ext>
            </a:extLst>
          </p:cNvPr>
          <p:cNvSpPr>
            <a:spLocks noGrp="1"/>
          </p:cNvSpPr>
          <p:nvPr>
            <p:ph type="title"/>
          </p:nvPr>
        </p:nvSpPr>
        <p:spPr/>
        <p:txBody>
          <a:bodyPr/>
          <a:lstStyle/>
          <a:p>
            <a:r>
              <a:rPr lang="en-US" dirty="0"/>
              <a:t>Setting up an </a:t>
            </a:r>
            <a:r>
              <a:rPr lang="en-US" dirty="0" err="1"/>
              <a:t>Autotile</a:t>
            </a:r>
            <a:r>
              <a:rPr lang="en-US" dirty="0"/>
              <a:t> can be tricky!</a:t>
            </a:r>
          </a:p>
        </p:txBody>
      </p:sp>
      <p:sp>
        <p:nvSpPr>
          <p:cNvPr id="3" name="Content Placeholder 2">
            <a:extLst>
              <a:ext uri="{FF2B5EF4-FFF2-40B4-BE49-F238E27FC236}">
                <a16:creationId xmlns:a16="http://schemas.microsoft.com/office/drawing/2014/main" id="{76B04285-E6C0-FFB4-1EE7-60FE5F1BCCD3}"/>
              </a:ext>
            </a:extLst>
          </p:cNvPr>
          <p:cNvSpPr>
            <a:spLocks noGrp="1"/>
          </p:cNvSpPr>
          <p:nvPr>
            <p:ph sz="half" idx="1"/>
          </p:nvPr>
        </p:nvSpPr>
        <p:spPr>
          <a:xfrm>
            <a:off x="552450" y="1919516"/>
            <a:ext cx="4826228" cy="4016673"/>
          </a:xfrm>
        </p:spPr>
        <p:txBody>
          <a:bodyPr>
            <a:normAutofit fontScale="85000" lnSpcReduction="20000"/>
          </a:bodyPr>
          <a:lstStyle/>
          <a:p>
            <a:pPr marL="0" indent="0">
              <a:buNone/>
            </a:pPr>
            <a:r>
              <a:rPr lang="en-US" dirty="0"/>
              <a:t>To create a new </a:t>
            </a:r>
            <a:r>
              <a:rPr lang="en-US" dirty="0" err="1"/>
              <a:t>AutoTile</a:t>
            </a:r>
            <a:r>
              <a:rPr lang="en-US" dirty="0"/>
              <a:t>:</a:t>
            </a:r>
          </a:p>
          <a:p>
            <a:pPr marL="457200" indent="-457200">
              <a:lnSpc>
                <a:spcPct val="120000"/>
              </a:lnSpc>
              <a:buFont typeface="+mj-lt"/>
              <a:buAutoNum type="arabicPeriod"/>
            </a:pPr>
            <a:r>
              <a:rPr lang="en-US" dirty="0">
                <a:solidFill>
                  <a:schemeClr val="tx1">
                    <a:lumMod val="65000"/>
                  </a:schemeClr>
                </a:solidFill>
              </a:rPr>
              <a:t>Click “New </a:t>
            </a:r>
            <a:r>
              <a:rPr lang="en-US" dirty="0" err="1">
                <a:solidFill>
                  <a:schemeClr val="tx1">
                    <a:lumMod val="65000"/>
                  </a:schemeClr>
                </a:solidFill>
              </a:rPr>
              <a:t>Autotile</a:t>
            </a:r>
            <a:r>
              <a:rPr lang="en-US" dirty="0">
                <a:solidFill>
                  <a:schemeClr val="tx1">
                    <a:lumMod val="65000"/>
                  </a:schemeClr>
                </a:solidFill>
              </a:rPr>
              <a:t>”.</a:t>
            </a:r>
          </a:p>
          <a:p>
            <a:pPr marL="457200" indent="-457200">
              <a:lnSpc>
                <a:spcPct val="120000"/>
              </a:lnSpc>
              <a:buFont typeface="+mj-lt"/>
              <a:buAutoNum type="arabicPeriod"/>
            </a:pPr>
            <a:r>
              <a:rPr lang="en-US" dirty="0">
                <a:solidFill>
                  <a:schemeClr val="tx1">
                    <a:lumMod val="65000"/>
                  </a:schemeClr>
                </a:solidFill>
              </a:rPr>
              <a:t>Toggle on “Snap to Grid” and select any square in the sprite sheet.</a:t>
            </a:r>
          </a:p>
          <a:p>
            <a:pPr marL="457200" indent="-457200">
              <a:lnSpc>
                <a:spcPct val="120000"/>
              </a:lnSpc>
              <a:buFont typeface="+mj-lt"/>
              <a:buAutoNum type="arabicPeriod"/>
            </a:pPr>
            <a:r>
              <a:rPr lang="en-US" dirty="0"/>
              <a:t>In the </a:t>
            </a:r>
            <a:r>
              <a:rPr lang="en-US" dirty="0" err="1"/>
              <a:t>TileSet</a:t>
            </a:r>
            <a:r>
              <a:rPr lang="en-US" dirty="0"/>
              <a:t> properties (in the right Inspector tab), update the </a:t>
            </a:r>
            <a:r>
              <a:rPr lang="en-US" dirty="0">
                <a:solidFill>
                  <a:srgbClr val="FFDD65"/>
                </a:solidFill>
              </a:rPr>
              <a:t>Step</a:t>
            </a:r>
            <a:r>
              <a:rPr lang="en-US" dirty="0"/>
              <a:t> and </a:t>
            </a:r>
            <a:r>
              <a:rPr lang="en-US" dirty="0" err="1">
                <a:solidFill>
                  <a:srgbClr val="FFDD65"/>
                </a:solidFill>
              </a:rPr>
              <a:t>Subtile</a:t>
            </a:r>
            <a:r>
              <a:rPr lang="en-US" dirty="0">
                <a:solidFill>
                  <a:srgbClr val="FFDD65"/>
                </a:solidFill>
              </a:rPr>
              <a:t> Size </a:t>
            </a:r>
            <a:r>
              <a:rPr lang="en-US" dirty="0"/>
              <a:t>properties (x and y) to all be 16.</a:t>
            </a:r>
          </a:p>
          <a:p>
            <a:pPr marL="457200" indent="-457200">
              <a:lnSpc>
                <a:spcPct val="120000"/>
              </a:lnSpc>
              <a:buFont typeface="+mj-lt"/>
              <a:buAutoNum type="arabicPeriod"/>
            </a:pPr>
            <a:r>
              <a:rPr lang="en-US" dirty="0">
                <a:solidFill>
                  <a:schemeClr val="tx1">
                    <a:lumMod val="65000"/>
                  </a:schemeClr>
                </a:solidFill>
              </a:rPr>
              <a:t>In the </a:t>
            </a:r>
            <a:r>
              <a:rPr lang="en-US" dirty="0" err="1">
                <a:solidFill>
                  <a:schemeClr val="tx1">
                    <a:lumMod val="65000"/>
                  </a:schemeClr>
                </a:solidFill>
              </a:rPr>
              <a:t>TileSet</a:t>
            </a:r>
            <a:r>
              <a:rPr lang="en-US" dirty="0">
                <a:solidFill>
                  <a:schemeClr val="tx1">
                    <a:lumMod val="65000"/>
                  </a:schemeClr>
                </a:solidFill>
              </a:rPr>
              <a:t> editor area, reselect an entire </a:t>
            </a:r>
            <a:r>
              <a:rPr lang="en-US" dirty="0" err="1">
                <a:solidFill>
                  <a:schemeClr val="tx1">
                    <a:lumMod val="65000"/>
                  </a:schemeClr>
                </a:solidFill>
              </a:rPr>
              <a:t>AutoTile</a:t>
            </a:r>
            <a:r>
              <a:rPr lang="en-US" dirty="0">
                <a:solidFill>
                  <a:schemeClr val="tx1">
                    <a:lumMod val="65000"/>
                  </a:schemeClr>
                </a:solidFill>
              </a:rPr>
              <a:t> “section” by dragging left-click.</a:t>
            </a:r>
          </a:p>
        </p:txBody>
      </p:sp>
      <p:sp>
        <p:nvSpPr>
          <p:cNvPr id="13" name="Rectangle 12">
            <a:extLst>
              <a:ext uri="{FF2B5EF4-FFF2-40B4-BE49-F238E27FC236}">
                <a16:creationId xmlns:a16="http://schemas.microsoft.com/office/drawing/2014/main" id="{10B40E5A-F417-73D2-727E-DA619D4D2A50}"/>
              </a:ext>
            </a:extLst>
          </p:cNvPr>
          <p:cNvSpPr/>
          <p:nvPr/>
        </p:nvSpPr>
        <p:spPr>
          <a:xfrm>
            <a:off x="6901605" y="3378438"/>
            <a:ext cx="2404124" cy="41886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CFD56E7-EBAC-635D-1F0F-23E04D4674F3}"/>
              </a:ext>
            </a:extLst>
          </p:cNvPr>
          <p:cNvSpPr/>
          <p:nvPr/>
        </p:nvSpPr>
        <p:spPr>
          <a:xfrm>
            <a:off x="6901605" y="6267229"/>
            <a:ext cx="2404124" cy="41886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ED5F473-F230-2FD4-4D24-AD8CAFA52EA3}"/>
              </a:ext>
            </a:extLst>
          </p:cNvPr>
          <p:cNvSpPr txBox="1"/>
          <p:nvPr/>
        </p:nvSpPr>
        <p:spPr>
          <a:xfrm>
            <a:off x="8448774" y="3403203"/>
            <a:ext cx="740908" cy="369332"/>
          </a:xfrm>
          <a:prstGeom prst="rect">
            <a:avLst/>
          </a:prstGeom>
          <a:noFill/>
        </p:spPr>
        <p:txBody>
          <a:bodyPr wrap="none" rtlCol="0">
            <a:spAutoFit/>
          </a:bodyPr>
          <a:lstStyle/>
          <a:p>
            <a:r>
              <a:rPr lang="en-US" dirty="0">
                <a:solidFill>
                  <a:srgbClr val="FFDD65"/>
                </a:solidFill>
              </a:rPr>
              <a:t>=&gt; 16</a:t>
            </a:r>
          </a:p>
        </p:txBody>
      </p:sp>
      <p:sp>
        <p:nvSpPr>
          <p:cNvPr id="10" name="TextBox 9">
            <a:extLst>
              <a:ext uri="{FF2B5EF4-FFF2-40B4-BE49-F238E27FC236}">
                <a16:creationId xmlns:a16="http://schemas.microsoft.com/office/drawing/2014/main" id="{D961C4F0-9157-3C63-9CBB-A756309ECD80}"/>
              </a:ext>
            </a:extLst>
          </p:cNvPr>
          <p:cNvSpPr txBox="1"/>
          <p:nvPr/>
        </p:nvSpPr>
        <p:spPr>
          <a:xfrm>
            <a:off x="8448774" y="6291994"/>
            <a:ext cx="740908" cy="369332"/>
          </a:xfrm>
          <a:prstGeom prst="rect">
            <a:avLst/>
          </a:prstGeom>
          <a:noFill/>
        </p:spPr>
        <p:txBody>
          <a:bodyPr wrap="none" rtlCol="0">
            <a:spAutoFit/>
          </a:bodyPr>
          <a:lstStyle/>
          <a:p>
            <a:r>
              <a:rPr lang="en-US" dirty="0">
                <a:solidFill>
                  <a:srgbClr val="FFDD65"/>
                </a:solidFill>
              </a:rPr>
              <a:t>=&gt; 16</a:t>
            </a:r>
          </a:p>
        </p:txBody>
      </p:sp>
    </p:spTree>
    <p:extLst>
      <p:ext uri="{BB962C8B-B14F-4D97-AF65-F5344CB8AC3E}">
        <p14:creationId xmlns:p14="http://schemas.microsoft.com/office/powerpoint/2010/main" val="10230106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91CDD-E1D7-4898-EFCA-9DCA9516C153}"/>
              </a:ext>
            </a:extLst>
          </p:cNvPr>
          <p:cNvSpPr>
            <a:spLocks noGrp="1"/>
          </p:cNvSpPr>
          <p:nvPr>
            <p:ph type="title"/>
          </p:nvPr>
        </p:nvSpPr>
        <p:spPr/>
        <p:txBody>
          <a:bodyPr/>
          <a:lstStyle/>
          <a:p>
            <a:r>
              <a:rPr lang="en-US" dirty="0"/>
              <a:t>Setting up an </a:t>
            </a:r>
            <a:r>
              <a:rPr lang="en-US" dirty="0" err="1"/>
              <a:t>Autotile</a:t>
            </a:r>
            <a:r>
              <a:rPr lang="en-US" dirty="0"/>
              <a:t> can be tricky!</a:t>
            </a:r>
          </a:p>
        </p:txBody>
      </p:sp>
      <p:sp>
        <p:nvSpPr>
          <p:cNvPr id="3" name="Content Placeholder 2">
            <a:extLst>
              <a:ext uri="{FF2B5EF4-FFF2-40B4-BE49-F238E27FC236}">
                <a16:creationId xmlns:a16="http://schemas.microsoft.com/office/drawing/2014/main" id="{76B04285-E6C0-FFB4-1EE7-60FE5F1BCCD3}"/>
              </a:ext>
            </a:extLst>
          </p:cNvPr>
          <p:cNvSpPr>
            <a:spLocks noGrp="1"/>
          </p:cNvSpPr>
          <p:nvPr>
            <p:ph sz="half" idx="1"/>
          </p:nvPr>
        </p:nvSpPr>
        <p:spPr>
          <a:xfrm>
            <a:off x="552450" y="1919516"/>
            <a:ext cx="4826228" cy="4016673"/>
          </a:xfrm>
        </p:spPr>
        <p:txBody>
          <a:bodyPr>
            <a:normAutofit fontScale="85000" lnSpcReduction="20000"/>
          </a:bodyPr>
          <a:lstStyle/>
          <a:p>
            <a:pPr marL="0" indent="0">
              <a:buNone/>
            </a:pPr>
            <a:r>
              <a:rPr lang="en-US" dirty="0"/>
              <a:t>To create a new </a:t>
            </a:r>
            <a:r>
              <a:rPr lang="en-US" dirty="0" err="1"/>
              <a:t>AutoTile</a:t>
            </a:r>
            <a:r>
              <a:rPr lang="en-US" dirty="0"/>
              <a:t>:</a:t>
            </a:r>
          </a:p>
          <a:p>
            <a:pPr marL="457200" indent="-457200">
              <a:lnSpc>
                <a:spcPct val="120000"/>
              </a:lnSpc>
              <a:buFont typeface="+mj-lt"/>
              <a:buAutoNum type="arabicPeriod"/>
            </a:pPr>
            <a:r>
              <a:rPr lang="en-US" dirty="0">
                <a:solidFill>
                  <a:schemeClr val="tx1">
                    <a:lumMod val="65000"/>
                  </a:schemeClr>
                </a:solidFill>
              </a:rPr>
              <a:t>Click “New </a:t>
            </a:r>
            <a:r>
              <a:rPr lang="en-US" dirty="0" err="1">
                <a:solidFill>
                  <a:schemeClr val="tx1">
                    <a:lumMod val="65000"/>
                  </a:schemeClr>
                </a:solidFill>
              </a:rPr>
              <a:t>Autotile</a:t>
            </a:r>
            <a:r>
              <a:rPr lang="en-US" dirty="0">
                <a:solidFill>
                  <a:schemeClr val="tx1">
                    <a:lumMod val="65000"/>
                  </a:schemeClr>
                </a:solidFill>
              </a:rPr>
              <a:t>”.</a:t>
            </a:r>
          </a:p>
          <a:p>
            <a:pPr marL="457200" indent="-457200">
              <a:lnSpc>
                <a:spcPct val="120000"/>
              </a:lnSpc>
              <a:buFont typeface="+mj-lt"/>
              <a:buAutoNum type="arabicPeriod"/>
            </a:pPr>
            <a:r>
              <a:rPr lang="en-US" dirty="0">
                <a:solidFill>
                  <a:schemeClr val="tx1">
                    <a:lumMod val="65000"/>
                  </a:schemeClr>
                </a:solidFill>
              </a:rPr>
              <a:t>Toggle on “Snap to Grid” and select any square in the sprite sheet.</a:t>
            </a:r>
          </a:p>
          <a:p>
            <a:pPr marL="457200" indent="-457200">
              <a:lnSpc>
                <a:spcPct val="120000"/>
              </a:lnSpc>
              <a:buFont typeface="+mj-lt"/>
              <a:buAutoNum type="arabicPeriod"/>
            </a:pPr>
            <a:r>
              <a:rPr lang="en-US" dirty="0">
                <a:solidFill>
                  <a:schemeClr val="tx1">
                    <a:lumMod val="65000"/>
                  </a:schemeClr>
                </a:solidFill>
              </a:rPr>
              <a:t>In the </a:t>
            </a:r>
            <a:r>
              <a:rPr lang="en-US" dirty="0" err="1">
                <a:solidFill>
                  <a:schemeClr val="tx1">
                    <a:lumMod val="65000"/>
                  </a:schemeClr>
                </a:solidFill>
              </a:rPr>
              <a:t>TileSet</a:t>
            </a:r>
            <a:r>
              <a:rPr lang="en-US" dirty="0">
                <a:solidFill>
                  <a:schemeClr val="tx1">
                    <a:lumMod val="65000"/>
                  </a:schemeClr>
                </a:solidFill>
              </a:rPr>
              <a:t> properties (in the right Inspector tab), update the Step and </a:t>
            </a:r>
            <a:r>
              <a:rPr lang="en-US" dirty="0" err="1">
                <a:solidFill>
                  <a:schemeClr val="tx1">
                    <a:lumMod val="65000"/>
                  </a:schemeClr>
                </a:solidFill>
              </a:rPr>
              <a:t>Subtile</a:t>
            </a:r>
            <a:r>
              <a:rPr lang="en-US" dirty="0">
                <a:solidFill>
                  <a:schemeClr val="tx1">
                    <a:lumMod val="65000"/>
                  </a:schemeClr>
                </a:solidFill>
              </a:rPr>
              <a:t> Size properties (x and y) to all be 16.</a:t>
            </a:r>
          </a:p>
          <a:p>
            <a:pPr marL="457200" indent="-457200">
              <a:lnSpc>
                <a:spcPct val="120000"/>
              </a:lnSpc>
              <a:buFont typeface="+mj-lt"/>
              <a:buAutoNum type="arabicPeriod"/>
            </a:pPr>
            <a:r>
              <a:rPr lang="en-US" dirty="0"/>
              <a:t>In the </a:t>
            </a:r>
            <a:r>
              <a:rPr lang="en-US" dirty="0" err="1"/>
              <a:t>TileSet</a:t>
            </a:r>
            <a:r>
              <a:rPr lang="en-US" dirty="0"/>
              <a:t> editor area, reselect an entire </a:t>
            </a:r>
            <a:r>
              <a:rPr lang="en-US" dirty="0" err="1"/>
              <a:t>AutoTile</a:t>
            </a:r>
            <a:r>
              <a:rPr lang="en-US" dirty="0"/>
              <a:t> “section” by dragging left-click.</a:t>
            </a:r>
          </a:p>
        </p:txBody>
      </p:sp>
      <p:pic>
        <p:nvPicPr>
          <p:cNvPr id="6" name="Picture 5" descr="A screenshot of a computer&#10;&#10;Description automatically generated with medium confidence">
            <a:extLst>
              <a:ext uri="{FF2B5EF4-FFF2-40B4-BE49-F238E27FC236}">
                <a16:creationId xmlns:a16="http://schemas.microsoft.com/office/drawing/2014/main" id="{BF72A609-3C4F-16C4-1C0D-4837CB2BD479}"/>
              </a:ext>
            </a:extLst>
          </p:cNvPr>
          <p:cNvPicPr>
            <a:picLocks noChangeAspect="1"/>
          </p:cNvPicPr>
          <p:nvPr/>
        </p:nvPicPr>
        <p:blipFill>
          <a:blip r:embed="rId2"/>
          <a:stretch>
            <a:fillRect/>
          </a:stretch>
        </p:blipFill>
        <p:spPr>
          <a:xfrm>
            <a:off x="5378676" y="2508309"/>
            <a:ext cx="5951123" cy="3308292"/>
          </a:xfrm>
          <a:prstGeom prst="rect">
            <a:avLst/>
          </a:prstGeom>
        </p:spPr>
      </p:pic>
      <p:sp>
        <p:nvSpPr>
          <p:cNvPr id="12" name="Up Arrow 11">
            <a:extLst>
              <a:ext uri="{FF2B5EF4-FFF2-40B4-BE49-F238E27FC236}">
                <a16:creationId xmlns:a16="http://schemas.microsoft.com/office/drawing/2014/main" id="{A1FE406C-9EF3-6D19-AE14-BE6A64F99F97}"/>
              </a:ext>
            </a:extLst>
          </p:cNvPr>
          <p:cNvSpPr/>
          <p:nvPr/>
        </p:nvSpPr>
        <p:spPr>
          <a:xfrm>
            <a:off x="8240761" y="5346700"/>
            <a:ext cx="484632" cy="732840"/>
          </a:xfrm>
          <a:prstGeom prst="up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90A594E-228A-F932-0BB8-FDD0A1200CC1}"/>
              </a:ext>
            </a:extLst>
          </p:cNvPr>
          <p:cNvSpPr txBox="1"/>
          <p:nvPr/>
        </p:nvSpPr>
        <p:spPr>
          <a:xfrm>
            <a:off x="5378676" y="6066840"/>
            <a:ext cx="5951124" cy="338554"/>
          </a:xfrm>
          <a:prstGeom prst="rect">
            <a:avLst/>
          </a:prstGeom>
          <a:noFill/>
        </p:spPr>
        <p:txBody>
          <a:bodyPr wrap="square" rtlCol="0">
            <a:spAutoFit/>
          </a:bodyPr>
          <a:lstStyle/>
          <a:p>
            <a:pPr algn="ctr"/>
            <a:r>
              <a:rPr lang="en-US" sz="1600" i="1" dirty="0">
                <a:solidFill>
                  <a:srgbClr val="FFDD65"/>
                </a:solidFill>
              </a:rPr>
              <a:t>The subtle green outline highlights your current selection.</a:t>
            </a:r>
          </a:p>
        </p:txBody>
      </p:sp>
    </p:spTree>
    <p:extLst>
      <p:ext uri="{BB962C8B-B14F-4D97-AF65-F5344CB8AC3E}">
        <p14:creationId xmlns:p14="http://schemas.microsoft.com/office/powerpoint/2010/main" val="332657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capture&#10;&#10;Description automatically generated with medium confidence">
            <a:extLst>
              <a:ext uri="{FF2B5EF4-FFF2-40B4-BE49-F238E27FC236}">
                <a16:creationId xmlns:a16="http://schemas.microsoft.com/office/drawing/2014/main" id="{F6382F3B-8FFA-D7A8-8139-D789C7D202AF}"/>
              </a:ext>
            </a:extLst>
          </p:cNvPr>
          <p:cNvPicPr>
            <a:picLocks noChangeAspect="1"/>
          </p:cNvPicPr>
          <p:nvPr/>
        </p:nvPicPr>
        <p:blipFill>
          <a:blip r:embed="rId2"/>
          <a:stretch>
            <a:fillRect/>
          </a:stretch>
        </p:blipFill>
        <p:spPr>
          <a:xfrm>
            <a:off x="770733" y="0"/>
            <a:ext cx="10650534" cy="6858000"/>
          </a:xfrm>
          <a:prstGeom prst="rect">
            <a:avLst/>
          </a:prstGeom>
        </p:spPr>
      </p:pic>
      <p:sp>
        <p:nvSpPr>
          <p:cNvPr id="2" name="TextBox 1">
            <a:extLst>
              <a:ext uri="{FF2B5EF4-FFF2-40B4-BE49-F238E27FC236}">
                <a16:creationId xmlns:a16="http://schemas.microsoft.com/office/drawing/2014/main" id="{D3B79D62-3275-5401-87DF-819CD908D215}"/>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35806547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5C6F63C-41C6-1D4A-F935-D6AFD6D33D78}"/>
              </a:ext>
            </a:extLst>
          </p:cNvPr>
          <p:cNvPicPr>
            <a:picLocks noChangeAspect="1"/>
          </p:cNvPicPr>
          <p:nvPr/>
        </p:nvPicPr>
        <p:blipFill>
          <a:blip r:embed="rId2"/>
          <a:stretch>
            <a:fillRect/>
          </a:stretch>
        </p:blipFill>
        <p:spPr>
          <a:xfrm>
            <a:off x="5828609" y="2952944"/>
            <a:ext cx="6162082" cy="2508053"/>
          </a:xfrm>
          <a:prstGeom prst="rect">
            <a:avLst/>
          </a:prstGeom>
        </p:spPr>
      </p:pic>
      <p:sp>
        <p:nvSpPr>
          <p:cNvPr id="2" name="Title 1">
            <a:extLst>
              <a:ext uri="{FF2B5EF4-FFF2-40B4-BE49-F238E27FC236}">
                <a16:creationId xmlns:a16="http://schemas.microsoft.com/office/drawing/2014/main" id="{7EE4DD87-112E-21C6-D310-964322518383}"/>
              </a:ext>
            </a:extLst>
          </p:cNvPr>
          <p:cNvSpPr>
            <a:spLocks noGrp="1"/>
          </p:cNvSpPr>
          <p:nvPr>
            <p:ph type="title"/>
          </p:nvPr>
        </p:nvSpPr>
        <p:spPr/>
        <p:txBody>
          <a:bodyPr/>
          <a:lstStyle/>
          <a:p>
            <a:r>
              <a:rPr lang="en-US" dirty="0"/>
              <a:t>Defining the </a:t>
            </a:r>
            <a:r>
              <a:rPr lang="en-US" dirty="0" err="1"/>
              <a:t>Autotile</a:t>
            </a:r>
            <a:r>
              <a:rPr lang="en-US" dirty="0"/>
              <a:t> Bitmask</a:t>
            </a:r>
          </a:p>
        </p:txBody>
      </p:sp>
      <p:sp>
        <p:nvSpPr>
          <p:cNvPr id="3" name="Content Placeholder 2">
            <a:extLst>
              <a:ext uri="{FF2B5EF4-FFF2-40B4-BE49-F238E27FC236}">
                <a16:creationId xmlns:a16="http://schemas.microsoft.com/office/drawing/2014/main" id="{475C19C8-F352-B584-2EC4-736096579347}"/>
              </a:ext>
            </a:extLst>
          </p:cNvPr>
          <p:cNvSpPr>
            <a:spLocks noGrp="1"/>
          </p:cNvSpPr>
          <p:nvPr>
            <p:ph sz="half" idx="1"/>
          </p:nvPr>
        </p:nvSpPr>
        <p:spPr>
          <a:xfrm>
            <a:off x="680320" y="2336873"/>
            <a:ext cx="4698358" cy="4255120"/>
          </a:xfrm>
        </p:spPr>
        <p:txBody>
          <a:bodyPr>
            <a:normAutofit/>
          </a:bodyPr>
          <a:lstStyle/>
          <a:p>
            <a:r>
              <a:rPr lang="en-US" dirty="0"/>
              <a:t>Select the </a:t>
            </a:r>
            <a:r>
              <a:rPr lang="en-US" dirty="0">
                <a:solidFill>
                  <a:srgbClr val="FFDD65"/>
                </a:solidFill>
              </a:rPr>
              <a:t>Bitmask</a:t>
            </a:r>
            <a:r>
              <a:rPr lang="en-US" dirty="0"/>
              <a:t> tab.</a:t>
            </a:r>
          </a:p>
          <a:p>
            <a:endParaRPr lang="en-US" dirty="0"/>
          </a:p>
          <a:p>
            <a:r>
              <a:rPr lang="en-US" dirty="0"/>
              <a:t>Using left/right click to toggle the masks on/off respectively, create the Bitmask as seen to the right.</a:t>
            </a:r>
          </a:p>
          <a:p>
            <a:endParaRPr lang="en-US" dirty="0"/>
          </a:p>
          <a:p>
            <a:r>
              <a:rPr lang="en-US" dirty="0"/>
              <a:t>Create a new </a:t>
            </a:r>
            <a:r>
              <a:rPr lang="en-US" dirty="0" err="1"/>
              <a:t>Autotile</a:t>
            </a:r>
            <a:r>
              <a:rPr lang="en-US" dirty="0"/>
              <a:t> for all 3 of the “wall” sprites in the left column (a total of 3 </a:t>
            </a:r>
            <a:r>
              <a:rPr lang="en-US" dirty="0" err="1"/>
              <a:t>autotiles</a:t>
            </a:r>
            <a:r>
              <a:rPr lang="en-US" dirty="0"/>
              <a:t>)</a:t>
            </a:r>
          </a:p>
        </p:txBody>
      </p:sp>
      <p:sp>
        <p:nvSpPr>
          <p:cNvPr id="4" name="TextBox 3">
            <a:extLst>
              <a:ext uri="{FF2B5EF4-FFF2-40B4-BE49-F238E27FC236}">
                <a16:creationId xmlns:a16="http://schemas.microsoft.com/office/drawing/2014/main" id="{F4E6F595-4457-69E6-393D-FD9EBB34DBD9}"/>
              </a:ext>
            </a:extLst>
          </p:cNvPr>
          <p:cNvSpPr txBox="1"/>
          <p:nvPr/>
        </p:nvSpPr>
        <p:spPr>
          <a:xfrm>
            <a:off x="5828609" y="5460997"/>
            <a:ext cx="6162082" cy="907941"/>
          </a:xfrm>
          <a:prstGeom prst="rect">
            <a:avLst/>
          </a:prstGeom>
          <a:noFill/>
        </p:spPr>
        <p:txBody>
          <a:bodyPr wrap="square" rtlCol="0">
            <a:spAutoFit/>
          </a:bodyPr>
          <a:lstStyle/>
          <a:p>
            <a:pPr marL="0" indent="0" algn="ctr">
              <a:buNone/>
            </a:pPr>
            <a:r>
              <a:rPr lang="en-US" sz="1400" b="1" dirty="0">
                <a:solidFill>
                  <a:srgbClr val="FFDD65"/>
                </a:solidFill>
              </a:rPr>
              <a:t>Warning</a:t>
            </a:r>
            <a:r>
              <a:rPr lang="en-US" sz="1400" dirty="0">
                <a:solidFill>
                  <a:srgbClr val="FFDD65"/>
                </a:solidFill>
              </a:rPr>
              <a:t>:</a:t>
            </a:r>
            <a:r>
              <a:rPr lang="en-US" sz="1400" dirty="0">
                <a:solidFill>
                  <a:schemeClr val="accent3"/>
                </a:solidFill>
              </a:rPr>
              <a:t> </a:t>
            </a:r>
            <a:r>
              <a:rPr lang="en-US" sz="1400" dirty="0"/>
              <a:t>You can redraw the Region at any time while the Region tab is active - be careful where you click!</a:t>
            </a:r>
          </a:p>
          <a:p>
            <a:pPr marL="0" indent="0" algn="ctr">
              <a:buNone/>
            </a:pPr>
            <a:endParaRPr lang="en-US" sz="1400" dirty="0"/>
          </a:p>
          <a:p>
            <a:pPr marL="0" indent="0" algn="ctr">
              <a:buNone/>
            </a:pPr>
            <a:r>
              <a:rPr lang="en-US" sz="1100" dirty="0"/>
              <a:t>(Mac Users: Press </a:t>
            </a:r>
            <a:r>
              <a:rPr lang="en-US" sz="1100" i="1" u="sng" dirty="0"/>
              <a:t>Shift + </a:t>
            </a:r>
            <a:r>
              <a:rPr lang="en-US" sz="1100" i="1" u="sng" dirty="0" err="1"/>
              <a:t>Cmd</a:t>
            </a:r>
            <a:r>
              <a:rPr lang="en-US" sz="1100" dirty="0"/>
              <a:t> if you’re seeing a blue checker pattern instead of red squares)</a:t>
            </a:r>
          </a:p>
        </p:txBody>
      </p:sp>
      <p:sp>
        <p:nvSpPr>
          <p:cNvPr id="20" name="Rectangle 19">
            <a:extLst>
              <a:ext uri="{FF2B5EF4-FFF2-40B4-BE49-F238E27FC236}">
                <a16:creationId xmlns:a16="http://schemas.microsoft.com/office/drawing/2014/main" id="{99799530-B559-539D-3796-F92915162B39}"/>
              </a:ext>
            </a:extLst>
          </p:cNvPr>
          <p:cNvSpPr/>
          <p:nvPr/>
        </p:nvSpPr>
        <p:spPr>
          <a:xfrm>
            <a:off x="9856860" y="3212803"/>
            <a:ext cx="592238" cy="22451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7069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5C6F63C-41C6-1D4A-F935-D6AFD6D33D78}"/>
              </a:ext>
            </a:extLst>
          </p:cNvPr>
          <p:cNvPicPr>
            <a:picLocks noChangeAspect="1"/>
          </p:cNvPicPr>
          <p:nvPr/>
        </p:nvPicPr>
        <p:blipFill>
          <a:blip r:embed="rId2"/>
          <a:stretch>
            <a:fillRect/>
          </a:stretch>
        </p:blipFill>
        <p:spPr>
          <a:xfrm>
            <a:off x="5828609" y="2952944"/>
            <a:ext cx="6162082" cy="2508053"/>
          </a:xfrm>
          <a:prstGeom prst="rect">
            <a:avLst/>
          </a:prstGeom>
        </p:spPr>
      </p:pic>
      <p:sp>
        <p:nvSpPr>
          <p:cNvPr id="2" name="Title 1">
            <a:extLst>
              <a:ext uri="{FF2B5EF4-FFF2-40B4-BE49-F238E27FC236}">
                <a16:creationId xmlns:a16="http://schemas.microsoft.com/office/drawing/2014/main" id="{7EE4DD87-112E-21C6-D310-964322518383}"/>
              </a:ext>
            </a:extLst>
          </p:cNvPr>
          <p:cNvSpPr>
            <a:spLocks noGrp="1"/>
          </p:cNvSpPr>
          <p:nvPr>
            <p:ph type="title"/>
          </p:nvPr>
        </p:nvSpPr>
        <p:spPr/>
        <p:txBody>
          <a:bodyPr/>
          <a:lstStyle/>
          <a:p>
            <a:r>
              <a:rPr lang="en-US" dirty="0"/>
              <a:t>Defining the </a:t>
            </a:r>
            <a:r>
              <a:rPr lang="en-US" dirty="0" err="1"/>
              <a:t>Autotile</a:t>
            </a:r>
            <a:r>
              <a:rPr lang="en-US" dirty="0"/>
              <a:t> Bitmask</a:t>
            </a:r>
          </a:p>
        </p:txBody>
      </p:sp>
      <p:sp>
        <p:nvSpPr>
          <p:cNvPr id="3" name="Content Placeholder 2">
            <a:extLst>
              <a:ext uri="{FF2B5EF4-FFF2-40B4-BE49-F238E27FC236}">
                <a16:creationId xmlns:a16="http://schemas.microsoft.com/office/drawing/2014/main" id="{475C19C8-F352-B584-2EC4-736096579347}"/>
              </a:ext>
            </a:extLst>
          </p:cNvPr>
          <p:cNvSpPr>
            <a:spLocks noGrp="1"/>
          </p:cNvSpPr>
          <p:nvPr>
            <p:ph sz="half" idx="1"/>
          </p:nvPr>
        </p:nvSpPr>
        <p:spPr>
          <a:xfrm>
            <a:off x="680320" y="2336873"/>
            <a:ext cx="4698358" cy="4255120"/>
          </a:xfrm>
        </p:spPr>
        <p:txBody>
          <a:bodyPr>
            <a:normAutofit/>
          </a:bodyPr>
          <a:lstStyle/>
          <a:p>
            <a:r>
              <a:rPr lang="en-US" dirty="0"/>
              <a:t>Select the Bitmask tab.</a:t>
            </a:r>
          </a:p>
          <a:p>
            <a:endParaRPr lang="en-US" dirty="0"/>
          </a:p>
          <a:p>
            <a:r>
              <a:rPr lang="en-US" dirty="0"/>
              <a:t>Using left/right click to toggle the masks on/off respectively, </a:t>
            </a:r>
            <a:r>
              <a:rPr lang="en-US" dirty="0">
                <a:solidFill>
                  <a:srgbClr val="FFDD65"/>
                </a:solidFill>
              </a:rPr>
              <a:t>create the Bitmask </a:t>
            </a:r>
            <a:r>
              <a:rPr lang="en-US" dirty="0"/>
              <a:t>as seen to the right.</a:t>
            </a:r>
          </a:p>
          <a:p>
            <a:endParaRPr lang="en-US" dirty="0"/>
          </a:p>
          <a:p>
            <a:r>
              <a:rPr lang="en-US" dirty="0"/>
              <a:t>Create a new </a:t>
            </a:r>
            <a:r>
              <a:rPr lang="en-US" dirty="0" err="1"/>
              <a:t>Autotile</a:t>
            </a:r>
            <a:r>
              <a:rPr lang="en-US" dirty="0"/>
              <a:t> for all 3 of the “wall” sprites in the left column (a total of 3 </a:t>
            </a:r>
            <a:r>
              <a:rPr lang="en-US" dirty="0" err="1"/>
              <a:t>autotiles</a:t>
            </a:r>
            <a:r>
              <a:rPr lang="en-US" dirty="0"/>
              <a:t>)</a:t>
            </a:r>
          </a:p>
        </p:txBody>
      </p:sp>
      <p:sp>
        <p:nvSpPr>
          <p:cNvPr id="4" name="TextBox 3">
            <a:extLst>
              <a:ext uri="{FF2B5EF4-FFF2-40B4-BE49-F238E27FC236}">
                <a16:creationId xmlns:a16="http://schemas.microsoft.com/office/drawing/2014/main" id="{F4E6F595-4457-69E6-393D-FD9EBB34DBD9}"/>
              </a:ext>
            </a:extLst>
          </p:cNvPr>
          <p:cNvSpPr txBox="1"/>
          <p:nvPr/>
        </p:nvSpPr>
        <p:spPr>
          <a:xfrm>
            <a:off x="5828609" y="5460997"/>
            <a:ext cx="6162082" cy="907941"/>
          </a:xfrm>
          <a:prstGeom prst="rect">
            <a:avLst/>
          </a:prstGeom>
          <a:noFill/>
        </p:spPr>
        <p:txBody>
          <a:bodyPr wrap="square" rtlCol="0">
            <a:spAutoFit/>
          </a:bodyPr>
          <a:lstStyle/>
          <a:p>
            <a:pPr marL="0" indent="0" algn="ctr">
              <a:buNone/>
            </a:pPr>
            <a:r>
              <a:rPr lang="en-US" sz="1400" b="1" dirty="0">
                <a:solidFill>
                  <a:srgbClr val="FFDD65"/>
                </a:solidFill>
              </a:rPr>
              <a:t>Warning</a:t>
            </a:r>
            <a:r>
              <a:rPr lang="en-US" sz="1400" dirty="0">
                <a:solidFill>
                  <a:srgbClr val="FFDD65"/>
                </a:solidFill>
              </a:rPr>
              <a:t>:</a:t>
            </a:r>
            <a:r>
              <a:rPr lang="en-US" sz="1400" dirty="0">
                <a:solidFill>
                  <a:schemeClr val="accent3"/>
                </a:solidFill>
              </a:rPr>
              <a:t> </a:t>
            </a:r>
            <a:r>
              <a:rPr lang="en-US" sz="1400" dirty="0"/>
              <a:t>You can redraw the Region at any time while the Region tab is active - be careful where you click!</a:t>
            </a:r>
          </a:p>
          <a:p>
            <a:pPr marL="0" indent="0" algn="ctr">
              <a:buNone/>
            </a:pPr>
            <a:endParaRPr lang="en-US" sz="1400" dirty="0"/>
          </a:p>
          <a:p>
            <a:pPr marL="0" indent="0" algn="ctr">
              <a:buNone/>
            </a:pPr>
            <a:r>
              <a:rPr lang="en-US" sz="1100" dirty="0"/>
              <a:t>(Mac Users: Press </a:t>
            </a:r>
            <a:r>
              <a:rPr lang="en-US" sz="1100" i="1" u="sng" dirty="0"/>
              <a:t>Shift + </a:t>
            </a:r>
            <a:r>
              <a:rPr lang="en-US" sz="1100" i="1" u="sng" dirty="0" err="1"/>
              <a:t>Cmd</a:t>
            </a:r>
            <a:r>
              <a:rPr lang="en-US" sz="1100" dirty="0"/>
              <a:t> if you’re seeing a blue checker pattern instead of red squares)</a:t>
            </a:r>
          </a:p>
        </p:txBody>
      </p:sp>
      <p:sp>
        <p:nvSpPr>
          <p:cNvPr id="20" name="Rectangle 19">
            <a:extLst>
              <a:ext uri="{FF2B5EF4-FFF2-40B4-BE49-F238E27FC236}">
                <a16:creationId xmlns:a16="http://schemas.microsoft.com/office/drawing/2014/main" id="{99799530-B559-539D-3796-F92915162B39}"/>
              </a:ext>
            </a:extLst>
          </p:cNvPr>
          <p:cNvSpPr/>
          <p:nvPr/>
        </p:nvSpPr>
        <p:spPr>
          <a:xfrm>
            <a:off x="8443695" y="3870205"/>
            <a:ext cx="2470915" cy="140006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32106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5C6F63C-41C6-1D4A-F935-D6AFD6D33D78}"/>
              </a:ext>
            </a:extLst>
          </p:cNvPr>
          <p:cNvPicPr>
            <a:picLocks noChangeAspect="1"/>
          </p:cNvPicPr>
          <p:nvPr/>
        </p:nvPicPr>
        <p:blipFill>
          <a:blip r:embed="rId2"/>
          <a:stretch>
            <a:fillRect/>
          </a:stretch>
        </p:blipFill>
        <p:spPr>
          <a:xfrm>
            <a:off x="5828609" y="2952944"/>
            <a:ext cx="6162082" cy="2508053"/>
          </a:xfrm>
          <a:prstGeom prst="rect">
            <a:avLst/>
          </a:prstGeom>
        </p:spPr>
      </p:pic>
      <p:sp>
        <p:nvSpPr>
          <p:cNvPr id="2" name="Title 1">
            <a:extLst>
              <a:ext uri="{FF2B5EF4-FFF2-40B4-BE49-F238E27FC236}">
                <a16:creationId xmlns:a16="http://schemas.microsoft.com/office/drawing/2014/main" id="{7EE4DD87-112E-21C6-D310-964322518383}"/>
              </a:ext>
            </a:extLst>
          </p:cNvPr>
          <p:cNvSpPr>
            <a:spLocks noGrp="1"/>
          </p:cNvSpPr>
          <p:nvPr>
            <p:ph type="title"/>
          </p:nvPr>
        </p:nvSpPr>
        <p:spPr/>
        <p:txBody>
          <a:bodyPr/>
          <a:lstStyle/>
          <a:p>
            <a:r>
              <a:rPr lang="en-US" dirty="0"/>
              <a:t>Defining the </a:t>
            </a:r>
            <a:r>
              <a:rPr lang="en-US" dirty="0" err="1"/>
              <a:t>Autotile</a:t>
            </a:r>
            <a:r>
              <a:rPr lang="en-US" dirty="0"/>
              <a:t> Bitmask</a:t>
            </a:r>
          </a:p>
        </p:txBody>
      </p:sp>
      <p:sp>
        <p:nvSpPr>
          <p:cNvPr id="3" name="Content Placeholder 2">
            <a:extLst>
              <a:ext uri="{FF2B5EF4-FFF2-40B4-BE49-F238E27FC236}">
                <a16:creationId xmlns:a16="http://schemas.microsoft.com/office/drawing/2014/main" id="{475C19C8-F352-B584-2EC4-736096579347}"/>
              </a:ext>
            </a:extLst>
          </p:cNvPr>
          <p:cNvSpPr>
            <a:spLocks noGrp="1"/>
          </p:cNvSpPr>
          <p:nvPr>
            <p:ph sz="half" idx="1"/>
          </p:nvPr>
        </p:nvSpPr>
        <p:spPr>
          <a:xfrm>
            <a:off x="680320" y="2336873"/>
            <a:ext cx="4698358" cy="4255120"/>
          </a:xfrm>
        </p:spPr>
        <p:txBody>
          <a:bodyPr>
            <a:normAutofit/>
          </a:bodyPr>
          <a:lstStyle/>
          <a:p>
            <a:r>
              <a:rPr lang="en-US" dirty="0"/>
              <a:t>Select the Bitmask tab.</a:t>
            </a:r>
          </a:p>
          <a:p>
            <a:endParaRPr lang="en-US" dirty="0"/>
          </a:p>
          <a:p>
            <a:r>
              <a:rPr lang="en-US" dirty="0"/>
              <a:t>Using left/right click to toggle the masks on/off respectively, create the Bitmask as seen to the right.</a:t>
            </a:r>
          </a:p>
          <a:p>
            <a:endParaRPr lang="en-US" dirty="0"/>
          </a:p>
          <a:p>
            <a:r>
              <a:rPr lang="en-US" dirty="0"/>
              <a:t>Create a new </a:t>
            </a:r>
            <a:r>
              <a:rPr lang="en-US" dirty="0" err="1"/>
              <a:t>Autotile</a:t>
            </a:r>
            <a:r>
              <a:rPr lang="en-US" dirty="0"/>
              <a:t> for all 3 of the “wall” sprites in the left column (a total of 3 </a:t>
            </a:r>
            <a:r>
              <a:rPr lang="en-US" dirty="0" err="1"/>
              <a:t>autotiles</a:t>
            </a:r>
            <a:r>
              <a:rPr lang="en-US" dirty="0"/>
              <a:t>)</a:t>
            </a:r>
          </a:p>
        </p:txBody>
      </p:sp>
      <p:sp>
        <p:nvSpPr>
          <p:cNvPr id="4" name="TextBox 3">
            <a:extLst>
              <a:ext uri="{FF2B5EF4-FFF2-40B4-BE49-F238E27FC236}">
                <a16:creationId xmlns:a16="http://schemas.microsoft.com/office/drawing/2014/main" id="{F4E6F595-4457-69E6-393D-FD9EBB34DBD9}"/>
              </a:ext>
            </a:extLst>
          </p:cNvPr>
          <p:cNvSpPr txBox="1"/>
          <p:nvPr/>
        </p:nvSpPr>
        <p:spPr>
          <a:xfrm>
            <a:off x="5828609" y="5460997"/>
            <a:ext cx="6162082" cy="907941"/>
          </a:xfrm>
          <a:prstGeom prst="rect">
            <a:avLst/>
          </a:prstGeom>
          <a:noFill/>
        </p:spPr>
        <p:txBody>
          <a:bodyPr wrap="square" rtlCol="0">
            <a:spAutoFit/>
          </a:bodyPr>
          <a:lstStyle/>
          <a:p>
            <a:pPr marL="0" indent="0" algn="ctr">
              <a:buNone/>
            </a:pPr>
            <a:r>
              <a:rPr lang="en-US" sz="1400" b="1" dirty="0">
                <a:solidFill>
                  <a:srgbClr val="FFDD65"/>
                </a:solidFill>
              </a:rPr>
              <a:t>Warning</a:t>
            </a:r>
            <a:r>
              <a:rPr lang="en-US" sz="1400" dirty="0">
                <a:solidFill>
                  <a:srgbClr val="FFDD65"/>
                </a:solidFill>
              </a:rPr>
              <a:t>:</a:t>
            </a:r>
            <a:r>
              <a:rPr lang="en-US" sz="1400" dirty="0">
                <a:solidFill>
                  <a:schemeClr val="accent3"/>
                </a:solidFill>
              </a:rPr>
              <a:t> </a:t>
            </a:r>
            <a:r>
              <a:rPr lang="en-US" sz="1400" dirty="0"/>
              <a:t>You can redraw the Region at any time while the Region tab is active - be careful where you click!</a:t>
            </a:r>
          </a:p>
          <a:p>
            <a:pPr marL="0" indent="0" algn="ctr">
              <a:buNone/>
            </a:pPr>
            <a:endParaRPr lang="en-US" sz="1400" dirty="0"/>
          </a:p>
          <a:p>
            <a:pPr marL="0" indent="0" algn="ctr">
              <a:buNone/>
            </a:pPr>
            <a:r>
              <a:rPr lang="en-US" sz="1100" dirty="0"/>
              <a:t>(Mac Users: Press </a:t>
            </a:r>
            <a:r>
              <a:rPr lang="en-US" sz="1100" i="1" u="sng" dirty="0"/>
              <a:t>Shift + </a:t>
            </a:r>
            <a:r>
              <a:rPr lang="en-US" sz="1100" i="1" u="sng" dirty="0" err="1"/>
              <a:t>Cmd</a:t>
            </a:r>
            <a:r>
              <a:rPr lang="en-US" sz="1100" dirty="0"/>
              <a:t> if you’re seeing a blue checker pattern instead of red squares)</a:t>
            </a:r>
          </a:p>
        </p:txBody>
      </p:sp>
      <p:sp>
        <p:nvSpPr>
          <p:cNvPr id="5" name="Down Arrow 4">
            <a:extLst>
              <a:ext uri="{FF2B5EF4-FFF2-40B4-BE49-F238E27FC236}">
                <a16:creationId xmlns:a16="http://schemas.microsoft.com/office/drawing/2014/main" id="{48DFE314-69E3-B194-937B-AB9B68A4D3BD}"/>
              </a:ext>
            </a:extLst>
          </p:cNvPr>
          <p:cNvSpPr/>
          <p:nvPr/>
        </p:nvSpPr>
        <p:spPr>
          <a:xfrm>
            <a:off x="7861287" y="2328681"/>
            <a:ext cx="484632" cy="615950"/>
          </a:xfrm>
          <a:prstGeom prst="down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CDB83CC-03F9-A0D5-E3F6-71AC21FCF38F}"/>
              </a:ext>
            </a:extLst>
          </p:cNvPr>
          <p:cNvSpPr txBox="1"/>
          <p:nvPr/>
        </p:nvSpPr>
        <p:spPr>
          <a:xfrm>
            <a:off x="6016015" y="2029096"/>
            <a:ext cx="4883068" cy="307777"/>
          </a:xfrm>
          <a:prstGeom prst="rect">
            <a:avLst/>
          </a:prstGeom>
          <a:noFill/>
        </p:spPr>
        <p:txBody>
          <a:bodyPr wrap="none" rtlCol="0">
            <a:spAutoFit/>
          </a:bodyPr>
          <a:lstStyle/>
          <a:p>
            <a:r>
              <a:rPr lang="en-US" sz="1400" i="1" dirty="0">
                <a:solidFill>
                  <a:srgbClr val="FFDD65"/>
                </a:solidFill>
              </a:rPr>
              <a:t>Use these arrows to navigate between tiles and </a:t>
            </a:r>
            <a:r>
              <a:rPr lang="en-US" sz="1400" i="1" dirty="0" err="1">
                <a:solidFill>
                  <a:srgbClr val="FFDD65"/>
                </a:solidFill>
              </a:rPr>
              <a:t>autotiles</a:t>
            </a:r>
            <a:r>
              <a:rPr lang="en-US" sz="1400" i="1" dirty="0">
                <a:solidFill>
                  <a:srgbClr val="FFDD65"/>
                </a:solidFill>
              </a:rPr>
              <a:t>.</a:t>
            </a:r>
          </a:p>
        </p:txBody>
      </p:sp>
      <p:sp>
        <p:nvSpPr>
          <p:cNvPr id="7" name="Rectangle 6">
            <a:extLst>
              <a:ext uri="{FF2B5EF4-FFF2-40B4-BE49-F238E27FC236}">
                <a16:creationId xmlns:a16="http://schemas.microsoft.com/office/drawing/2014/main" id="{61D48AFF-0888-9184-DE29-C44158F80580}"/>
              </a:ext>
            </a:extLst>
          </p:cNvPr>
          <p:cNvSpPr/>
          <p:nvPr/>
        </p:nvSpPr>
        <p:spPr>
          <a:xfrm>
            <a:off x="7845182" y="2986075"/>
            <a:ext cx="492424" cy="201498"/>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030642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5E92626F-EC71-004E-5125-1610101F8368}"/>
              </a:ext>
            </a:extLst>
          </p:cNvPr>
          <p:cNvPicPr>
            <a:picLocks noChangeAspect="1"/>
          </p:cNvPicPr>
          <p:nvPr/>
        </p:nvPicPr>
        <p:blipFill>
          <a:blip r:embed="rId2"/>
          <a:stretch>
            <a:fillRect/>
          </a:stretch>
        </p:blipFill>
        <p:spPr>
          <a:xfrm>
            <a:off x="5828608" y="2952943"/>
            <a:ext cx="6162081" cy="2504165"/>
          </a:xfrm>
          <a:prstGeom prst="rect">
            <a:avLst/>
          </a:prstGeom>
        </p:spPr>
      </p:pic>
      <p:sp>
        <p:nvSpPr>
          <p:cNvPr id="2" name="Title 1">
            <a:extLst>
              <a:ext uri="{FF2B5EF4-FFF2-40B4-BE49-F238E27FC236}">
                <a16:creationId xmlns:a16="http://schemas.microsoft.com/office/drawing/2014/main" id="{7EE4DD87-112E-21C6-D310-964322518383}"/>
              </a:ext>
            </a:extLst>
          </p:cNvPr>
          <p:cNvSpPr>
            <a:spLocks noGrp="1"/>
          </p:cNvSpPr>
          <p:nvPr>
            <p:ph type="title"/>
          </p:nvPr>
        </p:nvSpPr>
        <p:spPr/>
        <p:txBody>
          <a:bodyPr/>
          <a:lstStyle/>
          <a:p>
            <a:r>
              <a:rPr lang="en-US" dirty="0"/>
              <a:t>Adding Collision to the </a:t>
            </a:r>
            <a:r>
              <a:rPr lang="en-US" dirty="0" err="1"/>
              <a:t>autotiles</a:t>
            </a:r>
            <a:endParaRPr lang="en-US" dirty="0"/>
          </a:p>
        </p:txBody>
      </p:sp>
      <p:sp>
        <p:nvSpPr>
          <p:cNvPr id="3" name="Content Placeholder 2">
            <a:extLst>
              <a:ext uri="{FF2B5EF4-FFF2-40B4-BE49-F238E27FC236}">
                <a16:creationId xmlns:a16="http://schemas.microsoft.com/office/drawing/2014/main" id="{475C19C8-F352-B584-2EC4-736096579347}"/>
              </a:ext>
            </a:extLst>
          </p:cNvPr>
          <p:cNvSpPr>
            <a:spLocks noGrp="1"/>
          </p:cNvSpPr>
          <p:nvPr>
            <p:ph sz="half" idx="1"/>
          </p:nvPr>
        </p:nvSpPr>
        <p:spPr>
          <a:xfrm>
            <a:off x="680321" y="1883482"/>
            <a:ext cx="4905833" cy="4505498"/>
          </a:xfrm>
        </p:spPr>
        <p:txBody>
          <a:bodyPr>
            <a:normAutofit fontScale="92500" lnSpcReduction="20000"/>
          </a:bodyPr>
          <a:lstStyle/>
          <a:p>
            <a:r>
              <a:rPr lang="en-US" dirty="0"/>
              <a:t>Select the Collision tab.</a:t>
            </a:r>
          </a:p>
          <a:p>
            <a:endParaRPr lang="en-US" dirty="0"/>
          </a:p>
          <a:p>
            <a:r>
              <a:rPr lang="en-US" dirty="0"/>
              <a:t>Select a tile you want to add collision to.</a:t>
            </a:r>
          </a:p>
          <a:p>
            <a:endParaRPr lang="en-US" dirty="0"/>
          </a:p>
          <a:p>
            <a:r>
              <a:rPr lang="en-US" dirty="0"/>
              <a:t>Select which collision shape you want to add (use the </a:t>
            </a:r>
            <a:r>
              <a:rPr lang="en-US" dirty="0">
                <a:solidFill>
                  <a:srgbClr val="FFDD65"/>
                </a:solidFill>
              </a:rPr>
              <a:t>rectangle shape</a:t>
            </a:r>
            <a:r>
              <a:rPr lang="en-US" dirty="0"/>
              <a:t>).</a:t>
            </a:r>
          </a:p>
          <a:p>
            <a:endParaRPr lang="en-US" dirty="0"/>
          </a:p>
          <a:p>
            <a:r>
              <a:rPr lang="en-US" dirty="0"/>
              <a:t>Click in the selected shape again to create the full shape.</a:t>
            </a:r>
          </a:p>
          <a:p>
            <a:endParaRPr lang="en-US" dirty="0"/>
          </a:p>
          <a:p>
            <a:r>
              <a:rPr lang="en-US" dirty="0"/>
              <a:t>Do this for each individual tile on all three </a:t>
            </a:r>
            <a:r>
              <a:rPr lang="en-US" dirty="0" err="1"/>
              <a:t>autotiles</a:t>
            </a:r>
            <a:r>
              <a:rPr lang="en-US" dirty="0"/>
              <a:t>.</a:t>
            </a:r>
          </a:p>
        </p:txBody>
      </p:sp>
      <p:sp>
        <p:nvSpPr>
          <p:cNvPr id="20" name="Rectangle 19">
            <a:extLst>
              <a:ext uri="{FF2B5EF4-FFF2-40B4-BE49-F238E27FC236}">
                <a16:creationId xmlns:a16="http://schemas.microsoft.com/office/drawing/2014/main" id="{99799530-B559-539D-3796-F92915162B39}"/>
              </a:ext>
            </a:extLst>
          </p:cNvPr>
          <p:cNvSpPr/>
          <p:nvPr/>
        </p:nvSpPr>
        <p:spPr>
          <a:xfrm>
            <a:off x="7664277" y="3439232"/>
            <a:ext cx="211074" cy="196628"/>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0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monitor, black, screenshot&#10;&#10;Description automatically generated">
            <a:extLst>
              <a:ext uri="{FF2B5EF4-FFF2-40B4-BE49-F238E27FC236}">
                <a16:creationId xmlns:a16="http://schemas.microsoft.com/office/drawing/2014/main" id="{6B3E2D59-CB50-847F-D1C4-68FB414C25B3}"/>
              </a:ext>
            </a:extLst>
          </p:cNvPr>
          <p:cNvPicPr>
            <a:picLocks noChangeAspect="1"/>
          </p:cNvPicPr>
          <p:nvPr/>
        </p:nvPicPr>
        <p:blipFill>
          <a:blip r:embed="rId2"/>
          <a:stretch>
            <a:fillRect/>
          </a:stretch>
        </p:blipFill>
        <p:spPr>
          <a:xfrm>
            <a:off x="6927363" y="909212"/>
            <a:ext cx="4460627" cy="5035594"/>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B3ECE757-E497-778F-A45A-A302C1791491}"/>
              </a:ext>
            </a:extLst>
          </p:cNvPr>
          <p:cNvPicPr>
            <a:picLocks noChangeAspect="1"/>
          </p:cNvPicPr>
          <p:nvPr/>
        </p:nvPicPr>
        <p:blipFill rotWithShape="1">
          <a:blip r:embed="rId3"/>
          <a:srcRect l="45505"/>
          <a:stretch/>
        </p:blipFill>
        <p:spPr>
          <a:xfrm>
            <a:off x="1789161" y="1054100"/>
            <a:ext cx="3744209" cy="4749800"/>
          </a:xfrm>
          <a:prstGeom prst="rect">
            <a:avLst/>
          </a:prstGeom>
        </p:spPr>
      </p:pic>
      <p:sp>
        <p:nvSpPr>
          <p:cNvPr id="23" name="Right Arrow 22">
            <a:extLst>
              <a:ext uri="{FF2B5EF4-FFF2-40B4-BE49-F238E27FC236}">
                <a16:creationId xmlns:a16="http://schemas.microsoft.com/office/drawing/2014/main" id="{B37DE400-C084-43A9-426A-A9C533282683}"/>
              </a:ext>
            </a:extLst>
          </p:cNvPr>
          <p:cNvSpPr/>
          <p:nvPr/>
        </p:nvSpPr>
        <p:spPr>
          <a:xfrm>
            <a:off x="2736325" y="3658827"/>
            <a:ext cx="978408" cy="484632"/>
          </a:xfrm>
          <a:prstGeom prst="right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634382-F52B-9A1F-CAA4-05F28A88D17B}"/>
              </a:ext>
            </a:extLst>
          </p:cNvPr>
          <p:cNvSpPr txBox="1"/>
          <p:nvPr/>
        </p:nvSpPr>
        <p:spPr>
          <a:xfrm>
            <a:off x="330945" y="3427009"/>
            <a:ext cx="2405380" cy="923330"/>
          </a:xfrm>
          <a:prstGeom prst="rect">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defPPr>
              <a:defRPr lang="en-U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You should see green lines around all three </a:t>
            </a:r>
            <a:r>
              <a:rPr lang="en-US" dirty="0" err="1"/>
              <a:t>autotiles</a:t>
            </a:r>
            <a:r>
              <a:rPr lang="en-US" dirty="0"/>
              <a:t>.</a:t>
            </a:r>
          </a:p>
        </p:txBody>
      </p:sp>
      <p:sp>
        <p:nvSpPr>
          <p:cNvPr id="25" name="Left Arrow 24">
            <a:extLst>
              <a:ext uri="{FF2B5EF4-FFF2-40B4-BE49-F238E27FC236}">
                <a16:creationId xmlns:a16="http://schemas.microsoft.com/office/drawing/2014/main" id="{BF668C25-BE36-33D3-46C5-AB6DAE5AB8F5}"/>
              </a:ext>
            </a:extLst>
          </p:cNvPr>
          <p:cNvSpPr/>
          <p:nvPr/>
        </p:nvSpPr>
        <p:spPr>
          <a:xfrm>
            <a:off x="7854950" y="3658847"/>
            <a:ext cx="978408" cy="484632"/>
          </a:xfrm>
          <a:prstGeom prst="left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CA1EB97-2796-4C5C-0218-9C9001AE1618}"/>
              </a:ext>
            </a:extLst>
          </p:cNvPr>
          <p:cNvSpPr txBox="1"/>
          <p:nvPr/>
        </p:nvSpPr>
        <p:spPr>
          <a:xfrm>
            <a:off x="8833358" y="3300998"/>
            <a:ext cx="2967644" cy="1200329"/>
          </a:xfrm>
          <a:prstGeom prst="rect">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solidFill>
                  <a:schemeClr val="bg1"/>
                </a:solidFill>
              </a:rPr>
              <a:t>You should see three tiles on the right when you select the </a:t>
            </a:r>
            <a:r>
              <a:rPr lang="en-US" dirty="0" err="1">
                <a:solidFill>
                  <a:schemeClr val="bg1"/>
                </a:solidFill>
              </a:rPr>
              <a:t>TileMap</a:t>
            </a:r>
            <a:r>
              <a:rPr lang="en-US" dirty="0">
                <a:solidFill>
                  <a:schemeClr val="bg1"/>
                </a:solidFill>
              </a:rPr>
              <a:t> node in your Scene Tree.</a:t>
            </a:r>
          </a:p>
        </p:txBody>
      </p:sp>
    </p:spTree>
    <p:extLst>
      <p:ext uri="{BB962C8B-B14F-4D97-AF65-F5344CB8AC3E}">
        <p14:creationId xmlns:p14="http://schemas.microsoft.com/office/powerpoint/2010/main" val="19625382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monitor, black, screenshot&#10;&#10;Description automatically generated">
            <a:extLst>
              <a:ext uri="{FF2B5EF4-FFF2-40B4-BE49-F238E27FC236}">
                <a16:creationId xmlns:a16="http://schemas.microsoft.com/office/drawing/2014/main" id="{6B3E2D59-CB50-847F-D1C4-68FB414C25B3}"/>
              </a:ext>
            </a:extLst>
          </p:cNvPr>
          <p:cNvPicPr>
            <a:picLocks noChangeAspect="1"/>
          </p:cNvPicPr>
          <p:nvPr/>
        </p:nvPicPr>
        <p:blipFill>
          <a:blip r:embed="rId2"/>
          <a:stretch>
            <a:fillRect/>
          </a:stretch>
        </p:blipFill>
        <p:spPr>
          <a:xfrm>
            <a:off x="6927363" y="909212"/>
            <a:ext cx="4460627" cy="5035594"/>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B3ECE757-E497-778F-A45A-A302C1791491}"/>
              </a:ext>
            </a:extLst>
          </p:cNvPr>
          <p:cNvPicPr>
            <a:picLocks noChangeAspect="1"/>
          </p:cNvPicPr>
          <p:nvPr/>
        </p:nvPicPr>
        <p:blipFill rotWithShape="1">
          <a:blip r:embed="rId3"/>
          <a:srcRect l="45505"/>
          <a:stretch/>
        </p:blipFill>
        <p:spPr>
          <a:xfrm>
            <a:off x="1789161" y="1054100"/>
            <a:ext cx="3744209" cy="4749800"/>
          </a:xfrm>
          <a:prstGeom prst="rect">
            <a:avLst/>
          </a:prstGeom>
        </p:spPr>
      </p:pic>
      <p:sp>
        <p:nvSpPr>
          <p:cNvPr id="23" name="Right Arrow 22">
            <a:extLst>
              <a:ext uri="{FF2B5EF4-FFF2-40B4-BE49-F238E27FC236}">
                <a16:creationId xmlns:a16="http://schemas.microsoft.com/office/drawing/2014/main" id="{B37DE400-C084-43A9-426A-A9C533282683}"/>
              </a:ext>
            </a:extLst>
          </p:cNvPr>
          <p:cNvSpPr/>
          <p:nvPr/>
        </p:nvSpPr>
        <p:spPr>
          <a:xfrm>
            <a:off x="2736325" y="3658827"/>
            <a:ext cx="978408" cy="484632"/>
          </a:xfrm>
          <a:prstGeom prst="right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634382-F52B-9A1F-CAA4-05F28A88D17B}"/>
              </a:ext>
            </a:extLst>
          </p:cNvPr>
          <p:cNvSpPr txBox="1"/>
          <p:nvPr/>
        </p:nvSpPr>
        <p:spPr>
          <a:xfrm>
            <a:off x="330945" y="3427009"/>
            <a:ext cx="2405380" cy="923330"/>
          </a:xfrm>
          <a:prstGeom prst="rect">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defPPr>
              <a:defRPr lang="en-U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You should see green lines around all three </a:t>
            </a:r>
            <a:r>
              <a:rPr lang="en-US" dirty="0" err="1"/>
              <a:t>autotiles</a:t>
            </a:r>
            <a:r>
              <a:rPr lang="en-US" dirty="0"/>
              <a:t>.</a:t>
            </a:r>
          </a:p>
        </p:txBody>
      </p:sp>
      <p:sp>
        <p:nvSpPr>
          <p:cNvPr id="25" name="Left Arrow 24">
            <a:extLst>
              <a:ext uri="{FF2B5EF4-FFF2-40B4-BE49-F238E27FC236}">
                <a16:creationId xmlns:a16="http://schemas.microsoft.com/office/drawing/2014/main" id="{BF668C25-BE36-33D3-46C5-AB6DAE5AB8F5}"/>
              </a:ext>
            </a:extLst>
          </p:cNvPr>
          <p:cNvSpPr/>
          <p:nvPr/>
        </p:nvSpPr>
        <p:spPr>
          <a:xfrm>
            <a:off x="7854950" y="3658847"/>
            <a:ext cx="978408" cy="484632"/>
          </a:xfrm>
          <a:prstGeom prst="left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CA1EB97-2796-4C5C-0218-9C9001AE1618}"/>
              </a:ext>
            </a:extLst>
          </p:cNvPr>
          <p:cNvSpPr txBox="1"/>
          <p:nvPr/>
        </p:nvSpPr>
        <p:spPr>
          <a:xfrm>
            <a:off x="8833358" y="3300998"/>
            <a:ext cx="2967644" cy="1200329"/>
          </a:xfrm>
          <a:prstGeom prst="rect">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dirty="0">
                <a:solidFill>
                  <a:schemeClr val="bg1"/>
                </a:solidFill>
              </a:rPr>
              <a:t>You should see three tiles on the right when you select the </a:t>
            </a:r>
            <a:r>
              <a:rPr lang="en-US" dirty="0" err="1">
                <a:solidFill>
                  <a:schemeClr val="bg1"/>
                </a:solidFill>
              </a:rPr>
              <a:t>TileMap</a:t>
            </a:r>
            <a:r>
              <a:rPr lang="en-US" dirty="0">
                <a:solidFill>
                  <a:schemeClr val="bg1"/>
                </a:solidFill>
              </a:rPr>
              <a:t> node in your Scene Tree.</a:t>
            </a:r>
          </a:p>
        </p:txBody>
      </p:sp>
      <p:sp>
        <p:nvSpPr>
          <p:cNvPr id="2" name="TextBox 1">
            <a:extLst>
              <a:ext uri="{FF2B5EF4-FFF2-40B4-BE49-F238E27FC236}">
                <a16:creationId xmlns:a16="http://schemas.microsoft.com/office/drawing/2014/main" id="{2B249ACF-0984-9133-15A6-8A6A892DDADA}"/>
              </a:ext>
            </a:extLst>
          </p:cNvPr>
          <p:cNvSpPr txBox="1"/>
          <p:nvPr/>
        </p:nvSpPr>
        <p:spPr>
          <a:xfrm>
            <a:off x="3066555" y="267826"/>
            <a:ext cx="8507457" cy="369332"/>
          </a:xfrm>
          <a:prstGeom prst="rect">
            <a:avLst/>
          </a:prstGeom>
          <a:noFill/>
        </p:spPr>
        <p:txBody>
          <a:bodyPr wrap="none" rtlCol="0">
            <a:spAutoFit/>
          </a:bodyPr>
          <a:lstStyle/>
          <a:p>
            <a:r>
              <a:rPr lang="en-US" dirty="0"/>
              <a:t>Your tiles will automatically draw themselves; </a:t>
            </a:r>
            <a:r>
              <a:rPr lang="en-US" dirty="0">
                <a:solidFill>
                  <a:srgbClr val="FFDD65"/>
                </a:solidFill>
              </a:rPr>
              <a:t>DO NOT </a:t>
            </a:r>
            <a:r>
              <a:rPr lang="en-US" dirty="0"/>
              <a:t>rotate or shift your tiles!</a:t>
            </a:r>
          </a:p>
        </p:txBody>
      </p:sp>
      <p:sp>
        <p:nvSpPr>
          <p:cNvPr id="6" name="Rectangle 5">
            <a:extLst>
              <a:ext uri="{FF2B5EF4-FFF2-40B4-BE49-F238E27FC236}">
                <a16:creationId xmlns:a16="http://schemas.microsoft.com/office/drawing/2014/main" id="{82DAF2D9-73B9-03DE-9794-6BA1202453B2}"/>
              </a:ext>
            </a:extLst>
          </p:cNvPr>
          <p:cNvSpPr/>
          <p:nvPr/>
        </p:nvSpPr>
        <p:spPr>
          <a:xfrm>
            <a:off x="6959335" y="1453321"/>
            <a:ext cx="1176801" cy="300537"/>
          </a:xfrm>
          <a:prstGeom prst="rect">
            <a:avLst/>
          </a:prstGeom>
          <a:no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8BAE89C-B3F0-851E-3399-AA146F1877D7}"/>
              </a:ext>
            </a:extLst>
          </p:cNvPr>
          <p:cNvCxnSpPr>
            <a:cxnSpLocks/>
          </p:cNvCxnSpPr>
          <p:nvPr/>
        </p:nvCxnSpPr>
        <p:spPr>
          <a:xfrm>
            <a:off x="6959335" y="1453321"/>
            <a:ext cx="304712" cy="300537"/>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A03711CC-2BDA-70F2-029E-1D42F7E1067B}"/>
              </a:ext>
            </a:extLst>
          </p:cNvPr>
          <p:cNvCxnSpPr>
            <a:cxnSpLocks/>
          </p:cNvCxnSpPr>
          <p:nvPr/>
        </p:nvCxnSpPr>
        <p:spPr>
          <a:xfrm flipH="1">
            <a:off x="6959335" y="1453321"/>
            <a:ext cx="304712" cy="300537"/>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7" name="Straight Connector 16">
            <a:extLst>
              <a:ext uri="{FF2B5EF4-FFF2-40B4-BE49-F238E27FC236}">
                <a16:creationId xmlns:a16="http://schemas.microsoft.com/office/drawing/2014/main" id="{0504C01F-DF7C-3114-28F8-DBBF437822ED}"/>
              </a:ext>
            </a:extLst>
          </p:cNvPr>
          <p:cNvCxnSpPr>
            <a:cxnSpLocks/>
          </p:cNvCxnSpPr>
          <p:nvPr/>
        </p:nvCxnSpPr>
        <p:spPr>
          <a:xfrm>
            <a:off x="7247228" y="1453321"/>
            <a:ext cx="296303" cy="300537"/>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8" name="Straight Connector 17">
            <a:extLst>
              <a:ext uri="{FF2B5EF4-FFF2-40B4-BE49-F238E27FC236}">
                <a16:creationId xmlns:a16="http://schemas.microsoft.com/office/drawing/2014/main" id="{D60D226C-3A92-9DA9-9F41-54063EB2AC74}"/>
              </a:ext>
            </a:extLst>
          </p:cNvPr>
          <p:cNvCxnSpPr>
            <a:cxnSpLocks/>
          </p:cNvCxnSpPr>
          <p:nvPr/>
        </p:nvCxnSpPr>
        <p:spPr>
          <a:xfrm flipH="1">
            <a:off x="7247228" y="1453321"/>
            <a:ext cx="296303" cy="300537"/>
          </a:xfrm>
          <a:prstGeom prst="line">
            <a:avLst/>
          </a:prstGeom>
          <a:ln/>
        </p:spPr>
        <p:style>
          <a:lnRef idx="3">
            <a:schemeClr val="accent5"/>
          </a:lnRef>
          <a:fillRef idx="0">
            <a:schemeClr val="accent5"/>
          </a:fillRef>
          <a:effectRef idx="2">
            <a:schemeClr val="accent5"/>
          </a:effectRef>
          <a:fontRef idx="minor">
            <a:schemeClr val="tx1"/>
          </a:fontRef>
        </p:style>
      </p:cxnSp>
      <p:sp>
        <p:nvSpPr>
          <p:cNvPr id="19" name="Down Arrow 18">
            <a:extLst>
              <a:ext uri="{FF2B5EF4-FFF2-40B4-BE49-F238E27FC236}">
                <a16:creationId xmlns:a16="http://schemas.microsoft.com/office/drawing/2014/main" id="{77F6FC6D-A91B-DAB4-96CB-DD23057FB2FD}"/>
              </a:ext>
            </a:extLst>
          </p:cNvPr>
          <p:cNvSpPr/>
          <p:nvPr/>
        </p:nvSpPr>
        <p:spPr>
          <a:xfrm>
            <a:off x="7004912" y="637158"/>
            <a:ext cx="484632" cy="725043"/>
          </a:xfrm>
          <a:prstGeom prst="down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31BD3ADF-E178-5586-D525-E9F61A9921F8}"/>
              </a:ext>
            </a:extLst>
          </p:cNvPr>
          <p:cNvCxnSpPr>
            <a:cxnSpLocks/>
          </p:cNvCxnSpPr>
          <p:nvPr/>
        </p:nvCxnSpPr>
        <p:spPr>
          <a:xfrm>
            <a:off x="7551940" y="1453321"/>
            <a:ext cx="296303" cy="300537"/>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8" name="Straight Connector 7">
            <a:extLst>
              <a:ext uri="{FF2B5EF4-FFF2-40B4-BE49-F238E27FC236}">
                <a16:creationId xmlns:a16="http://schemas.microsoft.com/office/drawing/2014/main" id="{91304438-B08C-BD22-647F-2E7AF7A94AC5}"/>
              </a:ext>
            </a:extLst>
          </p:cNvPr>
          <p:cNvCxnSpPr>
            <a:cxnSpLocks/>
          </p:cNvCxnSpPr>
          <p:nvPr/>
        </p:nvCxnSpPr>
        <p:spPr>
          <a:xfrm flipH="1">
            <a:off x="7551940" y="1453321"/>
            <a:ext cx="296303" cy="300537"/>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0" name="Straight Connector 9">
            <a:extLst>
              <a:ext uri="{FF2B5EF4-FFF2-40B4-BE49-F238E27FC236}">
                <a16:creationId xmlns:a16="http://schemas.microsoft.com/office/drawing/2014/main" id="{8B0AEB34-7A86-4768-229D-9598750B3039}"/>
              </a:ext>
            </a:extLst>
          </p:cNvPr>
          <p:cNvCxnSpPr>
            <a:cxnSpLocks/>
          </p:cNvCxnSpPr>
          <p:nvPr/>
        </p:nvCxnSpPr>
        <p:spPr>
          <a:xfrm>
            <a:off x="7839833" y="1453321"/>
            <a:ext cx="296303" cy="300537"/>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1" name="Straight Connector 10">
            <a:extLst>
              <a:ext uri="{FF2B5EF4-FFF2-40B4-BE49-F238E27FC236}">
                <a16:creationId xmlns:a16="http://schemas.microsoft.com/office/drawing/2014/main" id="{8690AEFB-0514-9D2A-8796-766CC291D018}"/>
              </a:ext>
            </a:extLst>
          </p:cNvPr>
          <p:cNvCxnSpPr>
            <a:cxnSpLocks/>
          </p:cNvCxnSpPr>
          <p:nvPr/>
        </p:nvCxnSpPr>
        <p:spPr>
          <a:xfrm flipH="1">
            <a:off x="7839833" y="1453321"/>
            <a:ext cx="296303" cy="300537"/>
          </a:xfrm>
          <a:prstGeom prst="line">
            <a:avLst/>
          </a:prstGeom>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1312224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033B-64B8-4623-E38D-B49BA36FC34B}"/>
              </a:ext>
            </a:extLst>
          </p:cNvPr>
          <p:cNvSpPr>
            <a:spLocks noGrp="1"/>
          </p:cNvSpPr>
          <p:nvPr>
            <p:ph type="title"/>
          </p:nvPr>
        </p:nvSpPr>
        <p:spPr/>
        <p:txBody>
          <a:bodyPr/>
          <a:lstStyle/>
          <a:p>
            <a:r>
              <a:rPr lang="en-US" dirty="0"/>
              <a:t>Drawing Your Tiles</a:t>
            </a:r>
          </a:p>
        </p:txBody>
      </p:sp>
      <p:sp>
        <p:nvSpPr>
          <p:cNvPr id="23" name="Content Placeholder 22">
            <a:extLst>
              <a:ext uri="{FF2B5EF4-FFF2-40B4-BE49-F238E27FC236}">
                <a16:creationId xmlns:a16="http://schemas.microsoft.com/office/drawing/2014/main" id="{F4A307DA-4F82-D77D-8EE9-4428C015E752}"/>
              </a:ext>
            </a:extLst>
          </p:cNvPr>
          <p:cNvSpPr>
            <a:spLocks noGrp="1"/>
          </p:cNvSpPr>
          <p:nvPr>
            <p:ph sz="half" idx="1"/>
          </p:nvPr>
        </p:nvSpPr>
        <p:spPr>
          <a:xfrm>
            <a:off x="388220" y="3244849"/>
            <a:ext cx="6527800" cy="3350193"/>
          </a:xfrm>
        </p:spPr>
        <p:txBody>
          <a:bodyPr>
            <a:normAutofit/>
          </a:bodyPr>
          <a:lstStyle/>
          <a:p>
            <a:r>
              <a:rPr lang="en-US" dirty="0"/>
              <a:t>With your </a:t>
            </a:r>
            <a:r>
              <a:rPr lang="en-US" dirty="0" err="1"/>
              <a:t>TileMap</a:t>
            </a:r>
            <a:r>
              <a:rPr lang="en-US" dirty="0"/>
              <a:t> selected:</a:t>
            </a:r>
          </a:p>
          <a:p>
            <a:pPr lvl="1"/>
            <a:r>
              <a:rPr lang="en-US" dirty="0"/>
              <a:t>Select one of the tiles on the right of the screen.</a:t>
            </a:r>
          </a:p>
          <a:p>
            <a:pPr lvl="1"/>
            <a:r>
              <a:rPr lang="en-US" dirty="0"/>
              <a:t>Left-click to draw your tiles in the scene.</a:t>
            </a:r>
          </a:p>
          <a:p>
            <a:pPr lvl="1"/>
            <a:r>
              <a:rPr lang="en-US" dirty="0"/>
              <a:t>Right-click to remove a tile.</a:t>
            </a:r>
          </a:p>
          <a:p>
            <a:pPr lvl="1"/>
            <a:r>
              <a:rPr lang="en-US" dirty="0"/>
              <a:t>Your tiles should automatically update as they’re drawn!</a:t>
            </a:r>
          </a:p>
          <a:p>
            <a:pPr lvl="1"/>
            <a:r>
              <a:rPr lang="en-US" dirty="0"/>
              <a:t>All </a:t>
            </a:r>
            <a:r>
              <a:rPr lang="en-US" dirty="0" err="1"/>
              <a:t>tilemap</a:t>
            </a:r>
            <a:r>
              <a:rPr lang="en-US" dirty="0"/>
              <a:t> tiles are built on the same “layer”.</a:t>
            </a:r>
          </a:p>
          <a:p>
            <a:pPr marL="0" indent="0">
              <a:buNone/>
            </a:pPr>
            <a:endParaRPr lang="en-US" dirty="0"/>
          </a:p>
          <a:p>
            <a:pPr marL="0" indent="0">
              <a:buNone/>
            </a:pPr>
            <a:r>
              <a:rPr lang="en-US" dirty="0">
                <a:solidFill>
                  <a:srgbClr val="FFDD65"/>
                </a:solidFill>
              </a:rPr>
              <a:t>Pro Tip: </a:t>
            </a:r>
            <a:r>
              <a:rPr lang="en-US" dirty="0" err="1"/>
              <a:t>Shift+Click</a:t>
            </a:r>
            <a:r>
              <a:rPr lang="en-US" dirty="0"/>
              <a:t> to draw straight lines!</a:t>
            </a:r>
          </a:p>
        </p:txBody>
      </p:sp>
      <p:pic>
        <p:nvPicPr>
          <p:cNvPr id="29" name="Picture 28">
            <a:extLst>
              <a:ext uri="{FF2B5EF4-FFF2-40B4-BE49-F238E27FC236}">
                <a16:creationId xmlns:a16="http://schemas.microsoft.com/office/drawing/2014/main" id="{355DBDE5-8FB6-1F63-C132-1DD67AF4FCFC}"/>
              </a:ext>
            </a:extLst>
          </p:cNvPr>
          <p:cNvPicPr>
            <a:picLocks noChangeAspect="1"/>
          </p:cNvPicPr>
          <p:nvPr/>
        </p:nvPicPr>
        <p:blipFill>
          <a:blip r:embed="rId2"/>
          <a:stretch>
            <a:fillRect/>
          </a:stretch>
        </p:blipFill>
        <p:spPr>
          <a:xfrm>
            <a:off x="332802" y="2372159"/>
            <a:ext cx="6527800" cy="264417"/>
          </a:xfrm>
          <a:prstGeom prst="rect">
            <a:avLst/>
          </a:prstGeom>
        </p:spPr>
      </p:pic>
      <p:sp>
        <p:nvSpPr>
          <p:cNvPr id="30" name="Up Arrow 29">
            <a:extLst>
              <a:ext uri="{FF2B5EF4-FFF2-40B4-BE49-F238E27FC236}">
                <a16:creationId xmlns:a16="http://schemas.microsoft.com/office/drawing/2014/main" id="{857462AF-D740-8E7F-4387-03337DF6DADD}"/>
              </a:ext>
            </a:extLst>
          </p:cNvPr>
          <p:cNvSpPr/>
          <p:nvPr/>
        </p:nvSpPr>
        <p:spPr>
          <a:xfrm>
            <a:off x="5259468" y="2653824"/>
            <a:ext cx="484632" cy="521581"/>
          </a:xfrm>
          <a:prstGeom prst="up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8992C62-7612-CF50-0874-7601B7395DC9}"/>
              </a:ext>
            </a:extLst>
          </p:cNvPr>
          <p:cNvSpPr txBox="1"/>
          <p:nvPr/>
        </p:nvSpPr>
        <p:spPr>
          <a:xfrm>
            <a:off x="4460985" y="1705812"/>
            <a:ext cx="651140" cy="338554"/>
          </a:xfrm>
          <a:prstGeom prst="rect">
            <a:avLst/>
          </a:prstGeom>
          <a:noFill/>
        </p:spPr>
        <p:txBody>
          <a:bodyPr wrap="none" rtlCol="0">
            <a:spAutoFit/>
          </a:bodyPr>
          <a:lstStyle/>
          <a:p>
            <a:r>
              <a:rPr lang="en-US" sz="1600" dirty="0">
                <a:solidFill>
                  <a:srgbClr val="FFDD65"/>
                </a:solidFill>
              </a:rPr>
              <a:t>Draw</a:t>
            </a:r>
          </a:p>
        </p:txBody>
      </p:sp>
      <p:sp>
        <p:nvSpPr>
          <p:cNvPr id="34" name="Up Arrow 33">
            <a:extLst>
              <a:ext uri="{FF2B5EF4-FFF2-40B4-BE49-F238E27FC236}">
                <a16:creationId xmlns:a16="http://schemas.microsoft.com/office/drawing/2014/main" id="{4DC235A1-4677-415F-7CD9-4C939CFED7B7}"/>
              </a:ext>
            </a:extLst>
          </p:cNvPr>
          <p:cNvSpPr/>
          <p:nvPr/>
        </p:nvSpPr>
        <p:spPr>
          <a:xfrm flipV="1">
            <a:off x="4992521" y="1815732"/>
            <a:ext cx="484632" cy="521581"/>
          </a:xfrm>
          <a:prstGeom prst="up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2EC4CE8-C326-5CAB-442C-2E28A90E9EE9}"/>
              </a:ext>
            </a:extLst>
          </p:cNvPr>
          <p:cNvSpPr txBox="1"/>
          <p:nvPr/>
        </p:nvSpPr>
        <p:spPr>
          <a:xfrm>
            <a:off x="5589261" y="2908264"/>
            <a:ext cx="473206" cy="338554"/>
          </a:xfrm>
          <a:prstGeom prst="rect">
            <a:avLst/>
          </a:prstGeom>
          <a:noFill/>
        </p:spPr>
        <p:txBody>
          <a:bodyPr wrap="none" rtlCol="0">
            <a:spAutoFit/>
          </a:bodyPr>
          <a:lstStyle/>
          <a:p>
            <a:r>
              <a:rPr lang="en-US" sz="1600" dirty="0">
                <a:solidFill>
                  <a:srgbClr val="FFDD65"/>
                </a:solidFill>
              </a:rPr>
              <a:t>Fill</a:t>
            </a:r>
          </a:p>
        </p:txBody>
      </p:sp>
      <p:pic>
        <p:nvPicPr>
          <p:cNvPr id="9" name="Picture 8">
            <a:extLst>
              <a:ext uri="{FF2B5EF4-FFF2-40B4-BE49-F238E27FC236}">
                <a16:creationId xmlns:a16="http://schemas.microsoft.com/office/drawing/2014/main" id="{D2A28342-C072-54A3-10A4-0D21982EC837}"/>
              </a:ext>
            </a:extLst>
          </p:cNvPr>
          <p:cNvPicPr>
            <a:picLocks noChangeAspect="1"/>
          </p:cNvPicPr>
          <p:nvPr/>
        </p:nvPicPr>
        <p:blipFill>
          <a:blip r:embed="rId3"/>
          <a:stretch>
            <a:fillRect/>
          </a:stretch>
        </p:blipFill>
        <p:spPr>
          <a:xfrm>
            <a:off x="7354851" y="2372159"/>
            <a:ext cx="4713061" cy="4117674"/>
          </a:xfrm>
          <a:prstGeom prst="rect">
            <a:avLst/>
          </a:prstGeom>
        </p:spPr>
      </p:pic>
    </p:spTree>
    <p:extLst>
      <p:ext uri="{BB962C8B-B14F-4D97-AF65-F5344CB8AC3E}">
        <p14:creationId xmlns:p14="http://schemas.microsoft.com/office/powerpoint/2010/main" val="8974066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E799B0D7-26EF-4829-3D43-B2E2CB556FF4}"/>
              </a:ext>
            </a:extLst>
          </p:cNvPr>
          <p:cNvPicPr>
            <a:picLocks noChangeAspect="1"/>
          </p:cNvPicPr>
          <p:nvPr/>
        </p:nvPicPr>
        <p:blipFill>
          <a:blip r:embed="rId2"/>
          <a:stretch>
            <a:fillRect/>
          </a:stretch>
        </p:blipFill>
        <p:spPr>
          <a:xfrm>
            <a:off x="5791200" y="2836090"/>
            <a:ext cx="5801367" cy="2636985"/>
          </a:xfrm>
          <a:prstGeom prst="rect">
            <a:avLst/>
          </a:prstGeom>
        </p:spPr>
      </p:pic>
      <p:sp>
        <p:nvSpPr>
          <p:cNvPr id="2" name="Title 1">
            <a:extLst>
              <a:ext uri="{FF2B5EF4-FFF2-40B4-BE49-F238E27FC236}">
                <a16:creationId xmlns:a16="http://schemas.microsoft.com/office/drawing/2014/main" id="{F9CD4323-91D0-51A3-31BA-77E4CDBE2CCA}"/>
              </a:ext>
            </a:extLst>
          </p:cNvPr>
          <p:cNvSpPr>
            <a:spLocks noGrp="1"/>
          </p:cNvSpPr>
          <p:nvPr>
            <p:ph type="title"/>
          </p:nvPr>
        </p:nvSpPr>
        <p:spPr/>
        <p:txBody>
          <a:bodyPr/>
          <a:lstStyle/>
          <a:p>
            <a:r>
              <a:rPr lang="en-US" dirty="0"/>
              <a:t>Instancing Child Scenes</a:t>
            </a:r>
          </a:p>
        </p:txBody>
      </p:sp>
      <p:sp>
        <p:nvSpPr>
          <p:cNvPr id="3" name="Content Placeholder 2">
            <a:extLst>
              <a:ext uri="{FF2B5EF4-FFF2-40B4-BE49-F238E27FC236}">
                <a16:creationId xmlns:a16="http://schemas.microsoft.com/office/drawing/2014/main" id="{A77E7C43-20A7-CD5F-754F-9530A030FD44}"/>
              </a:ext>
            </a:extLst>
          </p:cNvPr>
          <p:cNvSpPr>
            <a:spLocks noGrp="1"/>
          </p:cNvSpPr>
          <p:nvPr>
            <p:ph sz="half" idx="1"/>
          </p:nvPr>
        </p:nvSpPr>
        <p:spPr>
          <a:xfrm>
            <a:off x="680321" y="1949910"/>
            <a:ext cx="4698358" cy="4409343"/>
          </a:xfrm>
        </p:spPr>
        <p:txBody>
          <a:bodyPr>
            <a:normAutofit fontScale="92500" lnSpcReduction="10000"/>
          </a:bodyPr>
          <a:lstStyle/>
          <a:p>
            <a:pPr marL="0" indent="0">
              <a:buNone/>
            </a:pPr>
            <a:r>
              <a:rPr lang="en-US" dirty="0"/>
              <a:t>The </a:t>
            </a:r>
            <a:r>
              <a:rPr lang="en-US" dirty="0">
                <a:solidFill>
                  <a:srgbClr val="FFDD65"/>
                </a:solidFill>
              </a:rPr>
              <a:t>Instance Child Scene</a:t>
            </a:r>
            <a:r>
              <a:rPr lang="en-US" dirty="0"/>
              <a:t> button allows you to instantiate a saved scene into the current scene tree.</a:t>
            </a:r>
          </a:p>
          <a:p>
            <a:pPr marL="0" indent="0">
              <a:buNone/>
            </a:pPr>
            <a:endParaRPr lang="en-US" dirty="0"/>
          </a:p>
          <a:p>
            <a:pPr marL="0" indent="0">
              <a:buNone/>
            </a:pPr>
            <a:r>
              <a:rPr lang="en-US" dirty="0"/>
              <a:t>Any changes made to a source scene will have a ripple effect in other scenes it is instanced into.</a:t>
            </a:r>
          </a:p>
          <a:p>
            <a:pPr marL="0" indent="0">
              <a:buNone/>
            </a:pPr>
            <a:endParaRPr lang="en-US" dirty="0"/>
          </a:p>
          <a:p>
            <a:r>
              <a:rPr lang="en-US" dirty="0"/>
              <a:t>Select the root Level node.</a:t>
            </a:r>
          </a:p>
          <a:p>
            <a:endParaRPr lang="en-US" dirty="0"/>
          </a:p>
          <a:p>
            <a:r>
              <a:rPr lang="en-US" dirty="0"/>
              <a:t>Click the </a:t>
            </a:r>
            <a:r>
              <a:rPr lang="en-US" dirty="0">
                <a:solidFill>
                  <a:srgbClr val="FFDD65"/>
                </a:solidFill>
              </a:rPr>
              <a:t>Instance Child Scene</a:t>
            </a:r>
            <a:r>
              <a:rPr lang="en-US" dirty="0"/>
              <a:t> button and select the saved </a:t>
            </a:r>
            <a:r>
              <a:rPr lang="en-US" dirty="0" err="1"/>
              <a:t>Player.tscn</a:t>
            </a:r>
            <a:r>
              <a:rPr lang="en-US" dirty="0"/>
              <a:t> scene file.</a:t>
            </a:r>
          </a:p>
        </p:txBody>
      </p:sp>
      <p:sp>
        <p:nvSpPr>
          <p:cNvPr id="4" name="Rectangle 3">
            <a:extLst>
              <a:ext uri="{FF2B5EF4-FFF2-40B4-BE49-F238E27FC236}">
                <a16:creationId xmlns:a16="http://schemas.microsoft.com/office/drawing/2014/main" id="{4592D17A-4AA8-2285-E70D-D81CF1E068E4}"/>
              </a:ext>
            </a:extLst>
          </p:cNvPr>
          <p:cNvSpPr/>
          <p:nvPr/>
        </p:nvSpPr>
        <p:spPr>
          <a:xfrm>
            <a:off x="6515694" y="3429000"/>
            <a:ext cx="454207" cy="45952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6171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32A072B-465F-F194-2257-386665459646}"/>
              </a:ext>
            </a:extLst>
          </p:cNvPr>
          <p:cNvGrpSpPr/>
          <p:nvPr/>
        </p:nvGrpSpPr>
        <p:grpSpPr>
          <a:xfrm>
            <a:off x="5922882" y="1613014"/>
            <a:ext cx="4191000" cy="1384300"/>
            <a:chOff x="5922882" y="1687825"/>
            <a:chExt cx="4191000" cy="1384300"/>
          </a:xfrm>
        </p:grpSpPr>
        <p:pic>
          <p:nvPicPr>
            <p:cNvPr id="4" name="Picture 3" descr="Text&#10;&#10;Description automatically generated with medium confidence">
              <a:extLst>
                <a:ext uri="{FF2B5EF4-FFF2-40B4-BE49-F238E27FC236}">
                  <a16:creationId xmlns:a16="http://schemas.microsoft.com/office/drawing/2014/main" id="{6763CD86-0281-A448-C83E-493D98BBBE90}"/>
                </a:ext>
              </a:extLst>
            </p:cNvPr>
            <p:cNvPicPr>
              <a:picLocks noChangeAspect="1"/>
            </p:cNvPicPr>
            <p:nvPr/>
          </p:nvPicPr>
          <p:blipFill>
            <a:blip r:embed="rId2"/>
            <a:stretch>
              <a:fillRect/>
            </a:stretch>
          </p:blipFill>
          <p:spPr>
            <a:xfrm>
              <a:off x="5922882" y="1687825"/>
              <a:ext cx="4191000" cy="138430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0441FC00-F425-348A-4E77-A6C803A6F209}"/>
                </a:ext>
              </a:extLst>
            </p:cNvPr>
            <p:cNvPicPr>
              <a:picLocks noChangeAspect="1"/>
            </p:cNvPicPr>
            <p:nvPr/>
          </p:nvPicPr>
          <p:blipFill>
            <a:blip r:embed="rId3"/>
            <a:stretch>
              <a:fillRect/>
            </a:stretch>
          </p:blipFill>
          <p:spPr>
            <a:xfrm>
              <a:off x="8866989" y="1777512"/>
              <a:ext cx="825500" cy="698500"/>
            </a:xfrm>
            <a:prstGeom prst="rect">
              <a:avLst/>
            </a:prstGeom>
          </p:spPr>
        </p:pic>
      </p:grpSp>
      <p:pic>
        <p:nvPicPr>
          <p:cNvPr id="18" name="Picture 17" descr="A picture containing text, several&#10;&#10;Description automatically generated">
            <a:extLst>
              <a:ext uri="{FF2B5EF4-FFF2-40B4-BE49-F238E27FC236}">
                <a16:creationId xmlns:a16="http://schemas.microsoft.com/office/drawing/2014/main" id="{63CE3C3C-7A1B-5BBF-D255-79AA9531D173}"/>
              </a:ext>
            </a:extLst>
          </p:cNvPr>
          <p:cNvPicPr>
            <a:picLocks noChangeAspect="1"/>
          </p:cNvPicPr>
          <p:nvPr/>
        </p:nvPicPr>
        <p:blipFill>
          <a:blip r:embed="rId4"/>
          <a:stretch>
            <a:fillRect/>
          </a:stretch>
        </p:blipFill>
        <p:spPr>
          <a:xfrm>
            <a:off x="6041107" y="2998200"/>
            <a:ext cx="3954551" cy="3713472"/>
          </a:xfrm>
          <a:prstGeom prst="rect">
            <a:avLst/>
          </a:prstGeom>
        </p:spPr>
      </p:pic>
      <p:pic>
        <p:nvPicPr>
          <p:cNvPr id="15" name="Picture 14" descr="Chart&#10;&#10;Description automatically generated">
            <a:extLst>
              <a:ext uri="{FF2B5EF4-FFF2-40B4-BE49-F238E27FC236}">
                <a16:creationId xmlns:a16="http://schemas.microsoft.com/office/drawing/2014/main" id="{045EBC27-6D1D-38CA-E6B9-AAF97FC0ABD5}"/>
              </a:ext>
            </a:extLst>
          </p:cNvPr>
          <p:cNvPicPr>
            <a:picLocks noChangeAspect="1"/>
          </p:cNvPicPr>
          <p:nvPr/>
        </p:nvPicPr>
        <p:blipFill>
          <a:blip r:embed="rId5"/>
          <a:stretch>
            <a:fillRect/>
          </a:stretch>
        </p:blipFill>
        <p:spPr>
          <a:xfrm>
            <a:off x="10306131" y="1823232"/>
            <a:ext cx="1787392" cy="3859800"/>
          </a:xfrm>
          <a:prstGeom prst="rect">
            <a:avLst/>
          </a:prstGeom>
          <a:ln>
            <a:solidFill>
              <a:schemeClr val="tx1"/>
            </a:solidFill>
          </a:ln>
        </p:spPr>
      </p:pic>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(~15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a:xfrm>
            <a:off x="249383" y="1919515"/>
            <a:ext cx="5481250" cy="4020888"/>
          </a:xfrm>
        </p:spPr>
        <p:txBody>
          <a:bodyPr>
            <a:normAutofit lnSpcReduction="10000"/>
          </a:bodyPr>
          <a:lstStyle/>
          <a:p>
            <a:r>
              <a:rPr lang="en-US" dirty="0"/>
              <a:t>Create a new Level scene.</a:t>
            </a:r>
          </a:p>
          <a:p>
            <a:endParaRPr lang="en-US" dirty="0"/>
          </a:p>
          <a:p>
            <a:r>
              <a:rPr lang="en-US" dirty="0"/>
              <a:t>Create the three Ground </a:t>
            </a:r>
            <a:r>
              <a:rPr lang="en-US" dirty="0" err="1"/>
              <a:t>autotiles</a:t>
            </a:r>
            <a:r>
              <a:rPr lang="en-US" dirty="0"/>
              <a:t>, all with proper bitmasks and collision.</a:t>
            </a:r>
          </a:p>
          <a:p>
            <a:endParaRPr lang="en-US" dirty="0"/>
          </a:p>
          <a:p>
            <a:r>
              <a:rPr lang="en-US" dirty="0"/>
              <a:t>Instance in the Player scene as a child node of the Level scene.</a:t>
            </a:r>
          </a:p>
          <a:p>
            <a:endParaRPr lang="en-US" dirty="0"/>
          </a:p>
          <a:p>
            <a:r>
              <a:rPr lang="en-US" dirty="0"/>
              <a:t>Draw a small level &amp; run!</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9782" y="464609"/>
            <a:ext cx="914400" cy="914400"/>
          </a:xfrm>
          <a:prstGeom prst="rect">
            <a:avLst/>
          </a:prstGeom>
        </p:spPr>
      </p:pic>
      <p:sp>
        <p:nvSpPr>
          <p:cNvPr id="16" name="TextBox 15">
            <a:extLst>
              <a:ext uri="{FF2B5EF4-FFF2-40B4-BE49-F238E27FC236}">
                <a16:creationId xmlns:a16="http://schemas.microsoft.com/office/drawing/2014/main" id="{5743B12E-9CFF-C0BA-3421-F83A904CBDB6}"/>
              </a:ext>
            </a:extLst>
          </p:cNvPr>
          <p:cNvSpPr txBox="1"/>
          <p:nvPr/>
        </p:nvSpPr>
        <p:spPr>
          <a:xfrm>
            <a:off x="680321" y="5997874"/>
            <a:ext cx="4698359" cy="523220"/>
          </a:xfrm>
          <a:prstGeom prst="rect">
            <a:avLst/>
          </a:prstGeom>
          <a:noFill/>
        </p:spPr>
        <p:txBody>
          <a:bodyPr wrap="square" rtlCol="0">
            <a:spAutoFit/>
          </a:bodyPr>
          <a:lstStyle/>
          <a:p>
            <a:pPr algn="ctr"/>
            <a:r>
              <a:rPr lang="en-US" sz="1400" b="1" dirty="0">
                <a:solidFill>
                  <a:srgbClr val="FFDD65"/>
                </a:solidFill>
              </a:rPr>
              <a:t>Draw all tiles to the bottom-right of the center-point (0,0) of the Level scene!</a:t>
            </a:r>
          </a:p>
        </p:txBody>
      </p:sp>
      <p:cxnSp>
        <p:nvCxnSpPr>
          <p:cNvPr id="26" name="Straight Arrow Connector 25">
            <a:extLst>
              <a:ext uri="{FF2B5EF4-FFF2-40B4-BE49-F238E27FC236}">
                <a16:creationId xmlns:a16="http://schemas.microsoft.com/office/drawing/2014/main" id="{602354E4-D6EC-9E19-AEAC-F23983896585}"/>
              </a:ext>
            </a:extLst>
          </p:cNvPr>
          <p:cNvCxnSpPr>
            <a:cxnSpLocks/>
          </p:cNvCxnSpPr>
          <p:nvPr/>
        </p:nvCxnSpPr>
        <p:spPr>
          <a:xfrm flipV="1">
            <a:off x="5378679" y="3158836"/>
            <a:ext cx="772739" cy="3100648"/>
          </a:xfrm>
          <a:prstGeom prst="straightConnector1">
            <a:avLst/>
          </a:prstGeom>
          <a:ln>
            <a:solidFill>
              <a:srgbClr val="FFDD65"/>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8385684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023-01-02 at 1.42.35 PM">
            <a:hlinkClick r:id="" action="ppaction://media"/>
            <a:extLst>
              <a:ext uri="{FF2B5EF4-FFF2-40B4-BE49-F238E27FC236}">
                <a16:creationId xmlns:a16="http://schemas.microsoft.com/office/drawing/2014/main" id="{B7FC180B-3479-2625-775B-6863378EFC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92735" y="1919288"/>
            <a:ext cx="5394385" cy="4050712"/>
          </a:xfrm>
          <a:prstGeom prst="rect">
            <a:avLst/>
          </a:prstGeom>
        </p:spPr>
      </p:pic>
      <p:sp>
        <p:nvSpPr>
          <p:cNvPr id="11" name="Content Placeholder 2">
            <a:extLst>
              <a:ext uri="{FF2B5EF4-FFF2-40B4-BE49-F238E27FC236}">
                <a16:creationId xmlns:a16="http://schemas.microsoft.com/office/drawing/2014/main" id="{DF556E0D-7E1A-588D-9805-7885A97CC830}"/>
              </a:ext>
            </a:extLst>
          </p:cNvPr>
          <p:cNvSpPr txBox="1">
            <a:spLocks/>
          </p:cNvSpPr>
          <p:nvPr/>
        </p:nvSpPr>
        <p:spPr>
          <a:xfrm>
            <a:off x="680320" y="1919288"/>
            <a:ext cx="5612415" cy="4376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 Controllable Player</a:t>
            </a:r>
          </a:p>
          <a:p>
            <a:pPr marL="457200" indent="-457200">
              <a:buFont typeface="+mj-lt"/>
              <a:buAutoNum type="arabicPeriod"/>
            </a:pPr>
            <a:r>
              <a:rPr lang="en-US" dirty="0"/>
              <a:t>☑️ Reusable Base Level</a:t>
            </a:r>
          </a:p>
          <a:p>
            <a:pPr marL="457200" indent="-457200">
              <a:buFont typeface="+mj-lt"/>
              <a:buAutoNum type="arabicPeriod"/>
            </a:pPr>
            <a:r>
              <a:rPr lang="en-US" dirty="0">
                <a:solidFill>
                  <a:srgbClr val="FFDD65"/>
                </a:solidFill>
              </a:rPr>
              <a:t>Player &amp; Level Polish</a:t>
            </a:r>
            <a:br>
              <a:rPr lang="en-US" dirty="0"/>
            </a:br>
            <a:r>
              <a:rPr lang="en-US" sz="2200" i="1" dirty="0">
                <a:solidFill>
                  <a:schemeClr val="tx1">
                    <a:lumMod val="65000"/>
                  </a:schemeClr>
                </a:solidFill>
              </a:rPr>
              <a:t>(Camera, Gravity, Sound, Background)</a:t>
            </a:r>
          </a:p>
          <a:p>
            <a:pPr marL="457200" indent="-457200">
              <a:buFont typeface="+mj-lt"/>
              <a:buAutoNum type="arabicPeriod"/>
            </a:pPr>
            <a:r>
              <a:rPr lang="en-US" dirty="0"/>
              <a:t>Level Checkpoints</a:t>
            </a:r>
          </a:p>
          <a:p>
            <a:pPr marL="457200" indent="-457200">
              <a:buFont typeface="+mj-lt"/>
              <a:buAutoNum type="arabicPeriod"/>
            </a:pPr>
            <a:r>
              <a:rPr lang="en-US" dirty="0"/>
              <a:t>Hazards &amp; Player Respawn</a:t>
            </a:r>
          </a:p>
          <a:p>
            <a:pPr marL="457200" indent="-457200">
              <a:buFont typeface="+mj-lt"/>
              <a:buAutoNum type="arabicPeriod"/>
            </a:pPr>
            <a:r>
              <a:rPr lang="en-US" dirty="0"/>
              <a:t>Collectibles &amp; HUD</a:t>
            </a:r>
          </a:p>
          <a:p>
            <a:pPr marL="457200" indent="-457200">
              <a:buFont typeface="+mj-lt"/>
              <a:buAutoNum type="arabicPeriod"/>
            </a:pPr>
            <a:r>
              <a:rPr lang="en-US" dirty="0"/>
              <a:t>A Basic Enemy</a:t>
            </a:r>
          </a:p>
          <a:p>
            <a:pPr marL="457200" indent="-457200">
              <a:buFont typeface="+mj-lt"/>
              <a:buAutoNum type="arabicPeriod"/>
            </a:pPr>
            <a:r>
              <a:rPr lang="en-US" dirty="0"/>
              <a:t>Main Menu &amp; Changing Scenes</a:t>
            </a:r>
          </a:p>
          <a:p>
            <a:pPr marL="457200" indent="-457200">
              <a:buFont typeface="+mj-lt"/>
              <a:buAutoNum type="arabicPeriod"/>
            </a:pPr>
            <a:r>
              <a:rPr lang="en-US" dirty="0"/>
              <a:t>Open Workshop, Tinker Time</a:t>
            </a:r>
          </a:p>
        </p:txBody>
      </p:sp>
      <p:sp>
        <p:nvSpPr>
          <p:cNvPr id="2" name="Title 1">
            <a:extLst>
              <a:ext uri="{FF2B5EF4-FFF2-40B4-BE49-F238E27FC236}">
                <a16:creationId xmlns:a16="http://schemas.microsoft.com/office/drawing/2014/main" id="{7F943239-47B1-3FAF-D8FC-E59AEFF16471}"/>
              </a:ext>
            </a:extLst>
          </p:cNvPr>
          <p:cNvSpPr>
            <a:spLocks noGrp="1"/>
          </p:cNvSpPr>
          <p:nvPr>
            <p:ph type="title"/>
          </p:nvPr>
        </p:nvSpPr>
        <p:spPr/>
        <p:txBody>
          <a:bodyPr>
            <a:normAutofit/>
          </a:bodyPr>
          <a:lstStyle/>
          <a:p>
            <a:r>
              <a:rPr lang="en-US" dirty="0"/>
              <a:t>Session Goal #3: Player &amp; Level Polish</a:t>
            </a:r>
          </a:p>
        </p:txBody>
      </p:sp>
    </p:spTree>
    <p:extLst>
      <p:ext uri="{BB962C8B-B14F-4D97-AF65-F5344CB8AC3E}">
        <p14:creationId xmlns:p14="http://schemas.microsoft.com/office/powerpoint/2010/main" val="366307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repeatCount="indefinite"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creen capture&#10;&#10;Description automatically generated with medium confidence">
            <a:extLst>
              <a:ext uri="{FF2B5EF4-FFF2-40B4-BE49-F238E27FC236}">
                <a16:creationId xmlns:a16="http://schemas.microsoft.com/office/drawing/2014/main" id="{E47AA2BA-B580-CBEA-5BBF-84C2512EB478}"/>
              </a:ext>
            </a:extLst>
          </p:cNvPr>
          <p:cNvPicPr>
            <a:picLocks noChangeAspect="1"/>
          </p:cNvPicPr>
          <p:nvPr/>
        </p:nvPicPr>
        <p:blipFill>
          <a:blip r:embed="rId2"/>
          <a:stretch>
            <a:fillRect/>
          </a:stretch>
        </p:blipFill>
        <p:spPr>
          <a:xfrm>
            <a:off x="770733" y="0"/>
            <a:ext cx="10650534" cy="6858000"/>
          </a:xfrm>
          <a:prstGeom prst="rect">
            <a:avLst/>
          </a:prstGeom>
        </p:spPr>
      </p:pic>
      <p:sp>
        <p:nvSpPr>
          <p:cNvPr id="2" name="Rectangle 1">
            <a:extLst>
              <a:ext uri="{FF2B5EF4-FFF2-40B4-BE49-F238E27FC236}">
                <a16:creationId xmlns:a16="http://schemas.microsoft.com/office/drawing/2014/main" id="{B2DAD192-6478-2A27-7175-C8A0EBD5EDBD}"/>
              </a:ext>
            </a:extLst>
          </p:cNvPr>
          <p:cNvSpPr/>
          <p:nvPr/>
        </p:nvSpPr>
        <p:spPr>
          <a:xfrm>
            <a:off x="1035050" y="463550"/>
            <a:ext cx="1250950" cy="30480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E284EB-8540-E349-D213-4C0BCFB56FA0}"/>
              </a:ext>
            </a:extLst>
          </p:cNvPr>
          <p:cNvSpPr txBox="1"/>
          <p:nvPr/>
        </p:nvSpPr>
        <p:spPr>
          <a:xfrm>
            <a:off x="1035050" y="2865219"/>
            <a:ext cx="1250950" cy="646331"/>
          </a:xfrm>
          <a:prstGeom prst="rect">
            <a:avLst/>
          </a:prstGeom>
          <a:noFill/>
        </p:spPr>
        <p:txBody>
          <a:bodyPr wrap="square" rtlCol="0">
            <a:spAutoFit/>
          </a:bodyPr>
          <a:lstStyle/>
          <a:p>
            <a:pPr algn="ctr"/>
            <a:r>
              <a:rPr lang="en-US" dirty="0">
                <a:solidFill>
                  <a:srgbClr val="FFDD65"/>
                </a:solidFill>
              </a:rPr>
              <a:t>Scene Tree</a:t>
            </a:r>
          </a:p>
        </p:txBody>
      </p:sp>
      <p:sp>
        <p:nvSpPr>
          <p:cNvPr id="5" name="TextBox 4">
            <a:extLst>
              <a:ext uri="{FF2B5EF4-FFF2-40B4-BE49-F238E27FC236}">
                <a16:creationId xmlns:a16="http://schemas.microsoft.com/office/drawing/2014/main" id="{75CCBCE0-58DC-9CD2-AF33-7429268D87A5}"/>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43544584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7DCA-F2CE-09CF-3C36-71B7AF27EB81}"/>
              </a:ext>
            </a:extLst>
          </p:cNvPr>
          <p:cNvSpPr>
            <a:spLocks noGrp="1"/>
          </p:cNvSpPr>
          <p:nvPr>
            <p:ph type="title"/>
          </p:nvPr>
        </p:nvSpPr>
        <p:spPr/>
        <p:txBody>
          <a:bodyPr/>
          <a:lstStyle/>
          <a:p>
            <a:r>
              <a:rPr lang="en-US" dirty="0"/>
              <a:t>Create a Camera that Follows the Player</a:t>
            </a:r>
          </a:p>
        </p:txBody>
      </p:sp>
      <p:sp>
        <p:nvSpPr>
          <p:cNvPr id="3" name="Content Placeholder 2">
            <a:extLst>
              <a:ext uri="{FF2B5EF4-FFF2-40B4-BE49-F238E27FC236}">
                <a16:creationId xmlns:a16="http://schemas.microsoft.com/office/drawing/2014/main" id="{C97C64F1-56A0-C66D-1DDC-8702409BFAE9}"/>
              </a:ext>
            </a:extLst>
          </p:cNvPr>
          <p:cNvSpPr>
            <a:spLocks noGrp="1"/>
          </p:cNvSpPr>
          <p:nvPr>
            <p:ph sz="half" idx="1"/>
          </p:nvPr>
        </p:nvSpPr>
        <p:spPr>
          <a:xfrm>
            <a:off x="680320" y="2336873"/>
            <a:ext cx="4698358" cy="3974404"/>
          </a:xfrm>
        </p:spPr>
        <p:txBody>
          <a:bodyPr>
            <a:normAutofit lnSpcReduction="10000"/>
          </a:bodyPr>
          <a:lstStyle/>
          <a:p>
            <a:r>
              <a:rPr lang="en-US" dirty="0"/>
              <a:t>Add a Camera2D node as child of your </a:t>
            </a:r>
            <a:r>
              <a:rPr lang="en-US" dirty="0">
                <a:solidFill>
                  <a:srgbClr val="FFDD65"/>
                </a:solidFill>
              </a:rPr>
              <a:t>instanced</a:t>
            </a:r>
            <a:r>
              <a:rPr lang="en-US" dirty="0"/>
              <a:t> Player scene node in your </a:t>
            </a:r>
            <a:r>
              <a:rPr lang="en-US" dirty="0">
                <a:solidFill>
                  <a:srgbClr val="FFDD65"/>
                </a:solidFill>
              </a:rPr>
              <a:t>Level scene</a:t>
            </a:r>
            <a:r>
              <a:rPr lang="en-US" dirty="0"/>
              <a:t>.</a:t>
            </a:r>
          </a:p>
          <a:p>
            <a:endParaRPr lang="en-US" dirty="0"/>
          </a:p>
          <a:p>
            <a:r>
              <a:rPr lang="en-US" dirty="0"/>
              <a:t>A Camera Zoom value of 1 or less will zoom </a:t>
            </a:r>
            <a:r>
              <a:rPr lang="en-US" i="1" dirty="0"/>
              <a:t>in</a:t>
            </a:r>
            <a:r>
              <a:rPr lang="en-US" dirty="0"/>
              <a:t>, where a value above 1 will zoom </a:t>
            </a:r>
            <a:r>
              <a:rPr lang="en-US" i="1" dirty="0"/>
              <a:t>out</a:t>
            </a:r>
            <a:r>
              <a:rPr lang="en-US" dirty="0"/>
              <a:t>.</a:t>
            </a:r>
          </a:p>
          <a:p>
            <a:endParaRPr lang="en-US" dirty="0"/>
          </a:p>
          <a:p>
            <a:r>
              <a:rPr lang="en-US" dirty="0"/>
              <a:t>Limit sets the screen boundaries that your camera will not extend beyond.</a:t>
            </a:r>
          </a:p>
        </p:txBody>
      </p:sp>
      <p:sp>
        <p:nvSpPr>
          <p:cNvPr id="4" name="Content Placeholder 3">
            <a:extLst>
              <a:ext uri="{FF2B5EF4-FFF2-40B4-BE49-F238E27FC236}">
                <a16:creationId xmlns:a16="http://schemas.microsoft.com/office/drawing/2014/main" id="{8E38C7D5-E75B-8C93-C4D4-28FA4E7012E5}"/>
              </a:ext>
            </a:extLst>
          </p:cNvPr>
          <p:cNvSpPr>
            <a:spLocks noGrp="1"/>
          </p:cNvSpPr>
          <p:nvPr>
            <p:ph sz="half" idx="2"/>
          </p:nvPr>
        </p:nvSpPr>
        <p:spPr>
          <a:xfrm>
            <a:off x="6010740" y="2336872"/>
            <a:ext cx="5500939" cy="3974405"/>
          </a:xfrm>
        </p:spPr>
        <p:txBody>
          <a:bodyPr>
            <a:normAutofit lnSpcReduction="10000"/>
          </a:bodyPr>
          <a:lstStyle/>
          <a:p>
            <a:pPr marL="0" indent="0" algn="ctr">
              <a:buNone/>
            </a:pPr>
            <a:r>
              <a:rPr lang="en-US" b="1" u="sng" dirty="0">
                <a:solidFill>
                  <a:srgbClr val="FFDD65"/>
                </a:solidFill>
              </a:rPr>
              <a:t>Update the Camera2D Properties</a:t>
            </a:r>
          </a:p>
          <a:p>
            <a:pPr marL="0" indent="0">
              <a:buNone/>
            </a:pPr>
            <a:r>
              <a:rPr lang="en-US" u="sng" dirty="0"/>
              <a:t>Camera2D:</a:t>
            </a:r>
          </a:p>
          <a:p>
            <a:pPr marL="0" indent="0">
              <a:buNone/>
            </a:pPr>
            <a:r>
              <a:rPr lang="en-US" dirty="0"/>
              <a:t>	Current: </a:t>
            </a:r>
            <a:r>
              <a:rPr lang="en-US" b="0" i="0" dirty="0">
                <a:solidFill>
                  <a:srgbClr val="333333"/>
                </a:solidFill>
                <a:effectLst/>
                <a:latin typeface="Segoe UI Emoji" panose="020B0502040204020203" pitchFamily="34" charset="0"/>
              </a:rPr>
              <a:t>✅</a:t>
            </a:r>
            <a:r>
              <a:rPr lang="en-US" dirty="0"/>
              <a:t> On</a:t>
            </a:r>
          </a:p>
          <a:p>
            <a:pPr marL="0" indent="0">
              <a:buNone/>
            </a:pPr>
            <a:r>
              <a:rPr lang="en-US" dirty="0"/>
              <a:t>	Zoom:	x = 0.5,  y = 0.5</a:t>
            </a:r>
          </a:p>
          <a:p>
            <a:pPr marL="0" indent="0">
              <a:buNone/>
            </a:pPr>
            <a:r>
              <a:rPr lang="en-US" u="sng" dirty="0"/>
              <a:t>Limit:</a:t>
            </a:r>
          </a:p>
          <a:p>
            <a:pPr marL="0" indent="0">
              <a:buNone/>
            </a:pPr>
            <a:r>
              <a:rPr lang="en-US" dirty="0"/>
              <a:t>	Left: 0	Top: 0</a:t>
            </a:r>
          </a:p>
          <a:p>
            <a:pPr marL="0" indent="0">
              <a:buNone/>
            </a:pPr>
            <a:r>
              <a:rPr lang="en-US" dirty="0"/>
              <a:t>	Right: 1024	Bottom: 768</a:t>
            </a:r>
          </a:p>
          <a:p>
            <a:pPr marL="0" indent="0">
              <a:buNone/>
            </a:pPr>
            <a:r>
              <a:rPr lang="en-US" u="sng" dirty="0"/>
              <a:t>Editor:</a:t>
            </a:r>
          </a:p>
          <a:p>
            <a:pPr marL="0" indent="0">
              <a:buNone/>
            </a:pPr>
            <a:r>
              <a:rPr lang="en-US" dirty="0"/>
              <a:t>	Draw Limits: </a:t>
            </a:r>
            <a:r>
              <a:rPr lang="en-US" b="0" i="0" dirty="0">
                <a:solidFill>
                  <a:srgbClr val="333333"/>
                </a:solidFill>
                <a:effectLst/>
                <a:latin typeface="Segoe UI Emoji" panose="020B0502040204020203" pitchFamily="34" charset="0"/>
              </a:rPr>
              <a:t>✅</a:t>
            </a:r>
            <a:r>
              <a:rPr lang="en-US" dirty="0"/>
              <a:t> On</a:t>
            </a:r>
          </a:p>
        </p:txBody>
      </p:sp>
    </p:spTree>
    <p:extLst>
      <p:ext uri="{BB962C8B-B14F-4D97-AF65-F5344CB8AC3E}">
        <p14:creationId xmlns:p14="http://schemas.microsoft.com/office/powerpoint/2010/main" val="19043714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F4BC-BFF4-FE7A-806B-892DDF98510A}"/>
              </a:ext>
            </a:extLst>
          </p:cNvPr>
          <p:cNvSpPr>
            <a:spLocks noGrp="1"/>
          </p:cNvSpPr>
          <p:nvPr>
            <p:ph type="title"/>
          </p:nvPr>
        </p:nvSpPr>
        <p:spPr/>
        <p:txBody>
          <a:bodyPr/>
          <a:lstStyle/>
          <a:p>
            <a:r>
              <a:rPr lang="en-US" dirty="0"/>
              <a:t>Add Gravity &amp; Jump to the Player Scene</a:t>
            </a:r>
          </a:p>
        </p:txBody>
      </p:sp>
      <p:sp>
        <p:nvSpPr>
          <p:cNvPr id="6" name="TextBox 5">
            <a:extLst>
              <a:ext uri="{FF2B5EF4-FFF2-40B4-BE49-F238E27FC236}">
                <a16:creationId xmlns:a16="http://schemas.microsoft.com/office/drawing/2014/main" id="{05C0C72C-310F-7846-4B34-824647D963EE}"/>
              </a:ext>
            </a:extLst>
          </p:cNvPr>
          <p:cNvSpPr txBox="1"/>
          <p:nvPr/>
        </p:nvSpPr>
        <p:spPr>
          <a:xfrm>
            <a:off x="1289069" y="2062778"/>
            <a:ext cx="9613861" cy="4062651"/>
          </a:xfrm>
          <a:prstGeom prst="rect">
            <a:avLst/>
          </a:prstGeom>
          <a:solidFill>
            <a:srgbClr val="202531"/>
          </a:solidFill>
        </p:spPr>
        <p:txBody>
          <a:bodyPr wrap="square" lIns="228600" tIns="228600" rIns="228600" bIns="228600">
            <a:spAutoFit/>
          </a:bodyPr>
          <a:lstStyle/>
          <a:p>
            <a:r>
              <a:rPr lang="en-US" b="0" dirty="0">
                <a:solidFill>
                  <a:srgbClr val="569CD6"/>
                </a:solidFill>
                <a:effectLst/>
                <a:latin typeface="Menlo" panose="020B0609030804020204" pitchFamily="49" charset="0"/>
              </a:rPr>
              <a:t>const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GRAVITY</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25</a:t>
            </a:r>
            <a:endParaRPr lang="en-US" b="0" dirty="0">
              <a:solidFill>
                <a:srgbClr val="D4D4D4"/>
              </a:solidFill>
              <a:effectLst/>
              <a:latin typeface="Menlo" panose="020B0609030804020204" pitchFamily="49" charset="0"/>
            </a:endParaRPr>
          </a:p>
          <a:p>
            <a:r>
              <a:rPr lang="en-US" b="0" dirty="0">
                <a:solidFill>
                  <a:srgbClr val="569CD6"/>
                </a:solidFill>
                <a:effectLst/>
                <a:latin typeface="Menlo" panose="020B0609030804020204" pitchFamily="49" charset="0"/>
              </a:rPr>
              <a:t>const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JUMP_FORCE</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400</a:t>
            </a:r>
            <a:r>
              <a:rPr lang="en-US" b="0" dirty="0">
                <a:solidFill>
                  <a:srgbClr val="D4D4D4"/>
                </a:solidFill>
                <a:effectLst/>
                <a:latin typeface="Menlo" panose="020B0609030804020204" pitchFamily="49" charset="0"/>
              </a:rPr>
              <a:t> </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physics_process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delta</a:t>
            </a:r>
            <a:r>
              <a:rPr lang="en-US" b="0" dirty="0">
                <a:solidFill>
                  <a:srgbClr val="D4D4D4"/>
                </a:solidFill>
                <a:effectLst/>
                <a:latin typeface="Menlo" panose="020B0609030804020204" pitchFamily="49" charset="0"/>
              </a:rPr>
              <a:t>):</a:t>
            </a:r>
          </a:p>
          <a:p>
            <a:r>
              <a:rPr lang="en-US" b="0" dirty="0">
                <a:solidFill>
                  <a:srgbClr val="6A9955"/>
                </a:solidFill>
                <a:effectLst/>
                <a:latin typeface="Menlo" panose="020B0609030804020204" pitchFamily="49" charset="0"/>
              </a:rPr>
              <a:t>	# ...</a:t>
            </a:r>
          </a:p>
          <a:p>
            <a:r>
              <a:rPr lang="en-US" dirty="0">
                <a:solidFill>
                  <a:srgbClr val="6A9955"/>
                </a:solidFill>
                <a:latin typeface="Menlo" panose="020B0609030804020204" pitchFamily="49" charset="0"/>
              </a:rPr>
              <a:t>	# Remove </a:t>
            </a:r>
            <a:r>
              <a:rPr lang="en-US" dirty="0" err="1">
                <a:solidFill>
                  <a:srgbClr val="6A9955"/>
                </a:solidFill>
                <a:latin typeface="Menlo" panose="020B0609030804020204" pitchFamily="49" charset="0"/>
              </a:rPr>
              <a:t>move_up</a:t>
            </a:r>
            <a:r>
              <a:rPr lang="en-US" dirty="0">
                <a:solidFill>
                  <a:srgbClr val="6A9955"/>
                </a:solidFill>
                <a:latin typeface="Menlo" panose="020B0609030804020204" pitchFamily="49" charset="0"/>
              </a:rPr>
              <a:t> and </a:t>
            </a:r>
            <a:r>
              <a:rPr lang="en-US" dirty="0" err="1">
                <a:solidFill>
                  <a:srgbClr val="6A9955"/>
                </a:solidFill>
                <a:latin typeface="Menlo" panose="020B0609030804020204" pitchFamily="49" charset="0"/>
              </a:rPr>
              <a:t>move_down</a:t>
            </a:r>
            <a:r>
              <a:rPr lang="en-US" dirty="0">
                <a:solidFill>
                  <a:srgbClr val="6A9955"/>
                </a:solidFill>
                <a:latin typeface="Menlo" panose="020B0609030804020204" pitchFamily="49" charset="0"/>
              </a:rPr>
              <a:t> code, add GRAVITY</a:t>
            </a:r>
            <a:endParaRPr lang="en-US" b="0" dirty="0">
              <a:solidFill>
                <a:srgbClr val="D4D4D4"/>
              </a:solidFill>
              <a:effectLst/>
              <a:latin typeface="Menlo" panose="020B0609030804020204" pitchFamily="49" charset="0"/>
            </a:endParaRP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GRAVITY</a:t>
            </a:r>
            <a:endParaRPr lang="en-US" b="0" dirty="0">
              <a:solidFill>
                <a:srgbClr val="D4D4D4"/>
              </a:solidFill>
              <a:effectLst/>
              <a:latin typeface="Menlo" panose="020B0609030804020204" pitchFamily="49" charset="0"/>
            </a:endParaRPr>
          </a:p>
          <a:p>
            <a:pPr lvl="1"/>
            <a:r>
              <a:rPr lang="en-US" b="0" dirty="0">
                <a:solidFill>
                  <a:srgbClr val="D4D4D4"/>
                </a:solidFill>
                <a:effectLst/>
                <a:latin typeface="Menlo" panose="020B0609030804020204" pitchFamily="49" charset="0"/>
              </a:rPr>
              <a:t>velocity = </a:t>
            </a:r>
            <a:r>
              <a:rPr lang="en-US" b="0" dirty="0" err="1">
                <a:solidFill>
                  <a:srgbClr val="DCDCAA"/>
                </a:solidFill>
                <a:effectLst/>
                <a:latin typeface="Menlo" panose="020B0609030804020204" pitchFamily="49" charset="0"/>
              </a:rPr>
              <a:t>move_and_slide</a:t>
            </a:r>
            <a:r>
              <a:rPr lang="en-US" b="0" dirty="0">
                <a:solidFill>
                  <a:srgbClr val="D4D4D4"/>
                </a:solidFill>
                <a:effectLst/>
                <a:latin typeface="Menlo" panose="020B0609030804020204" pitchFamily="49" charset="0"/>
              </a:rPr>
              <a:t>(velocity,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UP</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_input</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event</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event.</a:t>
            </a:r>
            <a:r>
              <a:rPr lang="en-US" b="0" dirty="0" err="1">
                <a:solidFill>
                  <a:srgbClr val="DCDCAA"/>
                </a:solidFill>
                <a:effectLst/>
                <a:latin typeface="Menlo" panose="020B0609030804020204" pitchFamily="49" charset="0"/>
              </a:rPr>
              <a:t>is_action_pressed</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ui_accept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and</a:t>
            </a:r>
            <a:r>
              <a:rPr lang="en-US" dirty="0">
                <a:solidFill>
                  <a:srgbClr val="D4D4D4"/>
                </a:solidFill>
                <a:latin typeface="Menlo" panose="020B0609030804020204" pitchFamily="49" charset="0"/>
              </a:rPr>
              <a:t> </a:t>
            </a:r>
            <a:r>
              <a:rPr lang="en-US" b="0" dirty="0" err="1">
                <a:solidFill>
                  <a:srgbClr val="DCDCAA"/>
                </a:solidFill>
                <a:effectLst/>
                <a:latin typeface="Menlo" panose="020B0609030804020204" pitchFamily="49" charset="0"/>
              </a:rPr>
              <a:t>is_on_floor</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JUMP_FORCE</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3682057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F4BC-BFF4-FE7A-806B-892DDF98510A}"/>
              </a:ext>
            </a:extLst>
          </p:cNvPr>
          <p:cNvSpPr>
            <a:spLocks noGrp="1"/>
          </p:cNvSpPr>
          <p:nvPr>
            <p:ph type="title"/>
          </p:nvPr>
        </p:nvSpPr>
        <p:spPr/>
        <p:txBody>
          <a:bodyPr/>
          <a:lstStyle/>
          <a:p>
            <a:r>
              <a:rPr lang="en-US" dirty="0"/>
              <a:t>Add a Background to the Level Scene</a:t>
            </a:r>
          </a:p>
        </p:txBody>
      </p:sp>
      <p:sp>
        <p:nvSpPr>
          <p:cNvPr id="7" name="Content Placeholder 6">
            <a:extLst>
              <a:ext uri="{FF2B5EF4-FFF2-40B4-BE49-F238E27FC236}">
                <a16:creationId xmlns:a16="http://schemas.microsoft.com/office/drawing/2014/main" id="{7CCAE2D6-9BD9-C0F5-CE70-2FEF22FCBCF5}"/>
              </a:ext>
            </a:extLst>
          </p:cNvPr>
          <p:cNvSpPr>
            <a:spLocks noGrp="1"/>
          </p:cNvSpPr>
          <p:nvPr>
            <p:ph idx="1"/>
          </p:nvPr>
        </p:nvSpPr>
        <p:spPr>
          <a:xfrm>
            <a:off x="680322" y="2336873"/>
            <a:ext cx="4806930" cy="3599316"/>
          </a:xfrm>
        </p:spPr>
        <p:txBody>
          <a:bodyPr>
            <a:normAutofit fontScale="92500" lnSpcReduction="10000"/>
          </a:bodyPr>
          <a:lstStyle/>
          <a:p>
            <a:r>
              <a:rPr lang="en-US" dirty="0"/>
              <a:t>Add a </a:t>
            </a:r>
            <a:r>
              <a:rPr lang="en-US" dirty="0" err="1">
                <a:solidFill>
                  <a:srgbClr val="FFDD65"/>
                </a:solidFill>
              </a:rPr>
              <a:t>TextureRect</a:t>
            </a:r>
            <a:r>
              <a:rPr lang="en-US" dirty="0"/>
              <a:t> node as an immediate child of Level and name it “Background”.</a:t>
            </a:r>
          </a:p>
          <a:p>
            <a:endParaRPr lang="en-US" dirty="0"/>
          </a:p>
          <a:p>
            <a:r>
              <a:rPr lang="en-US" dirty="0"/>
              <a:t>Set the Background’s </a:t>
            </a:r>
            <a:r>
              <a:rPr lang="en-US" dirty="0">
                <a:solidFill>
                  <a:srgbClr val="FFDD65"/>
                </a:solidFill>
              </a:rPr>
              <a:t>Stretch Mode </a:t>
            </a:r>
            <a:r>
              <a:rPr lang="en-US" dirty="0"/>
              <a:t>to ”Tile” &amp; </a:t>
            </a:r>
            <a:r>
              <a:rPr lang="en-US" dirty="0" err="1">
                <a:solidFill>
                  <a:srgbClr val="FFDD65"/>
                </a:solidFill>
              </a:rPr>
              <a:t>Rect</a:t>
            </a:r>
            <a:r>
              <a:rPr lang="en-US" dirty="0">
                <a:solidFill>
                  <a:srgbClr val="FFDD65"/>
                </a:solidFill>
              </a:rPr>
              <a:t> Size </a:t>
            </a:r>
            <a:r>
              <a:rPr lang="en-US" dirty="0"/>
              <a:t>to 1024x768.</a:t>
            </a:r>
          </a:p>
          <a:p>
            <a:endParaRPr lang="en-US" dirty="0"/>
          </a:p>
          <a:p>
            <a:r>
              <a:rPr lang="en-US" dirty="0"/>
              <a:t>Set the Texture property to any of the images from the Background assets folder.</a:t>
            </a:r>
          </a:p>
        </p:txBody>
      </p:sp>
      <p:sp>
        <p:nvSpPr>
          <p:cNvPr id="11" name="TextBox 10">
            <a:extLst>
              <a:ext uri="{FF2B5EF4-FFF2-40B4-BE49-F238E27FC236}">
                <a16:creationId xmlns:a16="http://schemas.microsoft.com/office/drawing/2014/main" id="{40C48F35-C4CA-6EA2-5E54-91D1BE597448}"/>
              </a:ext>
            </a:extLst>
          </p:cNvPr>
          <p:cNvSpPr txBox="1"/>
          <p:nvPr/>
        </p:nvSpPr>
        <p:spPr>
          <a:xfrm>
            <a:off x="1190243" y="5861071"/>
            <a:ext cx="3787087" cy="369332"/>
          </a:xfrm>
          <a:prstGeom prst="rect">
            <a:avLst/>
          </a:prstGeom>
          <a:noFill/>
        </p:spPr>
        <p:txBody>
          <a:bodyPr wrap="square">
            <a:spAutoFit/>
          </a:bodyPr>
          <a:lstStyle/>
          <a:p>
            <a:r>
              <a:rPr lang="en-US" b="1" dirty="0">
                <a:solidFill>
                  <a:srgbClr val="FFDD65"/>
                </a:solidFill>
              </a:rPr>
              <a:t>res://Assets/Art/Free/Background</a:t>
            </a:r>
          </a:p>
        </p:txBody>
      </p:sp>
      <p:pic>
        <p:nvPicPr>
          <p:cNvPr id="17" name="Picture 16" descr="Chart&#10;&#10;Description automatically generated">
            <a:extLst>
              <a:ext uri="{FF2B5EF4-FFF2-40B4-BE49-F238E27FC236}">
                <a16:creationId xmlns:a16="http://schemas.microsoft.com/office/drawing/2014/main" id="{9F1F64B0-5CA3-6B66-2241-ABDE659D2F6D}"/>
              </a:ext>
            </a:extLst>
          </p:cNvPr>
          <p:cNvPicPr>
            <a:picLocks noChangeAspect="1"/>
          </p:cNvPicPr>
          <p:nvPr/>
        </p:nvPicPr>
        <p:blipFill>
          <a:blip r:embed="rId2"/>
          <a:stretch>
            <a:fillRect/>
          </a:stretch>
        </p:blipFill>
        <p:spPr>
          <a:xfrm>
            <a:off x="5697415" y="2336873"/>
            <a:ext cx="5814263" cy="3743541"/>
          </a:xfrm>
          <a:prstGeom prst="rect">
            <a:avLst/>
          </a:prstGeom>
        </p:spPr>
      </p:pic>
      <p:sp>
        <p:nvSpPr>
          <p:cNvPr id="3" name="TextBox 2">
            <a:extLst>
              <a:ext uri="{FF2B5EF4-FFF2-40B4-BE49-F238E27FC236}">
                <a16:creationId xmlns:a16="http://schemas.microsoft.com/office/drawing/2014/main" id="{4091E10E-AC3B-4447-9584-F29F65EA918A}"/>
              </a:ext>
            </a:extLst>
          </p:cNvPr>
          <p:cNvSpPr txBox="1"/>
          <p:nvPr/>
        </p:nvSpPr>
        <p:spPr>
          <a:xfrm>
            <a:off x="5697415" y="1813653"/>
            <a:ext cx="5814262" cy="523220"/>
          </a:xfrm>
          <a:prstGeom prst="rect">
            <a:avLst/>
          </a:prstGeom>
          <a:noFill/>
        </p:spPr>
        <p:txBody>
          <a:bodyPr wrap="square" rtlCol="0">
            <a:spAutoFit/>
          </a:bodyPr>
          <a:lstStyle/>
          <a:p>
            <a:pPr algn="ctr"/>
            <a:r>
              <a:rPr lang="en-US" sz="1400" i="1" dirty="0"/>
              <a:t>The ”Background” texture node must be the first child, because nodes are drawn into the viewport from top to bottom.</a:t>
            </a:r>
          </a:p>
        </p:txBody>
      </p:sp>
    </p:spTree>
    <p:extLst>
      <p:ext uri="{BB962C8B-B14F-4D97-AF65-F5344CB8AC3E}">
        <p14:creationId xmlns:p14="http://schemas.microsoft.com/office/powerpoint/2010/main" val="948153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0A761C15-8EB1-F724-59D1-A685E6ACB4D8}"/>
              </a:ext>
            </a:extLst>
          </p:cNvPr>
          <p:cNvPicPr>
            <a:picLocks noChangeAspect="1"/>
          </p:cNvPicPr>
          <p:nvPr/>
        </p:nvPicPr>
        <p:blipFill>
          <a:blip r:embed="rId2"/>
          <a:stretch>
            <a:fillRect/>
          </a:stretch>
        </p:blipFill>
        <p:spPr>
          <a:xfrm>
            <a:off x="5591892" y="2912414"/>
            <a:ext cx="4698357" cy="3491587"/>
          </a:xfrm>
          <a:prstGeom prst="rect">
            <a:avLst/>
          </a:prstGeom>
        </p:spPr>
      </p:pic>
      <p:sp>
        <p:nvSpPr>
          <p:cNvPr id="5" name="Title 4">
            <a:extLst>
              <a:ext uri="{FF2B5EF4-FFF2-40B4-BE49-F238E27FC236}">
                <a16:creationId xmlns:a16="http://schemas.microsoft.com/office/drawing/2014/main" id="{6388E3C5-718D-64E8-491D-E8F583BE9450}"/>
              </a:ext>
            </a:extLst>
          </p:cNvPr>
          <p:cNvSpPr>
            <a:spLocks noGrp="1"/>
          </p:cNvSpPr>
          <p:nvPr>
            <p:ph type="title"/>
          </p:nvPr>
        </p:nvSpPr>
        <p:spPr/>
        <p:txBody>
          <a:bodyPr/>
          <a:lstStyle/>
          <a:p>
            <a:r>
              <a:rPr lang="en-US" dirty="0"/>
              <a:t>Locking Nodes</a:t>
            </a:r>
          </a:p>
        </p:txBody>
      </p:sp>
      <p:sp>
        <p:nvSpPr>
          <p:cNvPr id="12" name="Content Placeholder 11">
            <a:extLst>
              <a:ext uri="{FF2B5EF4-FFF2-40B4-BE49-F238E27FC236}">
                <a16:creationId xmlns:a16="http://schemas.microsoft.com/office/drawing/2014/main" id="{63042D53-8CE2-3EA8-2E21-EC66EE973CB0}"/>
              </a:ext>
            </a:extLst>
          </p:cNvPr>
          <p:cNvSpPr>
            <a:spLocks noGrp="1"/>
          </p:cNvSpPr>
          <p:nvPr>
            <p:ph sz="half" idx="1"/>
          </p:nvPr>
        </p:nvSpPr>
        <p:spPr/>
        <p:txBody>
          <a:bodyPr/>
          <a:lstStyle/>
          <a:p>
            <a:pPr marL="0" indent="0">
              <a:buNone/>
            </a:pPr>
            <a:r>
              <a:rPr lang="en-US" dirty="0"/>
              <a:t>You can lock a selected node by clicking the lock icon seen to the right.</a:t>
            </a:r>
          </a:p>
          <a:p>
            <a:pPr marL="0" indent="0">
              <a:buNone/>
            </a:pPr>
            <a:endParaRPr lang="en-US" dirty="0"/>
          </a:p>
          <a:p>
            <a:pPr marL="0" indent="0">
              <a:buNone/>
            </a:pPr>
            <a:r>
              <a:rPr lang="en-US" dirty="0"/>
              <a:t>Locking the node prevents the node from being selectable in the 2D scene view.</a:t>
            </a:r>
          </a:p>
        </p:txBody>
      </p:sp>
      <p:pic>
        <p:nvPicPr>
          <p:cNvPr id="13" name="Content Placeholder 9">
            <a:extLst>
              <a:ext uri="{FF2B5EF4-FFF2-40B4-BE49-F238E27FC236}">
                <a16:creationId xmlns:a16="http://schemas.microsoft.com/office/drawing/2014/main" id="{D3551DF2-DA55-D12A-C799-1BC84E7A4920}"/>
              </a:ext>
            </a:extLst>
          </p:cNvPr>
          <p:cNvPicPr>
            <a:picLocks noChangeAspect="1"/>
          </p:cNvPicPr>
          <p:nvPr/>
        </p:nvPicPr>
        <p:blipFill>
          <a:blip r:embed="rId3"/>
          <a:stretch>
            <a:fillRect/>
          </a:stretch>
        </p:blipFill>
        <p:spPr>
          <a:xfrm>
            <a:off x="5592422" y="2263621"/>
            <a:ext cx="5521915" cy="492174"/>
          </a:xfrm>
          <a:prstGeom prst="rect">
            <a:avLst/>
          </a:prstGeom>
        </p:spPr>
      </p:pic>
      <p:sp>
        <p:nvSpPr>
          <p:cNvPr id="22" name="Right Arrow 21">
            <a:extLst>
              <a:ext uri="{FF2B5EF4-FFF2-40B4-BE49-F238E27FC236}">
                <a16:creationId xmlns:a16="http://schemas.microsoft.com/office/drawing/2014/main" id="{547462A2-92A6-90ED-6BFD-D92CF3432EE9}"/>
              </a:ext>
            </a:extLst>
          </p:cNvPr>
          <p:cNvSpPr/>
          <p:nvPr/>
        </p:nvSpPr>
        <p:spPr>
          <a:xfrm>
            <a:off x="8386233" y="4364294"/>
            <a:ext cx="978408" cy="484632"/>
          </a:xfrm>
          <a:prstGeom prst="right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5B87FD-545D-082C-134D-45C28209BB25}"/>
              </a:ext>
            </a:extLst>
          </p:cNvPr>
          <p:cNvSpPr/>
          <p:nvPr/>
        </p:nvSpPr>
        <p:spPr>
          <a:xfrm>
            <a:off x="8645237" y="2509708"/>
            <a:ext cx="230200" cy="229955"/>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4492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F59E04-FDCE-F955-D930-451D0FD41F73}"/>
              </a:ext>
            </a:extLst>
          </p:cNvPr>
          <p:cNvSpPr>
            <a:spLocks noGrp="1"/>
          </p:cNvSpPr>
          <p:nvPr>
            <p:ph idx="1"/>
          </p:nvPr>
        </p:nvSpPr>
        <p:spPr>
          <a:xfrm>
            <a:off x="749893" y="2074703"/>
            <a:ext cx="10692214" cy="4083110"/>
          </a:xfrm>
        </p:spPr>
        <p:txBody>
          <a:bodyPr>
            <a:normAutofit fontScale="92500" lnSpcReduction="20000"/>
          </a:bodyPr>
          <a:lstStyle/>
          <a:p>
            <a:pPr marL="0" indent="0">
              <a:buNone/>
            </a:pPr>
            <a:r>
              <a:rPr lang="en-US" dirty="0"/>
              <a:t>In your Player Scene:</a:t>
            </a:r>
          </a:p>
          <a:p>
            <a:pPr marL="0" indent="0">
              <a:buNone/>
            </a:pPr>
            <a:endParaRPr lang="en-US" dirty="0"/>
          </a:p>
          <a:p>
            <a:r>
              <a:rPr lang="en-US" dirty="0"/>
              <a:t>Add an </a:t>
            </a:r>
            <a:r>
              <a:rPr lang="en-US" dirty="0" err="1">
                <a:solidFill>
                  <a:srgbClr val="FFDD65"/>
                </a:solidFill>
              </a:rPr>
              <a:t>AudioStreamPlayer</a:t>
            </a:r>
            <a:r>
              <a:rPr lang="en-US" dirty="0"/>
              <a:t> node named “</a:t>
            </a:r>
            <a:r>
              <a:rPr lang="en-US" dirty="0" err="1"/>
              <a:t>JumpSound</a:t>
            </a:r>
            <a:r>
              <a:rPr lang="en-US" dirty="0"/>
              <a:t>” as a child of the root node.</a:t>
            </a:r>
          </a:p>
          <a:p>
            <a:endParaRPr lang="en-US" dirty="0"/>
          </a:p>
          <a:p>
            <a:r>
              <a:rPr lang="en-US" dirty="0"/>
              <a:t>Set the </a:t>
            </a:r>
            <a:r>
              <a:rPr lang="en-US" dirty="0" err="1"/>
              <a:t>JumpSound’s</a:t>
            </a:r>
            <a:r>
              <a:rPr lang="en-US" dirty="0"/>
              <a:t> </a:t>
            </a:r>
            <a:r>
              <a:rPr lang="en-US" dirty="0">
                <a:solidFill>
                  <a:srgbClr val="FFDD65"/>
                </a:solidFill>
              </a:rPr>
              <a:t>Stream</a:t>
            </a:r>
            <a:r>
              <a:rPr lang="en-US" dirty="0"/>
              <a:t> property to be the </a:t>
            </a:r>
            <a:r>
              <a:rPr lang="en-US" dirty="0">
                <a:solidFill>
                  <a:srgbClr val="FFDD65"/>
                </a:solidFill>
              </a:rPr>
              <a:t>Jump 1.wav</a:t>
            </a:r>
            <a:r>
              <a:rPr lang="en-US" dirty="0"/>
              <a:t> file (drag and drop).</a:t>
            </a:r>
          </a:p>
          <a:p>
            <a:pPr marL="0" indent="0">
              <a:buNone/>
            </a:pPr>
            <a:r>
              <a:rPr lang="en-US" dirty="0"/>
              <a:t>	</a:t>
            </a:r>
            <a:r>
              <a:rPr lang="en-US" sz="2200" i="1" dirty="0">
                <a:solidFill>
                  <a:srgbClr val="FFDD65"/>
                </a:solidFill>
              </a:rPr>
              <a:t>res://Assets/Audio/</a:t>
            </a:r>
            <a:r>
              <a:rPr lang="en-US" sz="2200" i="1" dirty="0" err="1">
                <a:solidFill>
                  <a:srgbClr val="FFDD65"/>
                </a:solidFill>
              </a:rPr>
              <a:t>jdwasabi_Sounds</a:t>
            </a:r>
            <a:r>
              <a:rPr lang="en-US" sz="2200" i="1" dirty="0">
                <a:solidFill>
                  <a:srgbClr val="FFDD65"/>
                </a:solidFill>
              </a:rPr>
              <a:t>/Jump 1.wav</a:t>
            </a:r>
            <a:endParaRPr lang="en-US" i="1" dirty="0">
              <a:solidFill>
                <a:srgbClr val="FFDD65"/>
              </a:solidFill>
            </a:endParaRPr>
          </a:p>
          <a:p>
            <a:endParaRPr lang="en-US" dirty="0"/>
          </a:p>
          <a:p>
            <a:r>
              <a:rPr lang="en-US" dirty="0"/>
              <a:t>Update the Player script to call </a:t>
            </a:r>
            <a:r>
              <a:rPr lang="en-US" dirty="0">
                <a:highlight>
                  <a:srgbClr val="202531"/>
                </a:highlight>
              </a:rPr>
              <a:t> </a:t>
            </a:r>
            <a:r>
              <a:rPr lang="en-US" b="0" dirty="0">
                <a:solidFill>
                  <a:srgbClr val="C586C0"/>
                </a:solidFill>
                <a:effectLst/>
                <a:highlight>
                  <a:srgbClr val="202531"/>
                </a:highlight>
                <a:latin typeface="Menlo" panose="020B0609030804020204" pitchFamily="49" charset="0"/>
              </a:rPr>
              <a:t>$</a:t>
            </a:r>
            <a:r>
              <a:rPr lang="en-US" b="0" dirty="0" err="1">
                <a:solidFill>
                  <a:srgbClr val="D7BA7D"/>
                </a:solidFill>
                <a:effectLst/>
                <a:highlight>
                  <a:srgbClr val="202531"/>
                </a:highlight>
                <a:latin typeface="Menlo" panose="020B0609030804020204" pitchFamily="49" charset="0"/>
              </a:rPr>
              <a:t>JumpSound</a:t>
            </a:r>
            <a:r>
              <a:rPr lang="en-US" b="0" dirty="0" err="1">
                <a:solidFill>
                  <a:srgbClr val="D4D4D4"/>
                </a:solidFill>
                <a:effectLst/>
                <a:highlight>
                  <a:srgbClr val="202531"/>
                </a:highlight>
                <a:latin typeface="Menlo" panose="020B0609030804020204" pitchFamily="49" charset="0"/>
              </a:rPr>
              <a:t>.</a:t>
            </a:r>
            <a:r>
              <a:rPr lang="en-US" b="0" dirty="0" err="1">
                <a:solidFill>
                  <a:srgbClr val="DCDCAA"/>
                </a:solidFill>
                <a:effectLst/>
                <a:highlight>
                  <a:srgbClr val="202531"/>
                </a:highlight>
                <a:latin typeface="Menlo" panose="020B0609030804020204" pitchFamily="49" charset="0"/>
              </a:rPr>
              <a:t>play</a:t>
            </a:r>
            <a:r>
              <a:rPr lang="en-US" b="0" dirty="0">
                <a:solidFill>
                  <a:srgbClr val="D4D4D4"/>
                </a:solidFill>
                <a:effectLst/>
                <a:highlight>
                  <a:srgbClr val="202531"/>
                </a:highlight>
                <a:latin typeface="Menlo" panose="020B0609030804020204" pitchFamily="49" charset="0"/>
              </a:rPr>
              <a:t>()</a:t>
            </a:r>
            <a:r>
              <a:rPr lang="en-US" dirty="0">
                <a:highlight>
                  <a:srgbClr val="202531"/>
                </a:highlight>
              </a:rPr>
              <a:t> </a:t>
            </a:r>
            <a:r>
              <a:rPr lang="en-US" dirty="0"/>
              <a:t> where we trigger our jump in the </a:t>
            </a:r>
            <a:r>
              <a:rPr lang="en-US" dirty="0">
                <a:solidFill>
                  <a:srgbClr val="FFDD65"/>
                </a:solidFill>
              </a:rPr>
              <a:t>_input(event)</a:t>
            </a:r>
            <a:r>
              <a:rPr lang="en-US" dirty="0"/>
              <a:t> function.</a:t>
            </a:r>
          </a:p>
          <a:p>
            <a:pPr marL="0" indent="0">
              <a:buNone/>
            </a:pPr>
            <a:endParaRPr lang="en-US" dirty="0"/>
          </a:p>
          <a:p>
            <a:pPr marL="0" indent="0">
              <a:buNone/>
            </a:pPr>
            <a:r>
              <a:rPr lang="en-US" b="1" dirty="0">
                <a:solidFill>
                  <a:srgbClr val="FFDD65"/>
                </a:solidFill>
              </a:rPr>
              <a:t>Note:</a:t>
            </a:r>
            <a:r>
              <a:rPr lang="en-US" dirty="0"/>
              <a:t> An </a:t>
            </a:r>
            <a:r>
              <a:rPr lang="en-US" dirty="0">
                <a:solidFill>
                  <a:srgbClr val="FFDD65"/>
                </a:solidFill>
              </a:rPr>
              <a:t>AudioStreamPlayer2D</a:t>
            </a:r>
            <a:r>
              <a:rPr lang="en-US" dirty="0"/>
              <a:t> node can be used to play 2D-spatial audio.</a:t>
            </a:r>
          </a:p>
        </p:txBody>
      </p:sp>
      <p:sp>
        <p:nvSpPr>
          <p:cNvPr id="2" name="Title 1">
            <a:extLst>
              <a:ext uri="{FF2B5EF4-FFF2-40B4-BE49-F238E27FC236}">
                <a16:creationId xmlns:a16="http://schemas.microsoft.com/office/drawing/2014/main" id="{CD088F06-7D4D-776E-9AFB-21E84EB44765}"/>
              </a:ext>
            </a:extLst>
          </p:cNvPr>
          <p:cNvSpPr>
            <a:spLocks noGrp="1"/>
          </p:cNvSpPr>
          <p:nvPr>
            <p:ph type="title"/>
          </p:nvPr>
        </p:nvSpPr>
        <p:spPr/>
        <p:txBody>
          <a:bodyPr/>
          <a:lstStyle/>
          <a:p>
            <a:r>
              <a:rPr lang="en-US" dirty="0"/>
              <a:t>Adding a Jump Sound Effect</a:t>
            </a:r>
          </a:p>
        </p:txBody>
      </p:sp>
    </p:spTree>
    <p:extLst>
      <p:ext uri="{BB962C8B-B14F-4D97-AF65-F5344CB8AC3E}">
        <p14:creationId xmlns:p14="http://schemas.microsoft.com/office/powerpoint/2010/main" val="37579792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2023-01-02 at 1.42.35 PM">
            <a:hlinkClick r:id="" action="ppaction://media"/>
            <a:extLst>
              <a:ext uri="{FF2B5EF4-FFF2-40B4-BE49-F238E27FC236}">
                <a16:creationId xmlns:a16="http://schemas.microsoft.com/office/drawing/2014/main" id="{EDCE948C-7FE4-C12E-9CE4-AC5A428812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17292" y="1919514"/>
            <a:ext cx="5394385" cy="4050712"/>
          </a:xfrm>
          <a:prstGeom prst="rect">
            <a:avLst/>
          </a:prstGeom>
        </p:spPr>
      </p:pic>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(~10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a:xfrm>
            <a:off x="680320" y="1919515"/>
            <a:ext cx="4698358" cy="4193538"/>
          </a:xfrm>
        </p:spPr>
        <p:txBody>
          <a:bodyPr>
            <a:normAutofit fontScale="92500" lnSpcReduction="10000"/>
          </a:bodyPr>
          <a:lstStyle/>
          <a:p>
            <a:r>
              <a:rPr lang="en-US" dirty="0"/>
              <a:t>Add a Level background.</a:t>
            </a:r>
          </a:p>
          <a:p>
            <a:endParaRPr lang="en-US" dirty="0"/>
          </a:p>
          <a:p>
            <a:r>
              <a:rPr lang="en-US" dirty="0"/>
              <a:t>Add a following camera to the Player in the Level scene.</a:t>
            </a:r>
          </a:p>
          <a:p>
            <a:endParaRPr lang="en-US" dirty="0"/>
          </a:p>
          <a:p>
            <a:r>
              <a:rPr lang="en-US" dirty="0"/>
              <a:t>Add Gravity &amp; Jump behavior to the Player script.</a:t>
            </a:r>
          </a:p>
          <a:p>
            <a:endParaRPr lang="en-US" dirty="0"/>
          </a:p>
          <a:p>
            <a:r>
              <a:rPr lang="en-US" dirty="0"/>
              <a:t>Add a Jump sound to the Player.</a:t>
            </a:r>
          </a:p>
          <a:p>
            <a:pPr marL="0" indent="0">
              <a:buNone/>
            </a:pPr>
            <a:endParaRPr lang="en-US" dirty="0"/>
          </a:p>
          <a:p>
            <a:pPr marL="0" indent="0">
              <a:buNone/>
            </a:pPr>
            <a:r>
              <a:rPr lang="en-US" dirty="0">
                <a:solidFill>
                  <a:srgbClr val="FFDD65"/>
                </a:solidFill>
              </a:rPr>
              <a:t>[Optional]</a:t>
            </a:r>
            <a:r>
              <a:rPr lang="en-US" dirty="0"/>
              <a:t> Add music to the Level.</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9782" y="464609"/>
            <a:ext cx="914400" cy="914400"/>
          </a:xfrm>
          <a:prstGeom prst="rect">
            <a:avLst/>
          </a:prstGeom>
        </p:spPr>
      </p:pic>
    </p:spTree>
    <p:extLst>
      <p:ext uri="{BB962C8B-B14F-4D97-AF65-F5344CB8AC3E}">
        <p14:creationId xmlns:p14="http://schemas.microsoft.com/office/powerpoint/2010/main" val="207641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F556E0D-7E1A-588D-9805-7885A97CC830}"/>
              </a:ext>
            </a:extLst>
          </p:cNvPr>
          <p:cNvSpPr txBox="1">
            <a:spLocks/>
          </p:cNvSpPr>
          <p:nvPr/>
        </p:nvSpPr>
        <p:spPr>
          <a:xfrm>
            <a:off x="680320" y="1919288"/>
            <a:ext cx="5570851" cy="4376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 Controllable Player</a:t>
            </a:r>
          </a:p>
          <a:p>
            <a:pPr marL="457200" indent="-457200">
              <a:buFont typeface="+mj-lt"/>
              <a:buAutoNum type="arabicPeriod"/>
            </a:pPr>
            <a:r>
              <a:rPr lang="en-US" dirty="0"/>
              <a:t>✅ Reusable Base Level</a:t>
            </a:r>
          </a:p>
          <a:p>
            <a:pPr marL="457200" indent="-457200">
              <a:buFont typeface="+mj-lt"/>
              <a:buAutoNum type="arabicPeriod"/>
            </a:pPr>
            <a:r>
              <a:rPr lang="en-US" dirty="0"/>
              <a:t>✅ Player &amp; Level Polish</a:t>
            </a:r>
            <a:br>
              <a:rPr lang="en-US" dirty="0"/>
            </a:br>
            <a:r>
              <a:rPr lang="en-US" sz="2200" i="1" dirty="0">
                <a:solidFill>
                  <a:schemeClr val="tx1">
                    <a:lumMod val="65000"/>
                  </a:schemeClr>
                </a:solidFill>
              </a:rPr>
              <a:t>(Camera, Gravity, Sound, Background)</a:t>
            </a:r>
          </a:p>
          <a:p>
            <a:pPr marL="457200" indent="-457200">
              <a:buFont typeface="+mj-lt"/>
              <a:buAutoNum type="arabicPeriod"/>
            </a:pPr>
            <a:r>
              <a:rPr lang="en-US" dirty="0">
                <a:solidFill>
                  <a:srgbClr val="FFDD65"/>
                </a:solidFill>
              </a:rPr>
              <a:t>Level Checkpoints</a:t>
            </a:r>
          </a:p>
          <a:p>
            <a:pPr marL="457200" indent="-457200">
              <a:buFont typeface="+mj-lt"/>
              <a:buAutoNum type="arabicPeriod"/>
            </a:pPr>
            <a:r>
              <a:rPr lang="en-US" dirty="0"/>
              <a:t>Hazards &amp; Player Respawn</a:t>
            </a:r>
          </a:p>
          <a:p>
            <a:pPr marL="457200" indent="-457200">
              <a:buFont typeface="+mj-lt"/>
              <a:buAutoNum type="arabicPeriod"/>
            </a:pPr>
            <a:r>
              <a:rPr lang="en-US" dirty="0"/>
              <a:t>Collectibles &amp; HUD</a:t>
            </a:r>
          </a:p>
          <a:p>
            <a:pPr marL="457200" indent="-457200">
              <a:buFont typeface="+mj-lt"/>
              <a:buAutoNum type="arabicPeriod"/>
            </a:pPr>
            <a:r>
              <a:rPr lang="en-US" dirty="0"/>
              <a:t>A Basic Enemy</a:t>
            </a:r>
          </a:p>
          <a:p>
            <a:pPr marL="457200" indent="-457200">
              <a:buFont typeface="+mj-lt"/>
              <a:buAutoNum type="arabicPeriod"/>
            </a:pPr>
            <a:r>
              <a:rPr lang="en-US" dirty="0"/>
              <a:t>Main Menu &amp; Changing Scenes</a:t>
            </a:r>
          </a:p>
          <a:p>
            <a:pPr marL="457200" indent="-457200">
              <a:buFont typeface="+mj-lt"/>
              <a:buAutoNum type="arabicPeriod"/>
            </a:pPr>
            <a:r>
              <a:rPr lang="en-US" dirty="0"/>
              <a:t>Open Workshop, Tinker Time</a:t>
            </a:r>
          </a:p>
        </p:txBody>
      </p:sp>
      <p:sp>
        <p:nvSpPr>
          <p:cNvPr id="2" name="Title 1">
            <a:extLst>
              <a:ext uri="{FF2B5EF4-FFF2-40B4-BE49-F238E27FC236}">
                <a16:creationId xmlns:a16="http://schemas.microsoft.com/office/drawing/2014/main" id="{7F943239-47B1-3FAF-D8FC-E59AEFF16471}"/>
              </a:ext>
            </a:extLst>
          </p:cNvPr>
          <p:cNvSpPr>
            <a:spLocks noGrp="1"/>
          </p:cNvSpPr>
          <p:nvPr>
            <p:ph type="title"/>
          </p:nvPr>
        </p:nvSpPr>
        <p:spPr/>
        <p:txBody>
          <a:bodyPr>
            <a:normAutofit/>
          </a:bodyPr>
          <a:lstStyle/>
          <a:p>
            <a:r>
              <a:rPr lang="en-US" dirty="0"/>
              <a:t>Session Goal #4: Level Checkpoints</a:t>
            </a:r>
          </a:p>
        </p:txBody>
      </p:sp>
      <p:pic>
        <p:nvPicPr>
          <p:cNvPr id="4" name="Screen Recording 2023-01-02 at 5.30.56 PM">
            <a:hlinkClick r:id="" action="ppaction://media"/>
            <a:extLst>
              <a:ext uri="{FF2B5EF4-FFF2-40B4-BE49-F238E27FC236}">
                <a16:creationId xmlns:a16="http://schemas.microsoft.com/office/drawing/2014/main" id="{4DA0E7C2-1272-2F63-10D2-827165CF40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66427" y="2368501"/>
            <a:ext cx="5394385" cy="3477653"/>
          </a:xfrm>
          <a:prstGeom prst="rect">
            <a:avLst/>
          </a:prstGeom>
        </p:spPr>
      </p:pic>
    </p:spTree>
    <p:extLst>
      <p:ext uri="{BB962C8B-B14F-4D97-AF65-F5344CB8AC3E}">
        <p14:creationId xmlns:p14="http://schemas.microsoft.com/office/powerpoint/2010/main" val="32867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DC90B-D94F-62A8-F42C-00BACFFC320B}"/>
              </a:ext>
            </a:extLst>
          </p:cNvPr>
          <p:cNvSpPr>
            <a:spLocks noGrp="1"/>
          </p:cNvSpPr>
          <p:nvPr>
            <p:ph type="title"/>
          </p:nvPr>
        </p:nvSpPr>
        <p:spPr/>
        <p:txBody>
          <a:bodyPr/>
          <a:lstStyle/>
          <a:p>
            <a:r>
              <a:rPr lang="en-US" dirty="0"/>
              <a:t>Adding Level Checkpoints</a:t>
            </a:r>
          </a:p>
        </p:txBody>
      </p:sp>
      <p:sp>
        <p:nvSpPr>
          <p:cNvPr id="5" name="Content Placeholder 4">
            <a:extLst>
              <a:ext uri="{FF2B5EF4-FFF2-40B4-BE49-F238E27FC236}">
                <a16:creationId xmlns:a16="http://schemas.microsoft.com/office/drawing/2014/main" id="{6348FB03-E390-6D17-33A9-C9BD59484848}"/>
              </a:ext>
            </a:extLst>
          </p:cNvPr>
          <p:cNvSpPr>
            <a:spLocks noGrp="1"/>
          </p:cNvSpPr>
          <p:nvPr>
            <p:ph idx="1"/>
          </p:nvPr>
        </p:nvSpPr>
        <p:spPr>
          <a:xfrm>
            <a:off x="704535" y="2111433"/>
            <a:ext cx="10782930" cy="3899571"/>
          </a:xfrm>
        </p:spPr>
        <p:txBody>
          <a:bodyPr>
            <a:normAutofit fontScale="92500"/>
          </a:bodyPr>
          <a:lstStyle/>
          <a:p>
            <a:r>
              <a:rPr lang="en-US" dirty="0"/>
              <a:t>Create a new Area2D scene and name the root node “Checkpoint”.</a:t>
            </a:r>
          </a:p>
          <a:p>
            <a:endParaRPr lang="en-US" dirty="0"/>
          </a:p>
          <a:p>
            <a:r>
              <a:rPr lang="en-US" dirty="0"/>
              <a:t>Add an </a:t>
            </a:r>
            <a:r>
              <a:rPr lang="en-US" dirty="0" err="1">
                <a:solidFill>
                  <a:srgbClr val="FFDD65"/>
                </a:solidFill>
              </a:rPr>
              <a:t>AnimatedSprite</a:t>
            </a:r>
            <a:r>
              <a:rPr lang="en-US" dirty="0"/>
              <a:t> child node and create three new 20 FPS sprite animations (</a:t>
            </a:r>
            <a:r>
              <a:rPr lang="en-US" dirty="0">
                <a:solidFill>
                  <a:srgbClr val="FFDD65"/>
                </a:solidFill>
              </a:rPr>
              <a:t>idle</a:t>
            </a:r>
            <a:r>
              <a:rPr lang="en-US" dirty="0"/>
              <a:t>, </a:t>
            </a:r>
            <a:r>
              <a:rPr lang="en-US" dirty="0">
                <a:solidFill>
                  <a:srgbClr val="FFDD65"/>
                </a:solidFill>
              </a:rPr>
              <a:t>activating</a:t>
            </a:r>
            <a:r>
              <a:rPr lang="en-US" dirty="0"/>
              <a:t>, </a:t>
            </a:r>
            <a:r>
              <a:rPr lang="en-US" dirty="0">
                <a:solidFill>
                  <a:srgbClr val="FFDD65"/>
                </a:solidFill>
              </a:rPr>
              <a:t>active</a:t>
            </a:r>
            <a:r>
              <a:rPr lang="en-US" dirty="0"/>
              <a:t>) using the (No Flag, Flag Out, Flag Idle) sprite sheets from following directory:</a:t>
            </a:r>
            <a:br>
              <a:rPr lang="en-US" dirty="0"/>
            </a:br>
            <a:r>
              <a:rPr lang="en-US" sz="2600" i="1" dirty="0"/>
              <a:t>	</a:t>
            </a:r>
            <a:r>
              <a:rPr lang="en-US" sz="2200" i="1" dirty="0">
                <a:solidFill>
                  <a:srgbClr val="FFDD65"/>
                </a:solidFill>
              </a:rPr>
              <a:t>Assets/Art/Free/Items/Checkpoints/Checkpoint</a:t>
            </a:r>
            <a:endParaRPr lang="en-US" i="1" dirty="0">
              <a:solidFill>
                <a:srgbClr val="FFDD65"/>
              </a:solidFill>
            </a:endParaRPr>
          </a:p>
          <a:p>
            <a:endParaRPr lang="en-US" dirty="0"/>
          </a:p>
          <a:p>
            <a:r>
              <a:rPr lang="en-US" dirty="0"/>
              <a:t>Position the sprite so the center of the scene sits to the middle-right of the pole.</a:t>
            </a:r>
          </a:p>
          <a:p>
            <a:endParaRPr lang="en-US" dirty="0"/>
          </a:p>
          <a:p>
            <a:r>
              <a:rPr lang="en-US" dirty="0"/>
              <a:t>Save the Checkpoint scene. Also save the </a:t>
            </a:r>
            <a:r>
              <a:rPr lang="en-US" dirty="0" err="1"/>
              <a:t>AnimatedSprite</a:t>
            </a:r>
            <a:r>
              <a:rPr lang="en-US" dirty="0"/>
              <a:t> as a resource for safety.</a:t>
            </a:r>
          </a:p>
        </p:txBody>
      </p:sp>
    </p:spTree>
    <p:extLst>
      <p:ext uri="{BB962C8B-B14F-4D97-AF65-F5344CB8AC3E}">
        <p14:creationId xmlns:p14="http://schemas.microsoft.com/office/powerpoint/2010/main" val="37971730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FAC4-AFC1-1181-E074-A4D74D260CF2}"/>
              </a:ext>
            </a:extLst>
          </p:cNvPr>
          <p:cNvSpPr>
            <a:spLocks noGrp="1"/>
          </p:cNvSpPr>
          <p:nvPr>
            <p:ph type="title"/>
          </p:nvPr>
        </p:nvSpPr>
        <p:spPr/>
        <p:txBody>
          <a:bodyPr/>
          <a:lstStyle/>
          <a:p>
            <a:r>
              <a:rPr lang="en-US" dirty="0"/>
              <a:t>Adding Level Checkpoints</a:t>
            </a:r>
          </a:p>
        </p:txBody>
      </p:sp>
      <p:sp>
        <p:nvSpPr>
          <p:cNvPr id="3" name="Content Placeholder 2">
            <a:extLst>
              <a:ext uri="{FF2B5EF4-FFF2-40B4-BE49-F238E27FC236}">
                <a16:creationId xmlns:a16="http://schemas.microsoft.com/office/drawing/2014/main" id="{36CA91F0-A05A-B27D-87C5-7C0492074C29}"/>
              </a:ext>
            </a:extLst>
          </p:cNvPr>
          <p:cNvSpPr>
            <a:spLocks noGrp="1"/>
          </p:cNvSpPr>
          <p:nvPr>
            <p:ph idx="1"/>
          </p:nvPr>
        </p:nvSpPr>
        <p:spPr>
          <a:xfrm>
            <a:off x="680321" y="2117498"/>
            <a:ext cx="6065777" cy="4038066"/>
          </a:xfrm>
        </p:spPr>
        <p:txBody>
          <a:bodyPr>
            <a:normAutofit lnSpcReduction="10000"/>
          </a:bodyPr>
          <a:lstStyle/>
          <a:p>
            <a:r>
              <a:rPr lang="en-US" dirty="0"/>
              <a:t>Set the </a:t>
            </a:r>
            <a:r>
              <a:rPr lang="en-US" dirty="0" err="1">
                <a:solidFill>
                  <a:srgbClr val="FFDD65"/>
                </a:solidFill>
              </a:rPr>
              <a:t>AnimatedSprite</a:t>
            </a:r>
            <a:r>
              <a:rPr lang="en-US" dirty="0" err="1"/>
              <a:t>’s</a:t>
            </a:r>
            <a:r>
              <a:rPr lang="en-US" dirty="0"/>
              <a:t> Playing property to “On” and set the Animation property to the “idle” animation.</a:t>
            </a:r>
          </a:p>
          <a:p>
            <a:endParaRPr lang="en-US" dirty="0"/>
          </a:p>
          <a:p>
            <a:r>
              <a:rPr lang="en-US" dirty="0"/>
              <a:t>Set all animations to be 20 FPS and set the </a:t>
            </a:r>
            <a:r>
              <a:rPr lang="en-US" dirty="0">
                <a:solidFill>
                  <a:srgbClr val="FFDD65"/>
                </a:solidFill>
              </a:rPr>
              <a:t>activating</a:t>
            </a:r>
            <a:r>
              <a:rPr lang="en-US" dirty="0"/>
              <a:t> animation to not loop.</a:t>
            </a:r>
          </a:p>
          <a:p>
            <a:endParaRPr lang="en-US" dirty="0"/>
          </a:p>
          <a:p>
            <a:r>
              <a:rPr lang="en-US" dirty="0"/>
              <a:t>Add a </a:t>
            </a:r>
            <a:r>
              <a:rPr lang="en-US" dirty="0">
                <a:solidFill>
                  <a:srgbClr val="FFDD65"/>
                </a:solidFill>
              </a:rPr>
              <a:t>CollisionShape2D</a:t>
            </a:r>
            <a:r>
              <a:rPr lang="en-US" dirty="0"/>
              <a:t> child to the root Checkpoint node and give it a rectangle shape that encompasses the shape of the flagpole.</a:t>
            </a:r>
          </a:p>
        </p:txBody>
      </p:sp>
      <p:pic>
        <p:nvPicPr>
          <p:cNvPr id="4" name="Picture 3" descr="Graphical user interface&#10;&#10;Description automatically generated">
            <a:extLst>
              <a:ext uri="{FF2B5EF4-FFF2-40B4-BE49-F238E27FC236}">
                <a16:creationId xmlns:a16="http://schemas.microsoft.com/office/drawing/2014/main" id="{1A28B8AB-02F1-6484-301E-275C4FC90257}"/>
              </a:ext>
            </a:extLst>
          </p:cNvPr>
          <p:cNvPicPr>
            <a:picLocks noChangeAspect="1"/>
          </p:cNvPicPr>
          <p:nvPr/>
        </p:nvPicPr>
        <p:blipFill>
          <a:blip r:embed="rId2"/>
          <a:stretch>
            <a:fillRect/>
          </a:stretch>
        </p:blipFill>
        <p:spPr>
          <a:xfrm>
            <a:off x="7420126" y="2117497"/>
            <a:ext cx="4363409" cy="4038067"/>
          </a:xfrm>
          <a:prstGeom prst="rect">
            <a:avLst/>
          </a:prstGeom>
        </p:spPr>
      </p:pic>
    </p:spTree>
    <p:extLst>
      <p:ext uri="{BB962C8B-B14F-4D97-AF65-F5344CB8AC3E}">
        <p14:creationId xmlns:p14="http://schemas.microsoft.com/office/powerpoint/2010/main" val="6581194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146B-CEA7-2467-045E-9A66F5289080}"/>
              </a:ext>
            </a:extLst>
          </p:cNvPr>
          <p:cNvSpPr>
            <a:spLocks noGrp="1"/>
          </p:cNvSpPr>
          <p:nvPr>
            <p:ph type="title"/>
          </p:nvPr>
        </p:nvSpPr>
        <p:spPr/>
        <p:txBody>
          <a:bodyPr/>
          <a:lstStyle/>
          <a:p>
            <a:r>
              <a:rPr lang="en-US" dirty="0"/>
              <a:t>Create a Checkpoint Script</a:t>
            </a:r>
          </a:p>
        </p:txBody>
      </p:sp>
      <p:sp>
        <p:nvSpPr>
          <p:cNvPr id="9" name="TextBox 8">
            <a:extLst>
              <a:ext uri="{FF2B5EF4-FFF2-40B4-BE49-F238E27FC236}">
                <a16:creationId xmlns:a16="http://schemas.microsoft.com/office/drawing/2014/main" id="{F76E5ADC-5282-DAA8-56E9-59E7E7B9DA3F}"/>
              </a:ext>
            </a:extLst>
          </p:cNvPr>
          <p:cNvSpPr txBox="1"/>
          <p:nvPr/>
        </p:nvSpPr>
        <p:spPr>
          <a:xfrm>
            <a:off x="1266092" y="1959030"/>
            <a:ext cx="9659815" cy="4062651"/>
          </a:xfrm>
          <a:prstGeom prst="rect">
            <a:avLst/>
          </a:prstGeom>
          <a:solidFill>
            <a:srgbClr val="202531"/>
          </a:solidFill>
        </p:spPr>
        <p:txBody>
          <a:bodyPr wrap="square" lIns="228600" tIns="228600" rIns="228600" bIns="22860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Area2D</a:t>
            </a:r>
            <a:endParaRPr lang="en-US" b="0" dirty="0">
              <a:solidFill>
                <a:srgbClr val="D4D4D4"/>
              </a:solidFill>
              <a:effectLst/>
              <a:latin typeface="Menlo" panose="020B0609030804020204" pitchFamily="49" charset="0"/>
            </a:endParaRPr>
          </a:p>
          <a:p>
            <a:endParaRPr lang="en-US" b="0" dirty="0">
              <a:solidFill>
                <a:srgbClr val="D4D4D4"/>
              </a:solidFill>
              <a:effectLst/>
              <a:latin typeface="Menlo" panose="020B0609030804020204" pitchFamily="49" charset="0"/>
            </a:endParaRPr>
          </a:p>
          <a:p>
            <a:r>
              <a:rPr lang="en-US" b="0" dirty="0">
                <a:solidFill>
                  <a:srgbClr val="6A9955"/>
                </a:solidFill>
                <a:effectLst/>
                <a:latin typeface="Menlo" panose="020B0609030804020204" pitchFamily="49" charset="0"/>
              </a:rPr>
              <a:t># optional “</a:t>
            </a:r>
            <a:r>
              <a:rPr lang="en-US" b="0" dirty="0" err="1">
                <a:solidFill>
                  <a:srgbClr val="6A9955"/>
                </a:solidFill>
                <a:effectLst/>
                <a:latin typeface="Menlo" panose="020B0609030804020204" pitchFamily="49" charset="0"/>
              </a:rPr>
              <a:t>setget</a:t>
            </a:r>
            <a:r>
              <a:rPr lang="en-US" b="0" dirty="0">
                <a:solidFill>
                  <a:srgbClr val="6A9955"/>
                </a:solidFill>
                <a:effectLst/>
                <a:latin typeface="Menlo" panose="020B0609030804020204" pitchFamily="49" charset="0"/>
              </a:rPr>
              <a:t>” keyword = </a:t>
            </a:r>
            <a:r>
              <a:rPr lang="en-US" b="0" dirty="0" err="1">
                <a:solidFill>
                  <a:srgbClr val="6A9955"/>
                </a:solidFill>
                <a:effectLst/>
                <a:latin typeface="Menlo" panose="020B0609030804020204" pitchFamily="49" charset="0"/>
              </a:rPr>
              <a:t>set_func</a:t>
            </a:r>
            <a:r>
              <a:rPr lang="en-US" b="0" dirty="0">
                <a:solidFill>
                  <a:srgbClr val="6A9955"/>
                </a:solidFill>
                <a:effectLst/>
                <a:latin typeface="Menlo" panose="020B0609030804020204" pitchFamily="49" charset="0"/>
              </a:rPr>
              <a:t>[, </a:t>
            </a:r>
            <a:r>
              <a:rPr lang="en-US" b="0" dirty="0" err="1">
                <a:solidFill>
                  <a:srgbClr val="6A9955"/>
                </a:solidFill>
                <a:effectLst/>
                <a:latin typeface="Menlo" panose="020B0609030804020204" pitchFamily="49" charset="0"/>
              </a:rPr>
              <a:t>get_func</a:t>
            </a:r>
            <a:r>
              <a:rPr lang="en-US" b="0" dirty="0">
                <a:solidFill>
                  <a:srgbClr val="6A9955"/>
                </a:solidFill>
                <a:effectLst/>
                <a:latin typeface="Menlo" panose="020B0609030804020204" pitchFamily="49" charset="0"/>
              </a:rPr>
              <a:t>]</a:t>
            </a:r>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export</a:t>
            </a:r>
            <a:r>
              <a:rPr lang="en-US" b="0" dirty="0">
                <a:solidFill>
                  <a:srgbClr val="D4D4D4"/>
                </a:solidFill>
                <a:effectLst/>
                <a:latin typeface="Menlo" panose="020B0609030804020204" pitchFamily="49" charset="0"/>
              </a:rPr>
              <a:t> (</a:t>
            </a:r>
            <a:r>
              <a:rPr lang="en-US" b="0" dirty="0">
                <a:solidFill>
                  <a:srgbClr val="4EC9B0"/>
                </a:solidFill>
                <a:effectLst/>
                <a:latin typeface="Menlo" panose="020B0609030804020204" pitchFamily="49" charset="0"/>
              </a:rPr>
              <a:t>bool</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is_active</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 </a:t>
            </a:r>
            <a:r>
              <a:rPr lang="en-US" b="0" dirty="0" err="1">
                <a:solidFill>
                  <a:srgbClr val="569CD6"/>
                </a:solidFill>
                <a:effectLst/>
                <a:latin typeface="Menlo" panose="020B0609030804020204" pitchFamily="49" charset="0"/>
              </a:rPr>
              <a:t>setget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set_active</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set_active</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new_value</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is_active</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new_value</a:t>
            </a:r>
            <a:endParaRPr lang="en-US" b="0" dirty="0">
              <a:solidFill>
                <a:srgbClr val="D4D4D4"/>
              </a:solidFill>
              <a:effectLst/>
              <a:latin typeface="Menlo" panose="020B0609030804020204" pitchFamily="49" charset="0"/>
            </a:endParaRPr>
          </a:p>
          <a:p>
            <a:pPr lvl="1"/>
            <a:endParaRPr lang="en-US" b="0" dirty="0">
              <a:solidFill>
                <a:srgbClr val="D4D4D4"/>
              </a:solidFill>
              <a:effectLst/>
              <a:latin typeface="Menlo" panose="020B0609030804020204" pitchFamily="49" charset="0"/>
            </a:endParaRP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is_active</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"activating"</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else</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a:solidFill>
                  <a:srgbClr val="6A9955"/>
                </a:solidFill>
                <a:effectLst/>
                <a:latin typeface="Menlo" panose="020B0609030804020204" pitchFamily="49" charset="0"/>
              </a:rPr>
              <a:t># second </a:t>
            </a:r>
            <a:r>
              <a:rPr lang="en-US" b="0" dirty="0" err="1">
                <a:solidFill>
                  <a:srgbClr val="6A9955"/>
                </a:solidFill>
                <a:effectLst/>
                <a:latin typeface="Menlo" panose="020B0609030804020204" pitchFamily="49" charset="0"/>
              </a:rPr>
              <a:t>arg</a:t>
            </a:r>
            <a:r>
              <a:rPr lang="en-US" b="0" dirty="0">
                <a:solidFill>
                  <a:srgbClr val="6A9955"/>
                </a:solidFill>
                <a:effectLst/>
                <a:latin typeface="Menlo" panose="020B0609030804020204" pitchFamily="49" charset="0"/>
              </a:rPr>
              <a:t> is an optional “play backwards” flag</a:t>
            </a:r>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"activating"</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true</a:t>
            </a:r>
            <a:r>
              <a:rPr lang="en-US" b="0" dirty="0">
                <a:solidFill>
                  <a:srgbClr val="D4D4D4"/>
                </a:solidFill>
                <a:effectLst/>
                <a:latin typeface="Menlo" panose="020B0609030804020204" pitchFamily="49" charset="0"/>
              </a:rPr>
              <a:t>)</a:t>
            </a:r>
          </a:p>
        </p:txBody>
      </p:sp>
      <p:sp>
        <p:nvSpPr>
          <p:cNvPr id="10" name="TextBox 9">
            <a:extLst>
              <a:ext uri="{FF2B5EF4-FFF2-40B4-BE49-F238E27FC236}">
                <a16:creationId xmlns:a16="http://schemas.microsoft.com/office/drawing/2014/main" id="{7F1F2A90-52DC-25B9-51B3-179E5C504CEA}"/>
              </a:ext>
            </a:extLst>
          </p:cNvPr>
          <p:cNvSpPr txBox="1"/>
          <p:nvPr/>
        </p:nvSpPr>
        <p:spPr>
          <a:xfrm>
            <a:off x="1266091" y="6021681"/>
            <a:ext cx="9659815" cy="338554"/>
          </a:xfrm>
          <a:prstGeom prst="rect">
            <a:avLst/>
          </a:prstGeom>
          <a:noFill/>
        </p:spPr>
        <p:txBody>
          <a:bodyPr wrap="square" rtlCol="0">
            <a:spAutoFit/>
          </a:bodyPr>
          <a:lstStyle/>
          <a:p>
            <a:pPr algn="ctr"/>
            <a:r>
              <a:rPr lang="en-US" sz="1600" b="1" i="1" dirty="0">
                <a:solidFill>
                  <a:srgbClr val="FFDD65"/>
                </a:solidFill>
                <a:effectLst/>
                <a:latin typeface="system-ui"/>
              </a:rPr>
              <a:t>export</a:t>
            </a:r>
            <a:r>
              <a:rPr lang="en-US" sz="1600" b="0" i="0" dirty="0">
                <a:effectLst/>
                <a:latin typeface="system-ui"/>
              </a:rPr>
              <a:t> – makes the value accessible for editing in the Inspector tab</a:t>
            </a:r>
            <a:endParaRPr lang="en-US" sz="1600" dirty="0"/>
          </a:p>
        </p:txBody>
      </p:sp>
    </p:spTree>
    <p:extLst>
      <p:ext uri="{BB962C8B-B14F-4D97-AF65-F5344CB8AC3E}">
        <p14:creationId xmlns:p14="http://schemas.microsoft.com/office/powerpoint/2010/main" val="3835724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capture&#10;&#10;Description automatically generated with medium confidence">
            <a:extLst>
              <a:ext uri="{FF2B5EF4-FFF2-40B4-BE49-F238E27FC236}">
                <a16:creationId xmlns:a16="http://schemas.microsoft.com/office/drawing/2014/main" id="{F0DD4656-4D4C-716B-6D4D-A4836EB6F53B}"/>
              </a:ext>
            </a:extLst>
          </p:cNvPr>
          <p:cNvPicPr>
            <a:picLocks noChangeAspect="1"/>
          </p:cNvPicPr>
          <p:nvPr/>
        </p:nvPicPr>
        <p:blipFill>
          <a:blip r:embed="rId2"/>
          <a:stretch>
            <a:fillRect/>
          </a:stretch>
        </p:blipFill>
        <p:spPr>
          <a:xfrm>
            <a:off x="770733" y="0"/>
            <a:ext cx="10650534" cy="6858000"/>
          </a:xfrm>
          <a:prstGeom prst="rect">
            <a:avLst/>
          </a:prstGeom>
        </p:spPr>
      </p:pic>
      <p:sp>
        <p:nvSpPr>
          <p:cNvPr id="2" name="Rectangle 1">
            <a:extLst>
              <a:ext uri="{FF2B5EF4-FFF2-40B4-BE49-F238E27FC236}">
                <a16:creationId xmlns:a16="http://schemas.microsoft.com/office/drawing/2014/main" id="{B2DAD192-6478-2A27-7175-C8A0EBD5EDBD}"/>
              </a:ext>
            </a:extLst>
          </p:cNvPr>
          <p:cNvSpPr/>
          <p:nvPr/>
        </p:nvSpPr>
        <p:spPr>
          <a:xfrm>
            <a:off x="984250" y="3492500"/>
            <a:ext cx="1320800" cy="30480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E284EB-8540-E349-D213-4C0BCFB56FA0}"/>
              </a:ext>
            </a:extLst>
          </p:cNvPr>
          <p:cNvSpPr txBox="1"/>
          <p:nvPr/>
        </p:nvSpPr>
        <p:spPr>
          <a:xfrm>
            <a:off x="984250" y="5340171"/>
            <a:ext cx="1320800" cy="1200329"/>
          </a:xfrm>
          <a:prstGeom prst="rect">
            <a:avLst/>
          </a:prstGeom>
          <a:noFill/>
        </p:spPr>
        <p:txBody>
          <a:bodyPr wrap="square" rtlCol="0">
            <a:spAutoFit/>
          </a:bodyPr>
          <a:lstStyle/>
          <a:p>
            <a:pPr algn="ctr"/>
            <a:r>
              <a:rPr lang="en-US" dirty="0">
                <a:solidFill>
                  <a:srgbClr val="FFDD65"/>
                </a:solidFill>
              </a:rPr>
              <a:t>Project File System Tree</a:t>
            </a:r>
          </a:p>
        </p:txBody>
      </p:sp>
      <p:sp>
        <p:nvSpPr>
          <p:cNvPr id="3" name="TextBox 2">
            <a:extLst>
              <a:ext uri="{FF2B5EF4-FFF2-40B4-BE49-F238E27FC236}">
                <a16:creationId xmlns:a16="http://schemas.microsoft.com/office/drawing/2014/main" id="{4B802B21-110D-2687-87CF-6008209AD360}"/>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92777021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3C67-D8C4-90EB-9125-8FB28478F65D}"/>
              </a:ext>
            </a:extLst>
          </p:cNvPr>
          <p:cNvSpPr>
            <a:spLocks noGrp="1"/>
          </p:cNvSpPr>
          <p:nvPr>
            <p:ph type="title"/>
          </p:nvPr>
        </p:nvSpPr>
        <p:spPr/>
        <p:txBody>
          <a:bodyPr/>
          <a:lstStyle/>
          <a:p>
            <a:r>
              <a:rPr lang="en-US" dirty="0"/>
              <a:t>Intro to Signals</a:t>
            </a:r>
          </a:p>
        </p:txBody>
      </p:sp>
      <p:sp>
        <p:nvSpPr>
          <p:cNvPr id="3" name="Content Placeholder 2">
            <a:extLst>
              <a:ext uri="{FF2B5EF4-FFF2-40B4-BE49-F238E27FC236}">
                <a16:creationId xmlns:a16="http://schemas.microsoft.com/office/drawing/2014/main" id="{1DE69771-DC27-CC13-8DD4-8C30D3A333C0}"/>
              </a:ext>
            </a:extLst>
          </p:cNvPr>
          <p:cNvSpPr>
            <a:spLocks noGrp="1"/>
          </p:cNvSpPr>
          <p:nvPr>
            <p:ph idx="1"/>
          </p:nvPr>
        </p:nvSpPr>
        <p:spPr/>
        <p:txBody>
          <a:bodyPr>
            <a:normAutofit fontScale="92500" lnSpcReduction="10000"/>
          </a:bodyPr>
          <a:lstStyle/>
          <a:p>
            <a:pPr marL="0" indent="0" algn="ctr">
              <a:buNone/>
            </a:pPr>
            <a:r>
              <a:rPr lang="en-US" b="1" i="1" dirty="0">
                <a:solidFill>
                  <a:srgbClr val="FFDD65"/>
                </a:solidFill>
              </a:rPr>
              <a:t>“Call down, Signal up”</a:t>
            </a:r>
          </a:p>
          <a:p>
            <a:endParaRPr lang="en-US" dirty="0"/>
          </a:p>
          <a:p>
            <a:r>
              <a:rPr lang="en-US" dirty="0"/>
              <a:t>Signals are messages that nodes can emit when something specific has happened (such as a button being pressed, or an area being entered).</a:t>
            </a:r>
          </a:p>
          <a:p>
            <a:endParaRPr lang="en-US" dirty="0"/>
          </a:p>
          <a:p>
            <a:r>
              <a:rPr lang="en-US" dirty="0"/>
              <a:t>Other nodes or scripts can connect to and listen for specific signals, allowing those components to react when the signals are emitted.</a:t>
            </a:r>
          </a:p>
          <a:p>
            <a:endParaRPr lang="en-US" dirty="0"/>
          </a:p>
          <a:p>
            <a:r>
              <a:rPr lang="en-US" dirty="0"/>
              <a:t>You can connect signals via either the Node tab (to the right of the Inspector tab) or directly through code.</a:t>
            </a:r>
          </a:p>
        </p:txBody>
      </p:sp>
    </p:spTree>
    <p:extLst>
      <p:ext uri="{BB962C8B-B14F-4D97-AF65-F5344CB8AC3E}">
        <p14:creationId xmlns:p14="http://schemas.microsoft.com/office/powerpoint/2010/main" val="11563043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D17F-14B5-6364-FCA0-F4A6A63CC118}"/>
              </a:ext>
            </a:extLst>
          </p:cNvPr>
          <p:cNvSpPr>
            <a:spLocks noGrp="1"/>
          </p:cNvSpPr>
          <p:nvPr>
            <p:ph type="title"/>
          </p:nvPr>
        </p:nvSpPr>
        <p:spPr/>
        <p:txBody>
          <a:bodyPr/>
          <a:lstStyle/>
          <a:p>
            <a:r>
              <a:rPr lang="en-US" dirty="0"/>
              <a:t>Order of Events</a:t>
            </a:r>
          </a:p>
        </p:txBody>
      </p:sp>
      <p:sp>
        <p:nvSpPr>
          <p:cNvPr id="3" name="Content Placeholder 2">
            <a:extLst>
              <a:ext uri="{FF2B5EF4-FFF2-40B4-BE49-F238E27FC236}">
                <a16:creationId xmlns:a16="http://schemas.microsoft.com/office/drawing/2014/main" id="{44ADAEED-1540-93F8-910C-FE1FED6ACAB3}"/>
              </a:ext>
            </a:extLst>
          </p:cNvPr>
          <p:cNvSpPr>
            <a:spLocks noGrp="1"/>
          </p:cNvSpPr>
          <p:nvPr>
            <p:ph idx="1"/>
          </p:nvPr>
        </p:nvSpPr>
        <p:spPr>
          <a:xfrm>
            <a:off x="680321" y="1975000"/>
            <a:ext cx="9613861" cy="4501660"/>
          </a:xfrm>
        </p:spPr>
        <p:txBody>
          <a:bodyPr>
            <a:normAutofit lnSpcReduction="10000"/>
          </a:bodyPr>
          <a:lstStyle/>
          <a:p>
            <a:pPr marL="457200" indent="-457200">
              <a:buFont typeface="+mj-lt"/>
              <a:buAutoNum type="arabicPeriod"/>
            </a:pPr>
            <a:r>
              <a:rPr lang="en-US" dirty="0"/>
              <a:t>The Player scene’s KinematicBody2D will collide with (or enter) the Checkpoint scene’s Area2D.</a:t>
            </a:r>
          </a:p>
          <a:p>
            <a:pPr marL="457200" indent="-457200">
              <a:buFont typeface="+mj-lt"/>
              <a:buAutoNum type="arabicPeriod"/>
            </a:pPr>
            <a:endParaRPr lang="en-US" dirty="0"/>
          </a:p>
          <a:p>
            <a:pPr marL="457200" indent="-457200">
              <a:buFont typeface="+mj-lt"/>
              <a:buAutoNum type="arabicPeriod"/>
            </a:pPr>
            <a:r>
              <a:rPr lang="en-US" dirty="0"/>
              <a:t>The Checkpoint’s Area2D node (the root node type) will emit a signal that a collision has occurred.</a:t>
            </a:r>
          </a:p>
          <a:p>
            <a:pPr marL="457200" indent="-457200">
              <a:buFont typeface="+mj-lt"/>
              <a:buAutoNum type="arabicPeriod"/>
            </a:pPr>
            <a:endParaRPr lang="en-US" dirty="0"/>
          </a:p>
          <a:p>
            <a:pPr marL="457200" indent="-457200">
              <a:buFont typeface="+mj-lt"/>
              <a:buAutoNum type="arabicPeriod"/>
            </a:pPr>
            <a:r>
              <a:rPr lang="en-US" dirty="0"/>
              <a:t>The Checkpoint script will respond to the event by attempting to call the triggering colliding body’s </a:t>
            </a:r>
            <a:r>
              <a:rPr lang="en-US" dirty="0" err="1">
                <a:solidFill>
                  <a:srgbClr val="FFDD65"/>
                </a:solidFill>
              </a:rPr>
              <a:t>update_checkpoint</a:t>
            </a:r>
            <a:r>
              <a:rPr lang="en-US" dirty="0"/>
              <a:t> function if the colliding body has that function (intended for the Player).</a:t>
            </a:r>
          </a:p>
          <a:p>
            <a:pPr marL="457200" indent="-457200">
              <a:buFont typeface="+mj-lt"/>
              <a:buAutoNum type="arabicPeriod"/>
            </a:pPr>
            <a:endParaRPr lang="en-US" dirty="0"/>
          </a:p>
          <a:p>
            <a:pPr marL="457200" indent="-457200">
              <a:buFont typeface="+mj-lt"/>
              <a:buAutoNum type="arabicPeriod"/>
            </a:pPr>
            <a:r>
              <a:rPr lang="en-US" dirty="0"/>
              <a:t>The Player will update its own checkpoint references for future use in respawn behavior via its own </a:t>
            </a:r>
            <a:r>
              <a:rPr lang="en-US" dirty="0" err="1">
                <a:solidFill>
                  <a:srgbClr val="FFDD65"/>
                </a:solidFill>
              </a:rPr>
              <a:t>update_checkpoint</a:t>
            </a:r>
            <a:r>
              <a:rPr lang="en-US" dirty="0"/>
              <a:t> function.</a:t>
            </a:r>
          </a:p>
        </p:txBody>
      </p:sp>
    </p:spTree>
    <p:extLst>
      <p:ext uri="{BB962C8B-B14F-4D97-AF65-F5344CB8AC3E}">
        <p14:creationId xmlns:p14="http://schemas.microsoft.com/office/powerpoint/2010/main" val="18882209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34FD-498A-F8A8-3235-2C3D2E606AB6}"/>
              </a:ext>
            </a:extLst>
          </p:cNvPr>
          <p:cNvSpPr>
            <a:spLocks noGrp="1"/>
          </p:cNvSpPr>
          <p:nvPr>
            <p:ph type="title"/>
          </p:nvPr>
        </p:nvSpPr>
        <p:spPr/>
        <p:txBody>
          <a:bodyPr/>
          <a:lstStyle/>
          <a:p>
            <a:r>
              <a:rPr lang="en-US" dirty="0"/>
              <a:t>Adding Level Checkpoints</a:t>
            </a:r>
          </a:p>
        </p:txBody>
      </p:sp>
      <p:sp>
        <p:nvSpPr>
          <p:cNvPr id="3" name="Content Placeholder 2">
            <a:extLst>
              <a:ext uri="{FF2B5EF4-FFF2-40B4-BE49-F238E27FC236}">
                <a16:creationId xmlns:a16="http://schemas.microsoft.com/office/drawing/2014/main" id="{EBE2943E-688E-B970-A256-DE75FE87BEE5}"/>
              </a:ext>
            </a:extLst>
          </p:cNvPr>
          <p:cNvSpPr>
            <a:spLocks noGrp="1"/>
          </p:cNvSpPr>
          <p:nvPr>
            <p:ph sz="half" idx="1"/>
          </p:nvPr>
        </p:nvSpPr>
        <p:spPr>
          <a:xfrm>
            <a:off x="680319" y="1919516"/>
            <a:ext cx="4946757" cy="4016673"/>
          </a:xfrm>
        </p:spPr>
        <p:txBody>
          <a:bodyPr>
            <a:normAutofit lnSpcReduction="10000"/>
          </a:bodyPr>
          <a:lstStyle/>
          <a:p>
            <a:r>
              <a:rPr lang="en-US" dirty="0"/>
              <a:t>Select your Checkpoint scene’s Area2D root node in the Scene Tree.</a:t>
            </a:r>
          </a:p>
          <a:p>
            <a:endParaRPr lang="en-US" dirty="0"/>
          </a:p>
          <a:p>
            <a:r>
              <a:rPr lang="en-US" dirty="0"/>
              <a:t>Switch from the Inspector tab to the Node tab.</a:t>
            </a:r>
          </a:p>
          <a:p>
            <a:endParaRPr lang="en-US" dirty="0"/>
          </a:p>
          <a:p>
            <a:r>
              <a:rPr lang="en-US" dirty="0"/>
              <a:t>Connect the Area2D </a:t>
            </a:r>
            <a:r>
              <a:rPr lang="en-US" dirty="0" err="1">
                <a:solidFill>
                  <a:srgbClr val="FFDD65"/>
                </a:solidFill>
              </a:rPr>
              <a:t>body_entered</a:t>
            </a:r>
            <a:r>
              <a:rPr lang="en-US" dirty="0">
                <a:solidFill>
                  <a:srgbClr val="FFDD65"/>
                </a:solidFill>
              </a:rPr>
              <a:t> </a:t>
            </a:r>
            <a:r>
              <a:rPr lang="en-US" dirty="0"/>
              <a:t>signal to the Checkpoint script by double-clicking that signal name.</a:t>
            </a:r>
          </a:p>
        </p:txBody>
      </p:sp>
      <p:pic>
        <p:nvPicPr>
          <p:cNvPr id="8" name="Content Placeholder 7" descr="Graphical user interface, text, application&#10;&#10;Description automatically generated">
            <a:extLst>
              <a:ext uri="{FF2B5EF4-FFF2-40B4-BE49-F238E27FC236}">
                <a16:creationId xmlns:a16="http://schemas.microsoft.com/office/drawing/2014/main" id="{9A1F47DE-4676-DDFE-5FCE-BB7B016F9032}"/>
              </a:ext>
            </a:extLst>
          </p:cNvPr>
          <p:cNvPicPr>
            <a:picLocks noGrp="1" noChangeAspect="1"/>
          </p:cNvPicPr>
          <p:nvPr>
            <p:ph sz="half" idx="2"/>
          </p:nvPr>
        </p:nvPicPr>
        <p:blipFill>
          <a:blip r:embed="rId2"/>
          <a:stretch>
            <a:fillRect/>
          </a:stretch>
        </p:blipFill>
        <p:spPr>
          <a:xfrm>
            <a:off x="6813324" y="1919516"/>
            <a:ext cx="3820454" cy="4016375"/>
          </a:xfrm>
        </p:spPr>
      </p:pic>
      <p:sp>
        <p:nvSpPr>
          <p:cNvPr id="9" name="Rectangle 8">
            <a:extLst>
              <a:ext uri="{FF2B5EF4-FFF2-40B4-BE49-F238E27FC236}">
                <a16:creationId xmlns:a16="http://schemas.microsoft.com/office/drawing/2014/main" id="{D50CE92C-D2CC-B935-345D-6CBDF9231CA2}"/>
              </a:ext>
            </a:extLst>
          </p:cNvPr>
          <p:cNvSpPr/>
          <p:nvPr/>
        </p:nvSpPr>
        <p:spPr>
          <a:xfrm>
            <a:off x="7858724" y="1982266"/>
            <a:ext cx="690596" cy="33890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D0F546-E8C6-53F9-1329-A9518570E135}"/>
              </a:ext>
            </a:extLst>
          </p:cNvPr>
          <p:cNvSpPr/>
          <p:nvPr/>
        </p:nvSpPr>
        <p:spPr>
          <a:xfrm>
            <a:off x="7174521" y="4679639"/>
            <a:ext cx="2551369" cy="33890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85650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34FD-498A-F8A8-3235-2C3D2E606AB6}"/>
              </a:ext>
            </a:extLst>
          </p:cNvPr>
          <p:cNvSpPr>
            <a:spLocks noGrp="1"/>
          </p:cNvSpPr>
          <p:nvPr>
            <p:ph type="title"/>
          </p:nvPr>
        </p:nvSpPr>
        <p:spPr/>
        <p:txBody>
          <a:bodyPr/>
          <a:lstStyle/>
          <a:p>
            <a:r>
              <a:rPr lang="en-US" dirty="0"/>
              <a:t>Adding Level Checkpoints</a:t>
            </a:r>
          </a:p>
        </p:txBody>
      </p:sp>
      <p:sp>
        <p:nvSpPr>
          <p:cNvPr id="3" name="Content Placeholder 2">
            <a:extLst>
              <a:ext uri="{FF2B5EF4-FFF2-40B4-BE49-F238E27FC236}">
                <a16:creationId xmlns:a16="http://schemas.microsoft.com/office/drawing/2014/main" id="{EBE2943E-688E-B970-A256-DE75FE87BEE5}"/>
              </a:ext>
            </a:extLst>
          </p:cNvPr>
          <p:cNvSpPr>
            <a:spLocks noGrp="1"/>
          </p:cNvSpPr>
          <p:nvPr>
            <p:ph sz="half" idx="1"/>
          </p:nvPr>
        </p:nvSpPr>
        <p:spPr/>
        <p:txBody>
          <a:bodyPr>
            <a:normAutofit fontScale="92500"/>
          </a:bodyPr>
          <a:lstStyle/>
          <a:p>
            <a:pPr marL="0" indent="0">
              <a:buNone/>
            </a:pPr>
            <a:r>
              <a:rPr lang="en-US" dirty="0"/>
              <a:t>This dialog is prompting for which node/script you want to connect to listen for event emissions from the Area2D’s </a:t>
            </a:r>
            <a:r>
              <a:rPr lang="en-US" dirty="0" err="1">
                <a:solidFill>
                  <a:srgbClr val="FFDD65"/>
                </a:solidFill>
              </a:rPr>
              <a:t>body_entered</a:t>
            </a:r>
            <a:r>
              <a:rPr lang="en-US" dirty="0">
                <a:solidFill>
                  <a:srgbClr val="FFDD65"/>
                </a:solidFill>
              </a:rPr>
              <a:t> </a:t>
            </a:r>
            <a:r>
              <a:rPr lang="en-US" dirty="0"/>
              <a:t>signal.</a:t>
            </a:r>
          </a:p>
          <a:p>
            <a:pPr marL="0" indent="0">
              <a:buNone/>
            </a:pPr>
            <a:endParaRPr lang="en-US" dirty="0"/>
          </a:p>
          <a:p>
            <a:pPr marL="0" indent="0">
              <a:buNone/>
            </a:pPr>
            <a:r>
              <a:rPr lang="en-US" dirty="0"/>
              <a:t>The result of this dialog is a generated event handler callback function for the selected event.</a:t>
            </a:r>
          </a:p>
          <a:p>
            <a:pPr marL="0" indent="0">
              <a:buNone/>
            </a:pPr>
            <a:endParaRPr lang="en-US" dirty="0"/>
          </a:p>
          <a:p>
            <a:pPr marL="0" indent="0">
              <a:buNone/>
            </a:pPr>
            <a:r>
              <a:rPr lang="en-US" dirty="0"/>
              <a:t>Keep the defaults and click the connect button.</a:t>
            </a:r>
          </a:p>
        </p:txBody>
      </p:sp>
      <p:pic>
        <p:nvPicPr>
          <p:cNvPr id="8" name="Content Placeholder 5" descr="Graphical user interface, text, application&#10;&#10;Description automatically generated">
            <a:extLst>
              <a:ext uri="{FF2B5EF4-FFF2-40B4-BE49-F238E27FC236}">
                <a16:creationId xmlns:a16="http://schemas.microsoft.com/office/drawing/2014/main" id="{40E3A76E-30C4-CECA-7EE8-8B2FABD952F5}"/>
              </a:ext>
            </a:extLst>
          </p:cNvPr>
          <p:cNvPicPr>
            <a:picLocks noGrp="1" noChangeAspect="1"/>
          </p:cNvPicPr>
          <p:nvPr>
            <p:ph sz="half" idx="2"/>
          </p:nvPr>
        </p:nvPicPr>
        <p:blipFill>
          <a:blip r:embed="rId2"/>
          <a:stretch>
            <a:fillRect/>
          </a:stretch>
        </p:blipFill>
        <p:spPr>
          <a:xfrm>
            <a:off x="6813324" y="1919516"/>
            <a:ext cx="4623054" cy="4016375"/>
          </a:xfrm>
        </p:spPr>
      </p:pic>
    </p:spTree>
    <p:extLst>
      <p:ext uri="{BB962C8B-B14F-4D97-AF65-F5344CB8AC3E}">
        <p14:creationId xmlns:p14="http://schemas.microsoft.com/office/powerpoint/2010/main" val="3065064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1531-9545-4ABF-942F-96E39AFE9716}"/>
              </a:ext>
            </a:extLst>
          </p:cNvPr>
          <p:cNvSpPr>
            <a:spLocks noGrp="1"/>
          </p:cNvSpPr>
          <p:nvPr>
            <p:ph type="title"/>
          </p:nvPr>
        </p:nvSpPr>
        <p:spPr/>
        <p:txBody>
          <a:bodyPr/>
          <a:lstStyle/>
          <a:p>
            <a:r>
              <a:rPr lang="en-US" dirty="0"/>
              <a:t>Adding Level Checkpoints</a:t>
            </a:r>
          </a:p>
        </p:txBody>
      </p:sp>
      <p:sp>
        <p:nvSpPr>
          <p:cNvPr id="8" name="Content Placeholder 7">
            <a:extLst>
              <a:ext uri="{FF2B5EF4-FFF2-40B4-BE49-F238E27FC236}">
                <a16:creationId xmlns:a16="http://schemas.microsoft.com/office/drawing/2014/main" id="{590500E4-958A-01ED-3353-42BB54B335C5}"/>
              </a:ext>
            </a:extLst>
          </p:cNvPr>
          <p:cNvSpPr>
            <a:spLocks noGrp="1"/>
          </p:cNvSpPr>
          <p:nvPr>
            <p:ph sz="half" idx="1"/>
          </p:nvPr>
        </p:nvSpPr>
        <p:spPr>
          <a:xfrm>
            <a:off x="680319" y="1919516"/>
            <a:ext cx="4789455" cy="4276663"/>
          </a:xfrm>
        </p:spPr>
        <p:txBody>
          <a:bodyPr>
            <a:normAutofit fontScale="92500"/>
          </a:bodyPr>
          <a:lstStyle/>
          <a:p>
            <a:r>
              <a:rPr lang="en-US" dirty="0"/>
              <a:t>Add this basic code to the empty generated callback function.</a:t>
            </a:r>
          </a:p>
          <a:p>
            <a:endParaRPr lang="en-US" dirty="0"/>
          </a:p>
          <a:p>
            <a:r>
              <a:rPr lang="en-US" dirty="0"/>
              <a:t>Notice the status icon in the left gutter of the same line as the signal callback function. This only happens on signals connected through the Node tab.</a:t>
            </a:r>
          </a:p>
          <a:p>
            <a:endParaRPr lang="en-US" dirty="0"/>
          </a:p>
          <a:p>
            <a:r>
              <a:rPr lang="en-US" dirty="0"/>
              <a:t>The “</a:t>
            </a:r>
            <a:r>
              <a:rPr lang="en-US" dirty="0" err="1"/>
              <a:t>update_checkpoint</a:t>
            </a:r>
            <a:r>
              <a:rPr lang="en-US" dirty="0"/>
              <a:t>” function will be added to the Player script soon.</a:t>
            </a:r>
          </a:p>
        </p:txBody>
      </p:sp>
      <p:pic>
        <p:nvPicPr>
          <p:cNvPr id="9" name="Content Placeholder 5" descr="Text&#10;&#10;Description automatically generated">
            <a:extLst>
              <a:ext uri="{FF2B5EF4-FFF2-40B4-BE49-F238E27FC236}">
                <a16:creationId xmlns:a16="http://schemas.microsoft.com/office/drawing/2014/main" id="{B0D55ADD-45F2-7AEA-46ED-5B2DB6EC5E5B}"/>
              </a:ext>
            </a:extLst>
          </p:cNvPr>
          <p:cNvPicPr>
            <a:picLocks noGrp="1" noChangeAspect="1"/>
          </p:cNvPicPr>
          <p:nvPr>
            <p:ph sz="half" idx="2"/>
          </p:nvPr>
        </p:nvPicPr>
        <p:blipFill>
          <a:blip r:embed="rId2"/>
          <a:stretch>
            <a:fillRect/>
          </a:stretch>
        </p:blipFill>
        <p:spPr>
          <a:xfrm>
            <a:off x="5545219" y="3429000"/>
            <a:ext cx="5966461" cy="1464494"/>
          </a:xfrm>
        </p:spPr>
      </p:pic>
      <p:sp>
        <p:nvSpPr>
          <p:cNvPr id="10" name="Down Arrow 9">
            <a:extLst>
              <a:ext uri="{FF2B5EF4-FFF2-40B4-BE49-F238E27FC236}">
                <a16:creationId xmlns:a16="http://schemas.microsoft.com/office/drawing/2014/main" id="{15A1B537-C215-92B9-9207-DC61496FB2DB}"/>
              </a:ext>
            </a:extLst>
          </p:cNvPr>
          <p:cNvSpPr/>
          <p:nvPr/>
        </p:nvSpPr>
        <p:spPr>
          <a:xfrm>
            <a:off x="5545219" y="3080951"/>
            <a:ext cx="484632" cy="665370"/>
          </a:xfrm>
          <a:prstGeom prst="down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36165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1531-9545-4ABF-942F-96E39AFE9716}"/>
              </a:ext>
            </a:extLst>
          </p:cNvPr>
          <p:cNvSpPr>
            <a:spLocks noGrp="1"/>
          </p:cNvSpPr>
          <p:nvPr>
            <p:ph type="title"/>
          </p:nvPr>
        </p:nvSpPr>
        <p:spPr/>
        <p:txBody>
          <a:bodyPr/>
          <a:lstStyle/>
          <a:p>
            <a:r>
              <a:rPr lang="en-US" dirty="0"/>
              <a:t>Adding Level Checkpoints</a:t>
            </a:r>
          </a:p>
        </p:txBody>
      </p:sp>
      <p:sp>
        <p:nvSpPr>
          <p:cNvPr id="8" name="Content Placeholder 7">
            <a:extLst>
              <a:ext uri="{FF2B5EF4-FFF2-40B4-BE49-F238E27FC236}">
                <a16:creationId xmlns:a16="http://schemas.microsoft.com/office/drawing/2014/main" id="{590500E4-958A-01ED-3353-42BB54B335C5}"/>
              </a:ext>
            </a:extLst>
          </p:cNvPr>
          <p:cNvSpPr>
            <a:spLocks noGrp="1"/>
          </p:cNvSpPr>
          <p:nvPr>
            <p:ph idx="1"/>
          </p:nvPr>
        </p:nvSpPr>
        <p:spPr/>
        <p:txBody>
          <a:bodyPr>
            <a:normAutofit/>
          </a:bodyPr>
          <a:lstStyle/>
          <a:p>
            <a:pPr marL="0" indent="0">
              <a:buNone/>
            </a:pPr>
            <a:r>
              <a:rPr lang="en-US" dirty="0"/>
              <a:t>Do the same kind of signal wiring for the Checkpoint scene’s </a:t>
            </a:r>
            <a:r>
              <a:rPr lang="en-US" dirty="0" err="1"/>
              <a:t>AnimatedSprite’s</a:t>
            </a:r>
            <a:r>
              <a:rPr lang="en-US" dirty="0"/>
              <a:t> </a:t>
            </a:r>
            <a:r>
              <a:rPr lang="en-US" dirty="0" err="1">
                <a:solidFill>
                  <a:srgbClr val="FFDD65"/>
                </a:solidFill>
              </a:rPr>
              <a:t>animation_finished</a:t>
            </a:r>
            <a:r>
              <a:rPr lang="en-US" dirty="0"/>
              <a:t> signal.</a:t>
            </a:r>
          </a:p>
        </p:txBody>
      </p:sp>
      <p:sp>
        <p:nvSpPr>
          <p:cNvPr id="4" name="TextBox 3">
            <a:extLst>
              <a:ext uri="{FF2B5EF4-FFF2-40B4-BE49-F238E27FC236}">
                <a16:creationId xmlns:a16="http://schemas.microsoft.com/office/drawing/2014/main" id="{96F6C3B0-7515-F342-A791-061BC4B7113C}"/>
              </a:ext>
            </a:extLst>
          </p:cNvPr>
          <p:cNvSpPr txBox="1"/>
          <p:nvPr/>
        </p:nvSpPr>
        <p:spPr>
          <a:xfrm>
            <a:off x="2607052" y="3734222"/>
            <a:ext cx="6977895" cy="1846659"/>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on_AnimatedSprite_animation_finished</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is_active</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"active"</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else</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"idle"</a:t>
            </a:r>
            <a:r>
              <a:rPr lang="en-US"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4264997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5C69-BF53-06A7-0751-2537230C3140}"/>
              </a:ext>
            </a:extLst>
          </p:cNvPr>
          <p:cNvSpPr>
            <a:spLocks noGrp="1"/>
          </p:cNvSpPr>
          <p:nvPr>
            <p:ph type="title"/>
          </p:nvPr>
        </p:nvSpPr>
        <p:spPr/>
        <p:txBody>
          <a:bodyPr/>
          <a:lstStyle/>
          <a:p>
            <a:r>
              <a:rPr lang="en-US" dirty="0"/>
              <a:t>Update the Player to Use Checkpoints</a:t>
            </a:r>
          </a:p>
        </p:txBody>
      </p:sp>
      <p:sp>
        <p:nvSpPr>
          <p:cNvPr id="7" name="TextBox 6">
            <a:extLst>
              <a:ext uri="{FF2B5EF4-FFF2-40B4-BE49-F238E27FC236}">
                <a16:creationId xmlns:a16="http://schemas.microsoft.com/office/drawing/2014/main" id="{22E7FBC7-44A5-5699-E64E-4E131BA3B074}"/>
              </a:ext>
            </a:extLst>
          </p:cNvPr>
          <p:cNvSpPr txBox="1"/>
          <p:nvPr/>
        </p:nvSpPr>
        <p:spPr>
          <a:xfrm>
            <a:off x="1539986" y="2110734"/>
            <a:ext cx="9112027" cy="3785652"/>
          </a:xfrm>
          <a:prstGeom prst="rect">
            <a:avLst/>
          </a:prstGeom>
          <a:solidFill>
            <a:srgbClr val="202531"/>
          </a:solidFill>
        </p:spPr>
        <p:txBody>
          <a:bodyPr wrap="square" lIns="228600" tIns="228600" rIns="228600" bIns="228600">
            <a:spAutoFit/>
          </a:bodyPr>
          <a:lstStyle/>
          <a:p>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respawn_checkpoint_node_ref</a:t>
            </a:r>
            <a:r>
              <a:rPr lang="en-US" b="0" dirty="0">
                <a:solidFill>
                  <a:srgbClr val="D4D4D4"/>
                </a:solidFill>
                <a:effectLst/>
                <a:latin typeface="Menlo" panose="020B0609030804020204" pitchFamily="49" charset="0"/>
              </a:rPr>
              <a:t> : </a:t>
            </a:r>
            <a:r>
              <a:rPr lang="en-US" b="0" dirty="0">
                <a:solidFill>
                  <a:srgbClr val="4EC9B0"/>
                </a:solidFill>
                <a:effectLst/>
                <a:latin typeface="Menlo" panose="020B0609030804020204" pitchFamily="49" charset="0"/>
              </a:rPr>
              <a:t>Node2D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update_checkpoint</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new_checkpoint</a:t>
            </a:r>
            <a:r>
              <a:rPr lang="en-US" b="0" dirty="0">
                <a:solidFill>
                  <a:srgbClr val="D4D4D4"/>
                </a:solidFill>
                <a:effectLst/>
                <a:latin typeface="Menlo" panose="020B0609030804020204" pitchFamily="49" charset="0"/>
              </a:rPr>
              <a:t>: </a:t>
            </a:r>
            <a:r>
              <a:rPr lang="en-US" b="0" dirty="0">
                <a:solidFill>
                  <a:srgbClr val="4EC9B0"/>
                </a:solidFill>
                <a:effectLst/>
                <a:latin typeface="Menlo" panose="020B0609030804020204" pitchFamily="49" charset="0"/>
              </a:rPr>
              <a:t>Node2D</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	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respawn_checkpoint_node_ref</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new_checkpoint</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		return</a:t>
            </a:r>
            <a:endParaRPr lang="en-US" b="0" dirty="0">
              <a:solidFill>
                <a:srgbClr val="D4D4D4"/>
              </a:solidFill>
              <a:effectLst/>
              <a:latin typeface="Menlo" panose="020B0609030804020204" pitchFamily="49" charset="0"/>
            </a:endParaRP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respawn_checkpoint_node_ref</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null</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respawn_checkpoint_node_ref.</a:t>
            </a:r>
            <a:r>
              <a:rPr lang="en-US" b="0" dirty="0" err="1">
                <a:solidFill>
                  <a:srgbClr val="DCDCAA"/>
                </a:solidFill>
                <a:effectLst/>
                <a:latin typeface="Menlo" panose="020B0609030804020204" pitchFamily="49" charset="0"/>
              </a:rPr>
              <a:t>set_active</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1"/>
            <a:br>
              <a:rPr lang="en-US" b="0" dirty="0">
                <a:solidFill>
                  <a:srgbClr val="D4D4D4"/>
                </a:solidFill>
                <a:effectLst/>
                <a:latin typeface="Menlo" panose="020B0609030804020204" pitchFamily="49" charset="0"/>
              </a:rPr>
            </a:br>
            <a:r>
              <a:rPr lang="en-US" b="0" dirty="0" err="1">
                <a:solidFill>
                  <a:srgbClr val="D4D4D4"/>
                </a:solidFill>
                <a:effectLst/>
                <a:latin typeface="Menlo" panose="020B0609030804020204" pitchFamily="49" charset="0"/>
              </a:rPr>
              <a:t>respawn_checkpoint_node_ref</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new_checkpoint</a:t>
            </a:r>
            <a:endParaRPr lang="en-US" b="0" dirty="0">
              <a:solidFill>
                <a:srgbClr val="D4D4D4"/>
              </a:solidFill>
              <a:effectLst/>
              <a:latin typeface="Menlo" panose="020B0609030804020204" pitchFamily="49" charset="0"/>
            </a:endParaRPr>
          </a:p>
          <a:p>
            <a:pPr lvl="1"/>
            <a:r>
              <a:rPr lang="en-US" b="0" dirty="0" err="1">
                <a:solidFill>
                  <a:srgbClr val="D4D4D4"/>
                </a:solidFill>
                <a:effectLst/>
                <a:latin typeface="Menlo" panose="020B0609030804020204" pitchFamily="49" charset="0"/>
              </a:rPr>
              <a:t>respawn_checkpoint_node_ref.</a:t>
            </a:r>
            <a:r>
              <a:rPr lang="en-US" b="0" dirty="0" err="1">
                <a:solidFill>
                  <a:srgbClr val="DCDCAA"/>
                </a:solidFill>
                <a:effectLst/>
                <a:latin typeface="Menlo" panose="020B0609030804020204" pitchFamily="49" charset="0"/>
              </a:rPr>
              <a:t>set_active</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true</a:t>
            </a:r>
            <a:r>
              <a:rPr lang="en-US" b="0" dirty="0">
                <a:solidFill>
                  <a:srgbClr val="D4D4D4"/>
                </a:solidFill>
                <a:effectLst/>
                <a:latin typeface="Menlo" panose="020B0609030804020204" pitchFamily="49" charset="0"/>
              </a:rPr>
              <a:t>)</a:t>
            </a:r>
            <a:br>
              <a:rPr lang="en-US" b="0" dirty="0">
                <a:solidFill>
                  <a:srgbClr val="D4D4D4"/>
                </a:solidFill>
                <a:effectLst/>
                <a:latin typeface="Menlo" panose="020B0609030804020204" pitchFamily="49" charset="0"/>
              </a:rPr>
            </a:b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1850025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2BAE-36BD-190C-9D91-3889D9FD1DD0}"/>
              </a:ext>
            </a:extLst>
          </p:cNvPr>
          <p:cNvSpPr>
            <a:spLocks noGrp="1"/>
          </p:cNvSpPr>
          <p:nvPr>
            <p:ph type="title"/>
          </p:nvPr>
        </p:nvSpPr>
        <p:spPr/>
        <p:txBody>
          <a:bodyPr/>
          <a:lstStyle/>
          <a:p>
            <a:r>
              <a:rPr lang="en-US" dirty="0"/>
              <a:t>Add Checkpoints to the Level Scene</a:t>
            </a:r>
          </a:p>
        </p:txBody>
      </p:sp>
      <p:sp>
        <p:nvSpPr>
          <p:cNvPr id="8" name="Content Placeholder 7">
            <a:extLst>
              <a:ext uri="{FF2B5EF4-FFF2-40B4-BE49-F238E27FC236}">
                <a16:creationId xmlns:a16="http://schemas.microsoft.com/office/drawing/2014/main" id="{C0244767-FF64-1CEB-E992-06135807DFEC}"/>
              </a:ext>
            </a:extLst>
          </p:cNvPr>
          <p:cNvSpPr>
            <a:spLocks noGrp="1"/>
          </p:cNvSpPr>
          <p:nvPr>
            <p:ph idx="1"/>
          </p:nvPr>
        </p:nvSpPr>
        <p:spPr>
          <a:xfrm>
            <a:off x="680321" y="1920240"/>
            <a:ext cx="10051410" cy="4389119"/>
          </a:xfrm>
        </p:spPr>
        <p:txBody>
          <a:bodyPr>
            <a:normAutofit fontScale="92500" lnSpcReduction="10000"/>
          </a:bodyPr>
          <a:lstStyle/>
          <a:p>
            <a:r>
              <a:rPr lang="en-US" dirty="0"/>
              <a:t>In your </a:t>
            </a:r>
            <a:r>
              <a:rPr lang="en-US" dirty="0">
                <a:solidFill>
                  <a:srgbClr val="FFDD65"/>
                </a:solidFill>
              </a:rPr>
              <a:t>Level</a:t>
            </a:r>
            <a:r>
              <a:rPr lang="en-US" dirty="0"/>
              <a:t> scene, add a new </a:t>
            </a:r>
            <a:r>
              <a:rPr lang="en-US" dirty="0">
                <a:solidFill>
                  <a:srgbClr val="FFDD65"/>
                </a:solidFill>
              </a:rPr>
              <a:t>Node</a:t>
            </a:r>
            <a:r>
              <a:rPr lang="en-US" dirty="0"/>
              <a:t> child named Checkpoints. Make sure this new node is </a:t>
            </a:r>
            <a:r>
              <a:rPr lang="en-US" i="1" u="sng" dirty="0"/>
              <a:t>between</a:t>
            </a:r>
            <a:r>
              <a:rPr lang="en-US" dirty="0"/>
              <a:t> the World and Player scenes in the scene tree.</a:t>
            </a:r>
          </a:p>
          <a:p>
            <a:endParaRPr lang="en-US" dirty="0"/>
          </a:p>
          <a:p>
            <a:r>
              <a:rPr lang="en-US" dirty="0"/>
              <a:t>With the Checkpoints node selected, instance in a Checkpoint scene.</a:t>
            </a:r>
          </a:p>
          <a:p>
            <a:endParaRPr lang="en-US" dirty="0"/>
          </a:p>
          <a:p>
            <a:r>
              <a:rPr lang="en-US" dirty="0"/>
              <a:t>Put the Checkpoint somewhere other than the Player’s starting point.</a:t>
            </a:r>
          </a:p>
          <a:p>
            <a:endParaRPr lang="en-US" dirty="0"/>
          </a:p>
          <a:p>
            <a:r>
              <a:rPr lang="en-US" dirty="0"/>
              <a:t>Duplicate the Checkpoint (right-click the scene node and select the “Duplicate” option from the context menu) and move it to a different location in the level.</a:t>
            </a:r>
          </a:p>
          <a:p>
            <a:endParaRPr lang="en-US" dirty="0"/>
          </a:p>
          <a:p>
            <a:r>
              <a:rPr lang="en-US" dirty="0"/>
              <a:t>Run the game and walk to the flags!</a:t>
            </a:r>
          </a:p>
        </p:txBody>
      </p:sp>
    </p:spTree>
    <p:extLst>
      <p:ext uri="{BB962C8B-B14F-4D97-AF65-F5344CB8AC3E}">
        <p14:creationId xmlns:p14="http://schemas.microsoft.com/office/powerpoint/2010/main" val="843949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&amp; Break (~15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p:txBody>
          <a:bodyPr>
            <a:normAutofit fontScale="92500" lnSpcReduction="10000"/>
          </a:bodyPr>
          <a:lstStyle/>
          <a:p>
            <a:r>
              <a:rPr lang="en-US" dirty="0"/>
              <a:t>Create the Checkpoint scene.</a:t>
            </a:r>
          </a:p>
          <a:p>
            <a:endParaRPr lang="en-US" dirty="0"/>
          </a:p>
          <a:p>
            <a:r>
              <a:rPr lang="en-US" dirty="0"/>
              <a:t>Create the Checkpoint script and set up signal handlers.</a:t>
            </a:r>
          </a:p>
          <a:p>
            <a:endParaRPr lang="en-US" dirty="0"/>
          </a:p>
          <a:p>
            <a:r>
              <a:rPr lang="en-US" dirty="0"/>
              <a:t>Update the Player script to have a basic checkpoint implementation.</a:t>
            </a:r>
          </a:p>
          <a:p>
            <a:endParaRPr lang="en-US" dirty="0"/>
          </a:p>
          <a:p>
            <a:r>
              <a:rPr lang="en-US" dirty="0"/>
              <a:t>Instance some Checkpoint scenes into the Level scene.</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9782" y="464609"/>
            <a:ext cx="914400" cy="914400"/>
          </a:xfrm>
          <a:prstGeom prst="rect">
            <a:avLst/>
          </a:prstGeom>
        </p:spPr>
      </p:pic>
      <p:pic>
        <p:nvPicPr>
          <p:cNvPr id="2" name="Screen Recording 2023-01-02 at 5.30.56 PM">
            <a:hlinkClick r:id="" action="ppaction://media"/>
            <a:extLst>
              <a:ext uri="{FF2B5EF4-FFF2-40B4-BE49-F238E27FC236}">
                <a16:creationId xmlns:a16="http://schemas.microsoft.com/office/drawing/2014/main" id="{15383F84-FCB0-B38F-FBDC-E69B4861A80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58693" y="2234187"/>
            <a:ext cx="5252987" cy="3386496"/>
          </a:xfrm>
          <a:prstGeom prst="rect">
            <a:avLst/>
          </a:prstGeom>
        </p:spPr>
      </p:pic>
    </p:spTree>
    <p:extLst>
      <p:ext uri="{BB962C8B-B14F-4D97-AF65-F5344CB8AC3E}">
        <p14:creationId xmlns:p14="http://schemas.microsoft.com/office/powerpoint/2010/main" val="256904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023-01-02 at 7.09.15 PM">
            <a:hlinkClick r:id="" action="ppaction://media"/>
            <a:extLst>
              <a:ext uri="{FF2B5EF4-FFF2-40B4-BE49-F238E27FC236}">
                <a16:creationId xmlns:a16="http://schemas.microsoft.com/office/drawing/2014/main" id="{19145118-06D6-091D-B398-DE26D3D360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39982" y="2008951"/>
            <a:ext cx="5149003" cy="3871835"/>
          </a:xfrm>
          <a:prstGeom prst="rect">
            <a:avLst/>
          </a:prstGeom>
        </p:spPr>
      </p:pic>
      <p:sp>
        <p:nvSpPr>
          <p:cNvPr id="11" name="Content Placeholder 2">
            <a:extLst>
              <a:ext uri="{FF2B5EF4-FFF2-40B4-BE49-F238E27FC236}">
                <a16:creationId xmlns:a16="http://schemas.microsoft.com/office/drawing/2014/main" id="{DF556E0D-7E1A-588D-9805-7885A97CC830}"/>
              </a:ext>
            </a:extLst>
          </p:cNvPr>
          <p:cNvSpPr txBox="1">
            <a:spLocks/>
          </p:cNvSpPr>
          <p:nvPr/>
        </p:nvSpPr>
        <p:spPr>
          <a:xfrm>
            <a:off x="680320" y="1919288"/>
            <a:ext cx="5559662" cy="4376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 Controllable Player</a:t>
            </a:r>
          </a:p>
          <a:p>
            <a:pPr marL="457200" indent="-457200">
              <a:buFont typeface="+mj-lt"/>
              <a:buAutoNum type="arabicPeriod"/>
            </a:pPr>
            <a:r>
              <a:rPr lang="en-US" dirty="0"/>
              <a:t>✅ Reusable Base Level</a:t>
            </a:r>
          </a:p>
          <a:p>
            <a:pPr marL="457200" indent="-457200">
              <a:buFont typeface="+mj-lt"/>
              <a:buAutoNum type="arabicPeriod"/>
            </a:pPr>
            <a:r>
              <a:rPr lang="en-US" dirty="0"/>
              <a:t>✅ Player &amp; Level Polish</a:t>
            </a:r>
            <a:br>
              <a:rPr lang="en-US" dirty="0"/>
            </a:br>
            <a:r>
              <a:rPr lang="en-US" sz="2200" i="1" dirty="0">
                <a:solidFill>
                  <a:schemeClr val="tx1">
                    <a:lumMod val="65000"/>
                  </a:schemeClr>
                </a:solidFill>
              </a:rPr>
              <a:t>(Camera, Gravity, Sound, Background)</a:t>
            </a:r>
          </a:p>
          <a:p>
            <a:pPr marL="457200" indent="-457200">
              <a:buFont typeface="+mj-lt"/>
              <a:buAutoNum type="arabicPeriod"/>
            </a:pPr>
            <a:r>
              <a:rPr lang="en-US" dirty="0"/>
              <a:t>✅ Level Checkpoints</a:t>
            </a:r>
          </a:p>
          <a:p>
            <a:pPr marL="457200" indent="-457200">
              <a:buFont typeface="+mj-lt"/>
              <a:buAutoNum type="arabicPeriod"/>
            </a:pPr>
            <a:r>
              <a:rPr lang="en-US" dirty="0">
                <a:solidFill>
                  <a:srgbClr val="FFDD65"/>
                </a:solidFill>
              </a:rPr>
              <a:t>Hazards &amp; Player Respawn</a:t>
            </a:r>
          </a:p>
          <a:p>
            <a:pPr marL="457200" indent="-457200">
              <a:buFont typeface="+mj-lt"/>
              <a:buAutoNum type="arabicPeriod"/>
            </a:pPr>
            <a:r>
              <a:rPr lang="en-US" dirty="0"/>
              <a:t>Collectibles &amp; HUD</a:t>
            </a:r>
          </a:p>
          <a:p>
            <a:pPr marL="457200" indent="-457200">
              <a:buFont typeface="+mj-lt"/>
              <a:buAutoNum type="arabicPeriod"/>
            </a:pPr>
            <a:r>
              <a:rPr lang="en-US" dirty="0"/>
              <a:t>A Basic Enemy</a:t>
            </a:r>
          </a:p>
          <a:p>
            <a:pPr marL="457200" indent="-457200">
              <a:buFont typeface="+mj-lt"/>
              <a:buAutoNum type="arabicPeriod"/>
            </a:pPr>
            <a:r>
              <a:rPr lang="en-US" dirty="0"/>
              <a:t>Main Menu &amp; Changing Scenes</a:t>
            </a:r>
          </a:p>
          <a:p>
            <a:pPr marL="457200" indent="-457200">
              <a:buFont typeface="+mj-lt"/>
              <a:buAutoNum type="arabicPeriod"/>
            </a:pPr>
            <a:r>
              <a:rPr lang="en-US" dirty="0"/>
              <a:t>Open Workshop, Tinker Time</a:t>
            </a:r>
          </a:p>
        </p:txBody>
      </p:sp>
      <p:sp>
        <p:nvSpPr>
          <p:cNvPr id="2" name="Title 1">
            <a:extLst>
              <a:ext uri="{FF2B5EF4-FFF2-40B4-BE49-F238E27FC236}">
                <a16:creationId xmlns:a16="http://schemas.microsoft.com/office/drawing/2014/main" id="{7F943239-47B1-3FAF-D8FC-E59AEFF16471}"/>
              </a:ext>
            </a:extLst>
          </p:cNvPr>
          <p:cNvSpPr>
            <a:spLocks noGrp="1"/>
          </p:cNvSpPr>
          <p:nvPr>
            <p:ph type="title"/>
          </p:nvPr>
        </p:nvSpPr>
        <p:spPr/>
        <p:txBody>
          <a:bodyPr>
            <a:normAutofit/>
          </a:bodyPr>
          <a:lstStyle/>
          <a:p>
            <a:r>
              <a:rPr lang="en-US" dirty="0"/>
              <a:t>Session Goal #5: Hazards &amp; Player Respawn</a:t>
            </a:r>
          </a:p>
        </p:txBody>
      </p:sp>
    </p:spTree>
    <p:extLst>
      <p:ext uri="{BB962C8B-B14F-4D97-AF65-F5344CB8AC3E}">
        <p14:creationId xmlns:p14="http://schemas.microsoft.com/office/powerpoint/2010/main" val="318550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creen capture&#10;&#10;Description automatically generated with medium confidence">
            <a:extLst>
              <a:ext uri="{FF2B5EF4-FFF2-40B4-BE49-F238E27FC236}">
                <a16:creationId xmlns:a16="http://schemas.microsoft.com/office/drawing/2014/main" id="{9AB2F84F-F8DE-E81B-5DA6-5E4EA4356544}"/>
              </a:ext>
            </a:extLst>
          </p:cNvPr>
          <p:cNvPicPr>
            <a:picLocks noChangeAspect="1"/>
          </p:cNvPicPr>
          <p:nvPr/>
        </p:nvPicPr>
        <p:blipFill>
          <a:blip r:embed="rId2"/>
          <a:stretch>
            <a:fillRect/>
          </a:stretch>
        </p:blipFill>
        <p:spPr>
          <a:xfrm>
            <a:off x="770733" y="0"/>
            <a:ext cx="10650534" cy="6858000"/>
          </a:xfrm>
          <a:prstGeom prst="rect">
            <a:avLst/>
          </a:prstGeom>
        </p:spPr>
      </p:pic>
      <p:sp>
        <p:nvSpPr>
          <p:cNvPr id="2" name="Rectangle 1">
            <a:extLst>
              <a:ext uri="{FF2B5EF4-FFF2-40B4-BE49-F238E27FC236}">
                <a16:creationId xmlns:a16="http://schemas.microsoft.com/office/drawing/2014/main" id="{B2DAD192-6478-2A27-7175-C8A0EBD5EDBD}"/>
              </a:ext>
            </a:extLst>
          </p:cNvPr>
          <p:cNvSpPr/>
          <p:nvPr/>
        </p:nvSpPr>
        <p:spPr>
          <a:xfrm>
            <a:off x="2292350" y="317500"/>
            <a:ext cx="7404100" cy="59626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35E504-630F-BB74-2046-5C095C1D59B0}"/>
              </a:ext>
            </a:extLst>
          </p:cNvPr>
          <p:cNvSpPr txBox="1"/>
          <p:nvPr/>
        </p:nvSpPr>
        <p:spPr>
          <a:xfrm>
            <a:off x="6723459" y="317500"/>
            <a:ext cx="2032000" cy="369332"/>
          </a:xfrm>
          <a:prstGeom prst="rect">
            <a:avLst/>
          </a:prstGeom>
          <a:noFill/>
        </p:spPr>
        <p:txBody>
          <a:bodyPr wrap="square" rtlCol="0">
            <a:spAutoFit/>
          </a:bodyPr>
          <a:lstStyle/>
          <a:p>
            <a:pPr algn="ctr"/>
            <a:r>
              <a:rPr lang="en-US" dirty="0">
                <a:solidFill>
                  <a:srgbClr val="FFDD65"/>
                </a:solidFill>
              </a:rPr>
              <a:t>Scene View</a:t>
            </a:r>
          </a:p>
        </p:txBody>
      </p:sp>
      <p:sp>
        <p:nvSpPr>
          <p:cNvPr id="3" name="TextBox 2">
            <a:extLst>
              <a:ext uri="{FF2B5EF4-FFF2-40B4-BE49-F238E27FC236}">
                <a16:creationId xmlns:a16="http://schemas.microsoft.com/office/drawing/2014/main" id="{E2AB3988-1C35-16B6-4763-50FC23C850B6}"/>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169090403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Spikes Scene</a:t>
            </a:r>
          </a:p>
        </p:txBody>
      </p:sp>
      <p:sp>
        <p:nvSpPr>
          <p:cNvPr id="5" name="Content Placeholder 4">
            <a:extLst>
              <a:ext uri="{FF2B5EF4-FFF2-40B4-BE49-F238E27FC236}">
                <a16:creationId xmlns:a16="http://schemas.microsoft.com/office/drawing/2014/main" id="{FC9EA44D-D1CD-A0AD-1AC1-FBE0611F265A}"/>
              </a:ext>
            </a:extLst>
          </p:cNvPr>
          <p:cNvSpPr>
            <a:spLocks noGrp="1"/>
          </p:cNvSpPr>
          <p:nvPr>
            <p:ph sz="half" idx="1"/>
          </p:nvPr>
        </p:nvSpPr>
        <p:spPr>
          <a:xfrm>
            <a:off x="680320" y="1919516"/>
            <a:ext cx="6130772" cy="4016673"/>
          </a:xfrm>
        </p:spPr>
        <p:txBody>
          <a:bodyPr>
            <a:normAutofit/>
          </a:bodyPr>
          <a:lstStyle/>
          <a:p>
            <a:r>
              <a:rPr lang="en-US" dirty="0"/>
              <a:t>Create a new </a:t>
            </a:r>
            <a:r>
              <a:rPr lang="en-US" dirty="0">
                <a:solidFill>
                  <a:srgbClr val="FFDD65"/>
                </a:solidFill>
              </a:rPr>
              <a:t>Area2D</a:t>
            </a:r>
            <a:r>
              <a:rPr lang="en-US" dirty="0"/>
              <a:t> scene and rename it “Spikes”.</a:t>
            </a:r>
          </a:p>
          <a:p>
            <a:endParaRPr lang="en-US" dirty="0"/>
          </a:p>
          <a:p>
            <a:r>
              <a:rPr lang="en-US" dirty="0"/>
              <a:t>Add a child </a:t>
            </a:r>
            <a:r>
              <a:rPr lang="en-US" dirty="0">
                <a:solidFill>
                  <a:srgbClr val="FFDD65"/>
                </a:solidFill>
              </a:rPr>
              <a:t>Sprite</a:t>
            </a:r>
            <a:r>
              <a:rPr lang="en-US" dirty="0"/>
              <a:t> node and set its </a:t>
            </a:r>
            <a:r>
              <a:rPr lang="en-US" dirty="0">
                <a:solidFill>
                  <a:srgbClr val="FFDD65"/>
                </a:solidFill>
              </a:rPr>
              <a:t>Texture</a:t>
            </a:r>
            <a:r>
              <a:rPr lang="en-US" dirty="0"/>
              <a:t> property to:</a:t>
            </a:r>
            <a:br>
              <a:rPr lang="en-US" dirty="0"/>
            </a:br>
            <a:r>
              <a:rPr lang="en-US" dirty="0"/>
              <a:t>	</a:t>
            </a:r>
            <a:r>
              <a:rPr lang="en-US" sz="2000" dirty="0">
                <a:solidFill>
                  <a:srgbClr val="FFDD65"/>
                </a:solidFill>
              </a:rPr>
              <a:t>Assets/Art/</a:t>
            </a:r>
            <a:r>
              <a:rPr lang="en-US" sz="2000" i="1" dirty="0">
                <a:solidFill>
                  <a:srgbClr val="FFDD65"/>
                </a:solidFill>
              </a:rPr>
              <a:t>Free/Traps/Spikes/</a:t>
            </a:r>
            <a:r>
              <a:rPr lang="en-US" sz="2000" i="1" dirty="0" err="1">
                <a:solidFill>
                  <a:srgbClr val="FFDD65"/>
                </a:solidFill>
              </a:rPr>
              <a:t>Idle.png</a:t>
            </a:r>
            <a:endParaRPr lang="en-US" i="1" u="sng" dirty="0"/>
          </a:p>
          <a:p>
            <a:endParaRPr lang="en-US" i="1" u="sng" dirty="0"/>
          </a:p>
          <a:p>
            <a:r>
              <a:rPr lang="en-US" dirty="0"/>
              <a:t>Align the Sprite so the spikes appear above the center (0,0) of the scene.</a:t>
            </a:r>
          </a:p>
        </p:txBody>
      </p:sp>
      <p:pic>
        <p:nvPicPr>
          <p:cNvPr id="9" name="Content Placeholder 8" descr="A picture containing square&#10;&#10;Description automatically generated">
            <a:extLst>
              <a:ext uri="{FF2B5EF4-FFF2-40B4-BE49-F238E27FC236}">
                <a16:creationId xmlns:a16="http://schemas.microsoft.com/office/drawing/2014/main" id="{063FFBE9-F269-46B4-3387-E21AD1479B70}"/>
              </a:ext>
            </a:extLst>
          </p:cNvPr>
          <p:cNvPicPr>
            <a:picLocks noGrp="1" noChangeAspect="1"/>
          </p:cNvPicPr>
          <p:nvPr>
            <p:ph sz="half" idx="2"/>
          </p:nvPr>
        </p:nvPicPr>
        <p:blipFill>
          <a:blip r:embed="rId2"/>
          <a:stretch>
            <a:fillRect/>
          </a:stretch>
        </p:blipFill>
        <p:spPr>
          <a:xfrm>
            <a:off x="6811092" y="2392507"/>
            <a:ext cx="4700588" cy="3070690"/>
          </a:xfrm>
          <a:prstGeom prst="rect">
            <a:avLst/>
          </a:prstGeom>
        </p:spPr>
      </p:pic>
      <p:sp>
        <p:nvSpPr>
          <p:cNvPr id="10" name="TextBox 9">
            <a:extLst>
              <a:ext uri="{FF2B5EF4-FFF2-40B4-BE49-F238E27FC236}">
                <a16:creationId xmlns:a16="http://schemas.microsoft.com/office/drawing/2014/main" id="{D782B189-E5E8-9F3A-8096-BADEBC031D97}"/>
              </a:ext>
            </a:extLst>
          </p:cNvPr>
          <p:cNvSpPr txBox="1"/>
          <p:nvPr/>
        </p:nvSpPr>
        <p:spPr>
          <a:xfrm>
            <a:off x="6811091" y="5628411"/>
            <a:ext cx="4700587" cy="307777"/>
          </a:xfrm>
          <a:prstGeom prst="rect">
            <a:avLst/>
          </a:prstGeom>
          <a:noFill/>
        </p:spPr>
        <p:txBody>
          <a:bodyPr wrap="square" rtlCol="0">
            <a:spAutoFit/>
          </a:bodyPr>
          <a:lstStyle/>
          <a:p>
            <a:pPr algn="ctr"/>
            <a:r>
              <a:rPr lang="en-US" sz="1400" dirty="0">
                <a:solidFill>
                  <a:srgbClr val="FFDD65"/>
                </a:solidFill>
              </a:rPr>
              <a:t>Notice the Spike scene’s center (0,0) position</a:t>
            </a:r>
          </a:p>
        </p:txBody>
      </p:sp>
      <p:cxnSp>
        <p:nvCxnSpPr>
          <p:cNvPr id="12" name="Straight Arrow Connector 11">
            <a:extLst>
              <a:ext uri="{FF2B5EF4-FFF2-40B4-BE49-F238E27FC236}">
                <a16:creationId xmlns:a16="http://schemas.microsoft.com/office/drawing/2014/main" id="{3F8BBEC3-78F4-B7CE-BA04-68C87825B5F9}"/>
              </a:ext>
            </a:extLst>
          </p:cNvPr>
          <p:cNvCxnSpPr>
            <a:cxnSpLocks/>
            <a:stCxn id="10" idx="0"/>
          </p:cNvCxnSpPr>
          <p:nvPr/>
        </p:nvCxnSpPr>
        <p:spPr>
          <a:xfrm flipV="1">
            <a:off x="9161385" y="5000425"/>
            <a:ext cx="161658" cy="627986"/>
          </a:xfrm>
          <a:prstGeom prst="straightConnector1">
            <a:avLst/>
          </a:prstGeom>
          <a:ln>
            <a:solidFill>
              <a:srgbClr val="FFDD65"/>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795034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creen Recording 2023-01-02 at 6.38.36 PM">
            <a:hlinkClick r:id="" action="ppaction://media"/>
            <a:extLst>
              <a:ext uri="{FF2B5EF4-FFF2-40B4-BE49-F238E27FC236}">
                <a16:creationId xmlns:a16="http://schemas.microsoft.com/office/drawing/2014/main" id="{E033CE3A-B0AB-6F63-D134-4DFFEFCB755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79318" y="1919516"/>
            <a:ext cx="6500693" cy="4509875"/>
          </a:xfrm>
          <a:prstGeom prst="rect">
            <a:avLst/>
          </a:prstGeom>
        </p:spPr>
      </p:pic>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Spikes Scene</a:t>
            </a:r>
          </a:p>
        </p:txBody>
      </p:sp>
      <p:sp>
        <p:nvSpPr>
          <p:cNvPr id="5" name="Content Placeholder 4">
            <a:extLst>
              <a:ext uri="{FF2B5EF4-FFF2-40B4-BE49-F238E27FC236}">
                <a16:creationId xmlns:a16="http://schemas.microsoft.com/office/drawing/2014/main" id="{FC9EA44D-D1CD-A0AD-1AC1-FBE0611F265A}"/>
              </a:ext>
            </a:extLst>
          </p:cNvPr>
          <p:cNvSpPr>
            <a:spLocks noGrp="1"/>
          </p:cNvSpPr>
          <p:nvPr>
            <p:ph sz="half" idx="1"/>
          </p:nvPr>
        </p:nvSpPr>
        <p:spPr>
          <a:xfrm>
            <a:off x="308108" y="1919516"/>
            <a:ext cx="4807416" cy="4509875"/>
          </a:xfrm>
        </p:spPr>
        <p:txBody>
          <a:bodyPr>
            <a:normAutofit fontScale="92500"/>
          </a:bodyPr>
          <a:lstStyle/>
          <a:p>
            <a:r>
              <a:rPr lang="en-US" dirty="0"/>
              <a:t>Add a </a:t>
            </a:r>
            <a:r>
              <a:rPr lang="en-US" dirty="0">
                <a:solidFill>
                  <a:srgbClr val="FFDD65"/>
                </a:solidFill>
              </a:rPr>
              <a:t>CollisionPolygon2D</a:t>
            </a:r>
            <a:r>
              <a:rPr lang="en-US" dirty="0"/>
              <a:t> node as a child of the Spikes root node.</a:t>
            </a:r>
            <a:endParaRPr lang="en-US" i="1" u="sng" dirty="0"/>
          </a:p>
          <a:p>
            <a:endParaRPr lang="en-US" i="1" u="sng" dirty="0"/>
          </a:p>
          <a:p>
            <a:r>
              <a:rPr lang="en-US" dirty="0"/>
              <a:t>Click the “Create Points” button left-click parts of the boundary one-by-one to produce a shape.</a:t>
            </a:r>
          </a:p>
          <a:p>
            <a:endParaRPr lang="en-US" dirty="0"/>
          </a:p>
          <a:p>
            <a:r>
              <a:rPr lang="en-US" dirty="0"/>
              <a:t>Close the polygon by adding a second point on the starting point.</a:t>
            </a:r>
          </a:p>
          <a:p>
            <a:pPr marL="0" indent="0">
              <a:buNone/>
            </a:pPr>
            <a:endParaRPr lang="en-US" dirty="0"/>
          </a:p>
          <a:p>
            <a:pPr marL="0" indent="0">
              <a:buNone/>
            </a:pPr>
            <a:r>
              <a:rPr lang="en-US" b="1" dirty="0">
                <a:solidFill>
                  <a:srgbClr val="FFDD65"/>
                </a:solidFill>
              </a:rPr>
              <a:t>Tip:</a:t>
            </a:r>
            <a:r>
              <a:rPr lang="en-US" dirty="0"/>
              <a:t> Turn off Grid Snapping if you want a pixel-perfect shape.</a:t>
            </a:r>
          </a:p>
        </p:txBody>
      </p:sp>
      <p:sp>
        <p:nvSpPr>
          <p:cNvPr id="9" name="Rectangle 8">
            <a:extLst>
              <a:ext uri="{FF2B5EF4-FFF2-40B4-BE49-F238E27FC236}">
                <a16:creationId xmlns:a16="http://schemas.microsoft.com/office/drawing/2014/main" id="{2E6DA3AC-A390-D4DE-7644-0CB380D822E1}"/>
              </a:ext>
            </a:extLst>
          </p:cNvPr>
          <p:cNvSpPr/>
          <p:nvPr/>
        </p:nvSpPr>
        <p:spPr>
          <a:xfrm>
            <a:off x="6803648" y="2052604"/>
            <a:ext cx="179044" cy="17904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602B442-3CD9-D424-7E21-7F1B6D1E4D2E}"/>
              </a:ext>
            </a:extLst>
          </p:cNvPr>
          <p:cNvSpPr/>
          <p:nvPr/>
        </p:nvSpPr>
        <p:spPr>
          <a:xfrm>
            <a:off x="8087858" y="2052604"/>
            <a:ext cx="179044" cy="17904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415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B3A07-B0CF-E951-112D-B503E01DDBB7}"/>
              </a:ext>
            </a:extLst>
          </p:cNvPr>
          <p:cNvSpPr>
            <a:spLocks noGrp="1"/>
          </p:cNvSpPr>
          <p:nvPr>
            <p:ph type="title"/>
          </p:nvPr>
        </p:nvSpPr>
        <p:spPr/>
        <p:txBody>
          <a:bodyPr/>
          <a:lstStyle/>
          <a:p>
            <a:r>
              <a:rPr lang="en-US" dirty="0"/>
              <a:t>Emit the Spikes “Damage” Signal</a:t>
            </a:r>
          </a:p>
        </p:txBody>
      </p:sp>
      <p:sp>
        <p:nvSpPr>
          <p:cNvPr id="3" name="Content Placeholder 2">
            <a:extLst>
              <a:ext uri="{FF2B5EF4-FFF2-40B4-BE49-F238E27FC236}">
                <a16:creationId xmlns:a16="http://schemas.microsoft.com/office/drawing/2014/main" id="{32D6B7A9-D5C4-EC2C-91DF-B0E194E055AF}"/>
              </a:ext>
            </a:extLst>
          </p:cNvPr>
          <p:cNvSpPr>
            <a:spLocks noGrp="1"/>
          </p:cNvSpPr>
          <p:nvPr>
            <p:ph idx="1"/>
          </p:nvPr>
        </p:nvSpPr>
        <p:spPr>
          <a:xfrm>
            <a:off x="680321" y="2336873"/>
            <a:ext cx="9613861" cy="1915087"/>
          </a:xfrm>
        </p:spPr>
        <p:txBody>
          <a:bodyPr>
            <a:normAutofit/>
          </a:bodyPr>
          <a:lstStyle/>
          <a:p>
            <a:r>
              <a:rPr lang="en-US" dirty="0"/>
              <a:t>Create a new Spikes script on the root node of the Spikes scene.</a:t>
            </a:r>
          </a:p>
          <a:p>
            <a:endParaRPr lang="en-US" dirty="0"/>
          </a:p>
          <a:p>
            <a:r>
              <a:rPr lang="en-US" dirty="0"/>
              <a:t>Connect the Area2D </a:t>
            </a:r>
            <a:r>
              <a:rPr lang="en-US" dirty="0" err="1">
                <a:solidFill>
                  <a:srgbClr val="FFDD65"/>
                </a:solidFill>
              </a:rPr>
              <a:t>body_entered</a:t>
            </a:r>
            <a:r>
              <a:rPr lang="en-US" dirty="0">
                <a:solidFill>
                  <a:srgbClr val="FFDD65"/>
                </a:solidFill>
              </a:rPr>
              <a:t> </a:t>
            </a:r>
            <a:r>
              <a:rPr lang="en-US" dirty="0"/>
              <a:t>signal to the new Spikes script using the same </a:t>
            </a:r>
            <a:r>
              <a:rPr lang="en-US" dirty="0" err="1">
                <a:solidFill>
                  <a:srgbClr val="FFDD65"/>
                </a:solidFill>
              </a:rPr>
              <a:t>has_method</a:t>
            </a:r>
            <a:r>
              <a:rPr lang="en-US" dirty="0">
                <a:solidFill>
                  <a:srgbClr val="FFDD65"/>
                </a:solidFill>
              </a:rPr>
              <a:t> </a:t>
            </a:r>
            <a:r>
              <a:rPr lang="en-US" dirty="0"/>
              <a:t>strategy used in the Checkpoint scene.</a:t>
            </a:r>
          </a:p>
          <a:p>
            <a:pPr marL="0" indent="0">
              <a:buNone/>
            </a:pPr>
            <a:endParaRPr lang="en-US" dirty="0"/>
          </a:p>
        </p:txBody>
      </p:sp>
      <p:sp>
        <p:nvSpPr>
          <p:cNvPr id="5" name="TextBox 4">
            <a:extLst>
              <a:ext uri="{FF2B5EF4-FFF2-40B4-BE49-F238E27FC236}">
                <a16:creationId xmlns:a16="http://schemas.microsoft.com/office/drawing/2014/main" id="{AF85A6E8-5ADC-CB0A-2E54-5863F1C3DEC3}"/>
              </a:ext>
            </a:extLst>
          </p:cNvPr>
          <p:cNvSpPr txBox="1"/>
          <p:nvPr/>
        </p:nvSpPr>
        <p:spPr>
          <a:xfrm>
            <a:off x="2372916" y="4251960"/>
            <a:ext cx="7446167" cy="1846659"/>
          </a:xfrm>
          <a:prstGeom prst="rect">
            <a:avLst/>
          </a:prstGeom>
          <a:solidFill>
            <a:srgbClr val="202531"/>
          </a:solidFill>
        </p:spPr>
        <p:txBody>
          <a:bodyPr wrap="square" lIns="228600" tIns="228600" rIns="228600" bIns="22860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Area2D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on_Spikes_body_entered</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body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has_method</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take_spike_damage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take_spike_damage</a:t>
            </a:r>
            <a:r>
              <a:rPr lang="en-US"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6291751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7092-32D5-D92D-63FF-96603010B445}"/>
              </a:ext>
            </a:extLst>
          </p:cNvPr>
          <p:cNvSpPr>
            <a:spLocks noGrp="1"/>
          </p:cNvSpPr>
          <p:nvPr>
            <p:ph type="title"/>
          </p:nvPr>
        </p:nvSpPr>
        <p:spPr/>
        <p:txBody>
          <a:bodyPr/>
          <a:lstStyle/>
          <a:p>
            <a:r>
              <a:rPr lang="en-US" dirty="0"/>
              <a:t>Update the Player to Respond to Spikes</a:t>
            </a:r>
          </a:p>
        </p:txBody>
      </p:sp>
      <p:sp>
        <p:nvSpPr>
          <p:cNvPr id="3" name="Content Placeholder 2">
            <a:extLst>
              <a:ext uri="{FF2B5EF4-FFF2-40B4-BE49-F238E27FC236}">
                <a16:creationId xmlns:a16="http://schemas.microsoft.com/office/drawing/2014/main" id="{F1B64D64-8024-D329-1F07-453A572F7DB2}"/>
              </a:ext>
            </a:extLst>
          </p:cNvPr>
          <p:cNvSpPr>
            <a:spLocks noGrp="1"/>
          </p:cNvSpPr>
          <p:nvPr>
            <p:ph idx="1"/>
          </p:nvPr>
        </p:nvSpPr>
        <p:spPr>
          <a:xfrm>
            <a:off x="680320" y="1899575"/>
            <a:ext cx="9613861" cy="434383"/>
          </a:xfrm>
        </p:spPr>
        <p:txBody>
          <a:bodyPr/>
          <a:lstStyle/>
          <a:p>
            <a:pPr marL="0" indent="0">
              <a:buNone/>
            </a:pPr>
            <a:r>
              <a:rPr lang="en-US" dirty="0"/>
              <a:t>Add the following code to the Player script.</a:t>
            </a:r>
          </a:p>
        </p:txBody>
      </p:sp>
      <p:sp>
        <p:nvSpPr>
          <p:cNvPr id="6" name="TextBox 5">
            <a:extLst>
              <a:ext uri="{FF2B5EF4-FFF2-40B4-BE49-F238E27FC236}">
                <a16:creationId xmlns:a16="http://schemas.microsoft.com/office/drawing/2014/main" id="{F1391518-2BD0-6597-E991-FF2F3EE43BF5}"/>
              </a:ext>
            </a:extLst>
          </p:cNvPr>
          <p:cNvSpPr txBox="1"/>
          <p:nvPr/>
        </p:nvSpPr>
        <p:spPr>
          <a:xfrm>
            <a:off x="1140336" y="3417811"/>
            <a:ext cx="9911328" cy="2862322"/>
          </a:xfrm>
          <a:prstGeom prst="rect">
            <a:avLst/>
          </a:prstGeom>
          <a:solidFill>
            <a:srgbClr val="202531"/>
          </a:solidFill>
        </p:spPr>
        <p:txBody>
          <a:bodyPr wrap="square">
            <a:spAutoFit/>
          </a:bodyPr>
          <a:lstStyle/>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START_POSITION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global_position</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take_spike_damage</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r>
              <a:rPr lang="en-US" b="0" dirty="0">
                <a:solidFill>
                  <a:srgbClr val="DCDCAA"/>
                </a:solidFill>
                <a:effectLst/>
                <a:latin typeface="Menlo" panose="020B0609030804020204" pitchFamily="49" charset="0"/>
              </a:rPr>
              <a:t>	respawn</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respawn</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respawn_checkpoint_node_ref</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null</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global_position</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START_POSITION</a:t>
            </a:r>
            <a:endParaRPr lang="en-US" b="0" dirty="0">
              <a:solidFill>
                <a:srgbClr val="D4D4D4"/>
              </a:solidFill>
              <a:effectLst/>
              <a:latin typeface="Menlo" panose="020B0609030804020204" pitchFamily="49" charset="0"/>
            </a:endParaRPr>
          </a:p>
          <a:p>
            <a:pPr lvl="1"/>
            <a:r>
              <a:rPr lang="en-US" b="0" dirty="0">
                <a:solidFill>
                  <a:srgbClr val="C586C0"/>
                </a:solidFill>
                <a:effectLst/>
                <a:latin typeface="Menlo" panose="020B0609030804020204" pitchFamily="49" charset="0"/>
              </a:rPr>
              <a:t>else</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global_position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respawn_checkpoint_node_ref.</a:t>
            </a:r>
            <a:r>
              <a:rPr lang="en-US" b="0" dirty="0" err="1">
                <a:solidFill>
                  <a:srgbClr val="9CDCFE"/>
                </a:solidFill>
                <a:effectLst/>
                <a:latin typeface="Menlo" panose="020B0609030804020204" pitchFamily="49" charset="0"/>
              </a:rPr>
              <a:t>global_position</a:t>
            </a:r>
            <a:endParaRPr lang="en-US" b="0" dirty="0">
              <a:solidFill>
                <a:srgbClr val="D4D4D4"/>
              </a:solidFill>
              <a:effectLst/>
              <a:latin typeface="Menlo" panose="020B0609030804020204" pitchFamily="49" charset="0"/>
            </a:endParaRPr>
          </a:p>
        </p:txBody>
      </p:sp>
      <p:sp>
        <p:nvSpPr>
          <p:cNvPr id="7" name="Content Placeholder 2">
            <a:extLst>
              <a:ext uri="{FF2B5EF4-FFF2-40B4-BE49-F238E27FC236}">
                <a16:creationId xmlns:a16="http://schemas.microsoft.com/office/drawing/2014/main" id="{2089683F-817A-6075-9195-878FE95F50FC}"/>
              </a:ext>
            </a:extLst>
          </p:cNvPr>
          <p:cNvSpPr txBox="1">
            <a:spLocks/>
          </p:cNvSpPr>
          <p:nvPr/>
        </p:nvSpPr>
        <p:spPr>
          <a:xfrm>
            <a:off x="680319" y="2969573"/>
            <a:ext cx="9613861" cy="434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1812826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7092-32D5-D92D-63FF-96603010B445}"/>
              </a:ext>
            </a:extLst>
          </p:cNvPr>
          <p:cNvSpPr>
            <a:spLocks noGrp="1"/>
          </p:cNvSpPr>
          <p:nvPr>
            <p:ph type="title"/>
          </p:nvPr>
        </p:nvSpPr>
        <p:spPr/>
        <p:txBody>
          <a:bodyPr/>
          <a:lstStyle/>
          <a:p>
            <a:r>
              <a:rPr lang="en-US" dirty="0"/>
              <a:t>Update the Player to Respond to Spikes</a:t>
            </a:r>
          </a:p>
        </p:txBody>
      </p:sp>
      <p:sp>
        <p:nvSpPr>
          <p:cNvPr id="3" name="Content Placeholder 2">
            <a:extLst>
              <a:ext uri="{FF2B5EF4-FFF2-40B4-BE49-F238E27FC236}">
                <a16:creationId xmlns:a16="http://schemas.microsoft.com/office/drawing/2014/main" id="{F1B64D64-8024-D329-1F07-453A572F7DB2}"/>
              </a:ext>
            </a:extLst>
          </p:cNvPr>
          <p:cNvSpPr>
            <a:spLocks noGrp="1"/>
          </p:cNvSpPr>
          <p:nvPr>
            <p:ph idx="1"/>
          </p:nvPr>
        </p:nvSpPr>
        <p:spPr>
          <a:xfrm>
            <a:off x="680320" y="1899575"/>
            <a:ext cx="9613861" cy="434383"/>
          </a:xfrm>
        </p:spPr>
        <p:txBody>
          <a:bodyPr/>
          <a:lstStyle/>
          <a:p>
            <a:pPr marL="0" indent="0">
              <a:buNone/>
            </a:pPr>
            <a:r>
              <a:rPr lang="en-US" dirty="0"/>
              <a:t>Add the following code to the Player script.</a:t>
            </a:r>
          </a:p>
        </p:txBody>
      </p:sp>
      <p:sp>
        <p:nvSpPr>
          <p:cNvPr id="6" name="TextBox 5">
            <a:extLst>
              <a:ext uri="{FF2B5EF4-FFF2-40B4-BE49-F238E27FC236}">
                <a16:creationId xmlns:a16="http://schemas.microsoft.com/office/drawing/2014/main" id="{F1391518-2BD0-6597-E991-FF2F3EE43BF5}"/>
              </a:ext>
            </a:extLst>
          </p:cNvPr>
          <p:cNvSpPr txBox="1"/>
          <p:nvPr/>
        </p:nvSpPr>
        <p:spPr>
          <a:xfrm>
            <a:off x="1140336" y="3417811"/>
            <a:ext cx="9911328" cy="2862322"/>
          </a:xfrm>
          <a:prstGeom prst="rect">
            <a:avLst/>
          </a:prstGeom>
          <a:solidFill>
            <a:srgbClr val="202531"/>
          </a:solidFill>
        </p:spPr>
        <p:txBody>
          <a:bodyPr wrap="square">
            <a:spAutoFit/>
          </a:bodyPr>
          <a:lstStyle/>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START_POSITION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global_position</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take_spike_damage</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r>
              <a:rPr lang="en-US" b="0" dirty="0">
                <a:solidFill>
                  <a:srgbClr val="DCDCAA"/>
                </a:solidFill>
                <a:effectLst/>
                <a:latin typeface="Menlo" panose="020B0609030804020204" pitchFamily="49" charset="0"/>
              </a:rPr>
              <a:t>	respawn</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respawn</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respawn_checkpoint_node_ref</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null</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global_position</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START_POSITION</a:t>
            </a:r>
            <a:endParaRPr lang="en-US" b="0" dirty="0">
              <a:solidFill>
                <a:srgbClr val="D4D4D4"/>
              </a:solidFill>
              <a:effectLst/>
              <a:latin typeface="Menlo" panose="020B0609030804020204" pitchFamily="49" charset="0"/>
            </a:endParaRPr>
          </a:p>
          <a:p>
            <a:pPr lvl="1"/>
            <a:r>
              <a:rPr lang="en-US" b="0" dirty="0">
                <a:solidFill>
                  <a:srgbClr val="C586C0"/>
                </a:solidFill>
                <a:effectLst/>
                <a:latin typeface="Menlo" panose="020B0609030804020204" pitchFamily="49" charset="0"/>
              </a:rPr>
              <a:t>else</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global_position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respawn_checkpoint_node_ref.</a:t>
            </a:r>
            <a:r>
              <a:rPr lang="en-US" b="0" dirty="0" err="1">
                <a:solidFill>
                  <a:srgbClr val="9CDCFE"/>
                </a:solidFill>
                <a:effectLst/>
                <a:latin typeface="Menlo" panose="020B0609030804020204" pitchFamily="49" charset="0"/>
              </a:rPr>
              <a:t>global_position</a:t>
            </a:r>
            <a:endParaRPr lang="en-US" b="0" dirty="0">
              <a:solidFill>
                <a:srgbClr val="D4D4D4"/>
              </a:solidFill>
              <a:effectLst/>
              <a:latin typeface="Menlo" panose="020B0609030804020204" pitchFamily="49" charset="0"/>
            </a:endParaRPr>
          </a:p>
        </p:txBody>
      </p:sp>
      <p:sp>
        <p:nvSpPr>
          <p:cNvPr id="7" name="Content Placeholder 2">
            <a:extLst>
              <a:ext uri="{FF2B5EF4-FFF2-40B4-BE49-F238E27FC236}">
                <a16:creationId xmlns:a16="http://schemas.microsoft.com/office/drawing/2014/main" id="{2089683F-817A-6075-9195-878FE95F50FC}"/>
              </a:ext>
            </a:extLst>
          </p:cNvPr>
          <p:cNvSpPr txBox="1">
            <a:spLocks/>
          </p:cNvSpPr>
          <p:nvPr/>
        </p:nvSpPr>
        <p:spPr>
          <a:xfrm>
            <a:off x="680319" y="2969573"/>
            <a:ext cx="9613861" cy="43438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The </a:t>
            </a:r>
            <a:r>
              <a:rPr lang="en-US" dirty="0">
                <a:solidFill>
                  <a:srgbClr val="FFDD65"/>
                </a:solidFill>
              </a:rPr>
              <a:t>START_POSITION</a:t>
            </a:r>
            <a:r>
              <a:rPr lang="en-US" dirty="0"/>
              <a:t> var is a default position to avoid null checkpoint refs.</a:t>
            </a:r>
          </a:p>
        </p:txBody>
      </p:sp>
      <p:sp>
        <p:nvSpPr>
          <p:cNvPr id="4" name="Rectangle 3">
            <a:extLst>
              <a:ext uri="{FF2B5EF4-FFF2-40B4-BE49-F238E27FC236}">
                <a16:creationId xmlns:a16="http://schemas.microsoft.com/office/drawing/2014/main" id="{F8564DE9-EC78-4268-CCFA-1A90EC82DE0D}"/>
              </a:ext>
            </a:extLst>
          </p:cNvPr>
          <p:cNvSpPr/>
          <p:nvPr/>
        </p:nvSpPr>
        <p:spPr>
          <a:xfrm>
            <a:off x="1140336" y="3429000"/>
            <a:ext cx="9911328" cy="36288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1161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7092-32D5-D92D-63FF-96603010B445}"/>
              </a:ext>
            </a:extLst>
          </p:cNvPr>
          <p:cNvSpPr>
            <a:spLocks noGrp="1"/>
          </p:cNvSpPr>
          <p:nvPr>
            <p:ph type="title"/>
          </p:nvPr>
        </p:nvSpPr>
        <p:spPr/>
        <p:txBody>
          <a:bodyPr/>
          <a:lstStyle/>
          <a:p>
            <a:r>
              <a:rPr lang="en-US" dirty="0"/>
              <a:t>Update the Player to Respond to Spikes</a:t>
            </a:r>
          </a:p>
        </p:txBody>
      </p:sp>
      <p:sp>
        <p:nvSpPr>
          <p:cNvPr id="3" name="Content Placeholder 2">
            <a:extLst>
              <a:ext uri="{FF2B5EF4-FFF2-40B4-BE49-F238E27FC236}">
                <a16:creationId xmlns:a16="http://schemas.microsoft.com/office/drawing/2014/main" id="{F1B64D64-8024-D329-1F07-453A572F7DB2}"/>
              </a:ext>
            </a:extLst>
          </p:cNvPr>
          <p:cNvSpPr>
            <a:spLocks noGrp="1"/>
          </p:cNvSpPr>
          <p:nvPr>
            <p:ph idx="1"/>
          </p:nvPr>
        </p:nvSpPr>
        <p:spPr>
          <a:xfrm>
            <a:off x="680320" y="1899575"/>
            <a:ext cx="9613861" cy="434383"/>
          </a:xfrm>
        </p:spPr>
        <p:txBody>
          <a:bodyPr/>
          <a:lstStyle/>
          <a:p>
            <a:pPr marL="0" indent="0">
              <a:buNone/>
            </a:pPr>
            <a:r>
              <a:rPr lang="en-US" dirty="0"/>
              <a:t>Add the following code to the Player script.</a:t>
            </a:r>
          </a:p>
        </p:txBody>
      </p:sp>
      <p:sp>
        <p:nvSpPr>
          <p:cNvPr id="6" name="TextBox 5">
            <a:extLst>
              <a:ext uri="{FF2B5EF4-FFF2-40B4-BE49-F238E27FC236}">
                <a16:creationId xmlns:a16="http://schemas.microsoft.com/office/drawing/2014/main" id="{F1391518-2BD0-6597-E991-FF2F3EE43BF5}"/>
              </a:ext>
            </a:extLst>
          </p:cNvPr>
          <p:cNvSpPr txBox="1"/>
          <p:nvPr/>
        </p:nvSpPr>
        <p:spPr>
          <a:xfrm>
            <a:off x="1140336" y="3417811"/>
            <a:ext cx="9911328" cy="2862322"/>
          </a:xfrm>
          <a:prstGeom prst="rect">
            <a:avLst/>
          </a:prstGeom>
          <a:solidFill>
            <a:srgbClr val="202531"/>
          </a:solidFill>
        </p:spPr>
        <p:txBody>
          <a:bodyPr wrap="square">
            <a:spAutoFit/>
          </a:bodyPr>
          <a:lstStyle/>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START_POSITION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global_position</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take_spike_damage</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r>
              <a:rPr lang="en-US" b="0" dirty="0">
                <a:solidFill>
                  <a:srgbClr val="DCDCAA"/>
                </a:solidFill>
                <a:effectLst/>
                <a:latin typeface="Menlo" panose="020B0609030804020204" pitchFamily="49" charset="0"/>
              </a:rPr>
              <a:t>	respawn</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respawn</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respawn_checkpoint_node_ref</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null</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global_position</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START_POSITION</a:t>
            </a:r>
            <a:endParaRPr lang="en-US" b="0" dirty="0">
              <a:solidFill>
                <a:srgbClr val="D4D4D4"/>
              </a:solidFill>
              <a:effectLst/>
              <a:latin typeface="Menlo" panose="020B0609030804020204" pitchFamily="49" charset="0"/>
            </a:endParaRPr>
          </a:p>
          <a:p>
            <a:pPr lvl="1"/>
            <a:r>
              <a:rPr lang="en-US" b="0" dirty="0">
                <a:solidFill>
                  <a:srgbClr val="C586C0"/>
                </a:solidFill>
                <a:effectLst/>
                <a:latin typeface="Menlo" panose="020B0609030804020204" pitchFamily="49" charset="0"/>
              </a:rPr>
              <a:t>else</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global_position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respawn_checkpoint_node_ref.</a:t>
            </a:r>
            <a:r>
              <a:rPr lang="en-US" b="0" dirty="0" err="1">
                <a:solidFill>
                  <a:srgbClr val="9CDCFE"/>
                </a:solidFill>
                <a:effectLst/>
                <a:latin typeface="Menlo" panose="020B0609030804020204" pitchFamily="49" charset="0"/>
              </a:rPr>
              <a:t>global_position</a:t>
            </a:r>
            <a:endParaRPr lang="en-US" b="0" dirty="0">
              <a:solidFill>
                <a:srgbClr val="D4D4D4"/>
              </a:solidFill>
              <a:effectLst/>
              <a:latin typeface="Menlo" panose="020B0609030804020204" pitchFamily="49" charset="0"/>
            </a:endParaRPr>
          </a:p>
        </p:txBody>
      </p:sp>
      <p:sp>
        <p:nvSpPr>
          <p:cNvPr id="7" name="Content Placeholder 2">
            <a:extLst>
              <a:ext uri="{FF2B5EF4-FFF2-40B4-BE49-F238E27FC236}">
                <a16:creationId xmlns:a16="http://schemas.microsoft.com/office/drawing/2014/main" id="{2089683F-817A-6075-9195-878FE95F50FC}"/>
              </a:ext>
            </a:extLst>
          </p:cNvPr>
          <p:cNvSpPr txBox="1">
            <a:spLocks/>
          </p:cNvSpPr>
          <p:nvPr/>
        </p:nvSpPr>
        <p:spPr>
          <a:xfrm>
            <a:off x="680319" y="2969573"/>
            <a:ext cx="10371345" cy="434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The </a:t>
            </a:r>
            <a:r>
              <a:rPr lang="en-US" dirty="0" err="1">
                <a:solidFill>
                  <a:srgbClr val="FFDD65"/>
                </a:solidFill>
              </a:rPr>
              <a:t>take_spike_damage</a:t>
            </a:r>
            <a:r>
              <a:rPr lang="en-US" dirty="0"/>
              <a:t> </a:t>
            </a:r>
            <a:r>
              <a:rPr lang="en-US" dirty="0" err="1"/>
              <a:t>func</a:t>
            </a:r>
            <a:r>
              <a:rPr lang="en-US" dirty="0"/>
              <a:t> is called by the Spikes to trigger a respawn.</a:t>
            </a:r>
          </a:p>
        </p:txBody>
      </p:sp>
      <p:sp>
        <p:nvSpPr>
          <p:cNvPr id="4" name="Rectangle 3">
            <a:extLst>
              <a:ext uri="{FF2B5EF4-FFF2-40B4-BE49-F238E27FC236}">
                <a16:creationId xmlns:a16="http://schemas.microsoft.com/office/drawing/2014/main" id="{F8564DE9-EC78-4268-CCFA-1A90EC82DE0D}"/>
              </a:ext>
            </a:extLst>
          </p:cNvPr>
          <p:cNvSpPr/>
          <p:nvPr/>
        </p:nvSpPr>
        <p:spPr>
          <a:xfrm>
            <a:off x="1140336" y="3951742"/>
            <a:ext cx="9911328" cy="68420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88326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7092-32D5-D92D-63FF-96603010B445}"/>
              </a:ext>
            </a:extLst>
          </p:cNvPr>
          <p:cNvSpPr>
            <a:spLocks noGrp="1"/>
          </p:cNvSpPr>
          <p:nvPr>
            <p:ph type="title"/>
          </p:nvPr>
        </p:nvSpPr>
        <p:spPr/>
        <p:txBody>
          <a:bodyPr/>
          <a:lstStyle/>
          <a:p>
            <a:r>
              <a:rPr lang="en-US" dirty="0"/>
              <a:t>Update the Player to Respond to Spikes</a:t>
            </a:r>
          </a:p>
        </p:txBody>
      </p:sp>
      <p:sp>
        <p:nvSpPr>
          <p:cNvPr id="3" name="Content Placeholder 2">
            <a:extLst>
              <a:ext uri="{FF2B5EF4-FFF2-40B4-BE49-F238E27FC236}">
                <a16:creationId xmlns:a16="http://schemas.microsoft.com/office/drawing/2014/main" id="{F1B64D64-8024-D329-1F07-453A572F7DB2}"/>
              </a:ext>
            </a:extLst>
          </p:cNvPr>
          <p:cNvSpPr>
            <a:spLocks noGrp="1"/>
          </p:cNvSpPr>
          <p:nvPr>
            <p:ph idx="1"/>
          </p:nvPr>
        </p:nvSpPr>
        <p:spPr>
          <a:xfrm>
            <a:off x="680320" y="1899575"/>
            <a:ext cx="9613861" cy="434383"/>
          </a:xfrm>
        </p:spPr>
        <p:txBody>
          <a:bodyPr/>
          <a:lstStyle/>
          <a:p>
            <a:pPr marL="0" indent="0">
              <a:buNone/>
            </a:pPr>
            <a:r>
              <a:rPr lang="en-US" dirty="0"/>
              <a:t>Add the following code to the Player script.</a:t>
            </a:r>
          </a:p>
        </p:txBody>
      </p:sp>
      <p:sp>
        <p:nvSpPr>
          <p:cNvPr id="6" name="TextBox 5">
            <a:extLst>
              <a:ext uri="{FF2B5EF4-FFF2-40B4-BE49-F238E27FC236}">
                <a16:creationId xmlns:a16="http://schemas.microsoft.com/office/drawing/2014/main" id="{F1391518-2BD0-6597-E991-FF2F3EE43BF5}"/>
              </a:ext>
            </a:extLst>
          </p:cNvPr>
          <p:cNvSpPr txBox="1"/>
          <p:nvPr/>
        </p:nvSpPr>
        <p:spPr>
          <a:xfrm>
            <a:off x="1140336" y="3417811"/>
            <a:ext cx="9911328" cy="2862322"/>
          </a:xfrm>
          <a:prstGeom prst="rect">
            <a:avLst/>
          </a:prstGeom>
          <a:solidFill>
            <a:srgbClr val="202531"/>
          </a:solidFill>
        </p:spPr>
        <p:txBody>
          <a:bodyPr wrap="square">
            <a:spAutoFit/>
          </a:bodyPr>
          <a:lstStyle/>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START_POSITION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global_position</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take_spike_damage</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r>
              <a:rPr lang="en-US" b="0" dirty="0">
                <a:solidFill>
                  <a:srgbClr val="DCDCAA"/>
                </a:solidFill>
                <a:effectLst/>
                <a:latin typeface="Menlo" panose="020B0609030804020204" pitchFamily="49" charset="0"/>
              </a:rPr>
              <a:t>	respawn</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respawn</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respawn_checkpoint_node_ref</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null</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global_position</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START_POSITION</a:t>
            </a:r>
            <a:endParaRPr lang="en-US" b="0" dirty="0">
              <a:solidFill>
                <a:srgbClr val="D4D4D4"/>
              </a:solidFill>
              <a:effectLst/>
              <a:latin typeface="Menlo" panose="020B0609030804020204" pitchFamily="49" charset="0"/>
            </a:endParaRPr>
          </a:p>
          <a:p>
            <a:pPr lvl="1"/>
            <a:r>
              <a:rPr lang="en-US" b="0" dirty="0">
                <a:solidFill>
                  <a:srgbClr val="C586C0"/>
                </a:solidFill>
                <a:effectLst/>
                <a:latin typeface="Menlo" panose="020B0609030804020204" pitchFamily="49" charset="0"/>
              </a:rPr>
              <a:t>else</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global_position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respawn_checkpoint_node_ref.</a:t>
            </a:r>
            <a:r>
              <a:rPr lang="en-US" b="0" dirty="0" err="1">
                <a:solidFill>
                  <a:srgbClr val="9CDCFE"/>
                </a:solidFill>
                <a:effectLst/>
                <a:latin typeface="Menlo" panose="020B0609030804020204" pitchFamily="49" charset="0"/>
              </a:rPr>
              <a:t>global_position</a:t>
            </a:r>
            <a:endParaRPr lang="en-US" b="0" dirty="0">
              <a:solidFill>
                <a:srgbClr val="D4D4D4"/>
              </a:solidFill>
              <a:effectLst/>
              <a:latin typeface="Menlo" panose="020B0609030804020204" pitchFamily="49" charset="0"/>
            </a:endParaRPr>
          </a:p>
        </p:txBody>
      </p:sp>
      <p:sp>
        <p:nvSpPr>
          <p:cNvPr id="7" name="Content Placeholder 2">
            <a:extLst>
              <a:ext uri="{FF2B5EF4-FFF2-40B4-BE49-F238E27FC236}">
                <a16:creationId xmlns:a16="http://schemas.microsoft.com/office/drawing/2014/main" id="{2089683F-817A-6075-9195-878FE95F50FC}"/>
              </a:ext>
            </a:extLst>
          </p:cNvPr>
          <p:cNvSpPr txBox="1">
            <a:spLocks/>
          </p:cNvSpPr>
          <p:nvPr/>
        </p:nvSpPr>
        <p:spPr>
          <a:xfrm>
            <a:off x="680319" y="2969573"/>
            <a:ext cx="10371345" cy="43438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The </a:t>
            </a:r>
            <a:r>
              <a:rPr lang="en-US" dirty="0">
                <a:solidFill>
                  <a:srgbClr val="FFDD65"/>
                </a:solidFill>
              </a:rPr>
              <a:t>respawn</a:t>
            </a:r>
            <a:r>
              <a:rPr lang="en-US" dirty="0"/>
              <a:t> </a:t>
            </a:r>
            <a:r>
              <a:rPr lang="en-US" dirty="0" err="1"/>
              <a:t>func</a:t>
            </a:r>
            <a:r>
              <a:rPr lang="en-US" dirty="0"/>
              <a:t> safely moves our player back to the current “checkpoint”.</a:t>
            </a:r>
          </a:p>
        </p:txBody>
      </p:sp>
      <p:sp>
        <p:nvSpPr>
          <p:cNvPr id="4" name="Rectangle 3">
            <a:extLst>
              <a:ext uri="{FF2B5EF4-FFF2-40B4-BE49-F238E27FC236}">
                <a16:creationId xmlns:a16="http://schemas.microsoft.com/office/drawing/2014/main" id="{F8564DE9-EC78-4268-CCFA-1A90EC82DE0D}"/>
              </a:ext>
            </a:extLst>
          </p:cNvPr>
          <p:cNvSpPr/>
          <p:nvPr/>
        </p:nvSpPr>
        <p:spPr>
          <a:xfrm>
            <a:off x="1140336" y="4771505"/>
            <a:ext cx="9911328" cy="1508628"/>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577258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&amp; Break (~10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a:xfrm>
            <a:off x="332509" y="1822320"/>
            <a:ext cx="5763491" cy="4797168"/>
          </a:xfrm>
        </p:spPr>
        <p:txBody>
          <a:bodyPr>
            <a:normAutofit lnSpcReduction="10000"/>
          </a:bodyPr>
          <a:lstStyle/>
          <a:p>
            <a:r>
              <a:rPr lang="en-US" dirty="0"/>
              <a:t>Create the </a:t>
            </a:r>
            <a:r>
              <a:rPr lang="en-US" dirty="0">
                <a:solidFill>
                  <a:srgbClr val="FFDD65"/>
                </a:solidFill>
              </a:rPr>
              <a:t>Spikes</a:t>
            </a:r>
            <a:r>
              <a:rPr lang="en-US" dirty="0"/>
              <a:t> scene and script, with the Area2D signal callbacks.</a:t>
            </a:r>
          </a:p>
          <a:p>
            <a:endParaRPr lang="en-US" dirty="0"/>
          </a:p>
          <a:p>
            <a:r>
              <a:rPr lang="en-US" dirty="0"/>
              <a:t>Create a new “</a:t>
            </a:r>
            <a:r>
              <a:rPr lang="en-US" dirty="0">
                <a:solidFill>
                  <a:srgbClr val="FFDD65"/>
                </a:solidFill>
              </a:rPr>
              <a:t>Hazards</a:t>
            </a:r>
            <a:r>
              <a:rPr lang="en-US" dirty="0"/>
              <a:t>” Node as an immediate sibling of the Checkpoints node.</a:t>
            </a:r>
          </a:p>
          <a:p>
            <a:endParaRPr lang="en-US" dirty="0"/>
          </a:p>
          <a:p>
            <a:r>
              <a:rPr lang="en-US" dirty="0"/>
              <a:t>Instantiate some Spikes scenes into the new Hazards node.</a:t>
            </a:r>
          </a:p>
          <a:p>
            <a:endParaRPr lang="en-US" dirty="0"/>
          </a:p>
          <a:p>
            <a:r>
              <a:rPr lang="en-US" dirty="0"/>
              <a:t>Verify the Damage &amp; Respawn behavior works by jumping on Spikes.</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9782" y="464609"/>
            <a:ext cx="914400" cy="914400"/>
          </a:xfrm>
          <a:prstGeom prst="rect">
            <a:avLst/>
          </a:prstGeom>
        </p:spPr>
      </p:pic>
      <p:pic>
        <p:nvPicPr>
          <p:cNvPr id="3" name="Screen Recording 2023-01-02 at 7.09.15 PM">
            <a:hlinkClick r:id="" action="ppaction://media"/>
            <a:extLst>
              <a:ext uri="{FF2B5EF4-FFF2-40B4-BE49-F238E27FC236}">
                <a16:creationId xmlns:a16="http://schemas.microsoft.com/office/drawing/2014/main" id="{C4FAB0E2-8FDB-368B-53C4-AFDBC8877F0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89864" y="2284987"/>
            <a:ext cx="5149003" cy="3871835"/>
          </a:xfrm>
          <a:prstGeom prst="rect">
            <a:avLst/>
          </a:prstGeom>
        </p:spPr>
      </p:pic>
    </p:spTree>
    <p:extLst>
      <p:ext uri="{BB962C8B-B14F-4D97-AF65-F5344CB8AC3E}">
        <p14:creationId xmlns:p14="http://schemas.microsoft.com/office/powerpoint/2010/main" val="35930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2023-01-08 at 10.44.33 AM">
            <a:hlinkClick r:id="" action="ppaction://media"/>
            <a:extLst>
              <a:ext uri="{FF2B5EF4-FFF2-40B4-BE49-F238E27FC236}">
                <a16:creationId xmlns:a16="http://schemas.microsoft.com/office/drawing/2014/main" id="{CDE9F0EE-7C66-70AD-D30A-6DFECAB2AF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87989" y="1970542"/>
            <a:ext cx="5252987" cy="3948652"/>
          </a:xfrm>
          <a:prstGeom prst="rect">
            <a:avLst/>
          </a:prstGeom>
        </p:spPr>
      </p:pic>
      <p:sp>
        <p:nvSpPr>
          <p:cNvPr id="11" name="Content Placeholder 2">
            <a:extLst>
              <a:ext uri="{FF2B5EF4-FFF2-40B4-BE49-F238E27FC236}">
                <a16:creationId xmlns:a16="http://schemas.microsoft.com/office/drawing/2014/main" id="{DF556E0D-7E1A-588D-9805-7885A97CC830}"/>
              </a:ext>
            </a:extLst>
          </p:cNvPr>
          <p:cNvSpPr txBox="1">
            <a:spLocks/>
          </p:cNvSpPr>
          <p:nvPr/>
        </p:nvSpPr>
        <p:spPr>
          <a:xfrm>
            <a:off x="680320" y="1919288"/>
            <a:ext cx="5507669" cy="4376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 Controllable Player</a:t>
            </a:r>
          </a:p>
          <a:p>
            <a:pPr marL="457200" indent="-457200">
              <a:buFont typeface="+mj-lt"/>
              <a:buAutoNum type="arabicPeriod"/>
            </a:pPr>
            <a:r>
              <a:rPr lang="en-US" dirty="0"/>
              <a:t>✅ Reusable Base Level</a:t>
            </a:r>
          </a:p>
          <a:p>
            <a:pPr marL="457200" indent="-457200">
              <a:buFont typeface="+mj-lt"/>
              <a:buAutoNum type="arabicPeriod"/>
            </a:pPr>
            <a:r>
              <a:rPr lang="en-US" dirty="0"/>
              <a:t>✅ Player &amp; Level Polish</a:t>
            </a:r>
            <a:br>
              <a:rPr lang="en-US" dirty="0"/>
            </a:br>
            <a:r>
              <a:rPr lang="en-US" sz="2200" i="1" dirty="0">
                <a:solidFill>
                  <a:schemeClr val="tx1">
                    <a:lumMod val="65000"/>
                  </a:schemeClr>
                </a:solidFill>
              </a:rPr>
              <a:t>(Camera, Gravity, Sound, Background)</a:t>
            </a:r>
          </a:p>
          <a:p>
            <a:pPr marL="457200" indent="-457200">
              <a:buFont typeface="+mj-lt"/>
              <a:buAutoNum type="arabicPeriod"/>
            </a:pPr>
            <a:r>
              <a:rPr lang="en-US" dirty="0"/>
              <a:t>✅ Level Checkpoints</a:t>
            </a:r>
          </a:p>
          <a:p>
            <a:pPr marL="457200" indent="-457200">
              <a:buFont typeface="+mj-lt"/>
              <a:buAutoNum type="arabicPeriod"/>
            </a:pPr>
            <a:r>
              <a:rPr lang="en-US" dirty="0"/>
              <a:t>✅ Hazards &amp; Player Respawn</a:t>
            </a:r>
          </a:p>
          <a:p>
            <a:pPr marL="457200" indent="-457200">
              <a:buFont typeface="+mj-lt"/>
              <a:buAutoNum type="arabicPeriod"/>
            </a:pPr>
            <a:r>
              <a:rPr lang="en-US" dirty="0">
                <a:solidFill>
                  <a:srgbClr val="FFDD65"/>
                </a:solidFill>
              </a:rPr>
              <a:t>Collectibles &amp; HUD</a:t>
            </a:r>
          </a:p>
          <a:p>
            <a:pPr marL="457200" indent="-457200">
              <a:buFont typeface="+mj-lt"/>
              <a:buAutoNum type="arabicPeriod"/>
            </a:pPr>
            <a:r>
              <a:rPr lang="en-US" dirty="0"/>
              <a:t>A Basic Enemy</a:t>
            </a:r>
          </a:p>
          <a:p>
            <a:pPr marL="457200" indent="-457200">
              <a:buFont typeface="+mj-lt"/>
              <a:buAutoNum type="arabicPeriod"/>
            </a:pPr>
            <a:r>
              <a:rPr lang="en-US" dirty="0"/>
              <a:t>Main Menu &amp; Changing Scenes</a:t>
            </a:r>
          </a:p>
          <a:p>
            <a:pPr marL="457200" indent="-457200">
              <a:buFont typeface="+mj-lt"/>
              <a:buAutoNum type="arabicPeriod"/>
            </a:pPr>
            <a:r>
              <a:rPr lang="en-US" dirty="0"/>
              <a:t>Open Workshop, Tinker Time</a:t>
            </a:r>
          </a:p>
        </p:txBody>
      </p:sp>
      <p:sp>
        <p:nvSpPr>
          <p:cNvPr id="2" name="Title 1">
            <a:extLst>
              <a:ext uri="{FF2B5EF4-FFF2-40B4-BE49-F238E27FC236}">
                <a16:creationId xmlns:a16="http://schemas.microsoft.com/office/drawing/2014/main" id="{7F943239-47B1-3FAF-D8FC-E59AEFF16471}"/>
              </a:ext>
            </a:extLst>
          </p:cNvPr>
          <p:cNvSpPr>
            <a:spLocks noGrp="1"/>
          </p:cNvSpPr>
          <p:nvPr>
            <p:ph type="title"/>
          </p:nvPr>
        </p:nvSpPr>
        <p:spPr/>
        <p:txBody>
          <a:bodyPr>
            <a:normAutofit/>
          </a:bodyPr>
          <a:lstStyle/>
          <a:p>
            <a:r>
              <a:rPr lang="en-US" dirty="0"/>
              <a:t>Session Goal #6: Collectibles &amp; HUD</a:t>
            </a:r>
          </a:p>
        </p:txBody>
      </p:sp>
    </p:spTree>
    <p:extLst>
      <p:ext uri="{BB962C8B-B14F-4D97-AF65-F5344CB8AC3E}">
        <p14:creationId xmlns:p14="http://schemas.microsoft.com/office/powerpoint/2010/main" val="418679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Fruit Scene</a:t>
            </a:r>
          </a:p>
        </p:txBody>
      </p:sp>
      <p:sp>
        <p:nvSpPr>
          <p:cNvPr id="5" name="Content Placeholder 4">
            <a:extLst>
              <a:ext uri="{FF2B5EF4-FFF2-40B4-BE49-F238E27FC236}">
                <a16:creationId xmlns:a16="http://schemas.microsoft.com/office/drawing/2014/main" id="{FC9EA44D-D1CD-A0AD-1AC1-FBE0611F265A}"/>
              </a:ext>
            </a:extLst>
          </p:cNvPr>
          <p:cNvSpPr>
            <a:spLocks noGrp="1"/>
          </p:cNvSpPr>
          <p:nvPr>
            <p:ph sz="half" idx="1"/>
          </p:nvPr>
        </p:nvSpPr>
        <p:spPr>
          <a:xfrm>
            <a:off x="680320" y="1919516"/>
            <a:ext cx="5685646" cy="4463867"/>
          </a:xfrm>
        </p:spPr>
        <p:txBody>
          <a:bodyPr>
            <a:normAutofit lnSpcReduction="10000"/>
          </a:bodyPr>
          <a:lstStyle/>
          <a:p>
            <a:r>
              <a:rPr lang="en-US" dirty="0"/>
              <a:t>Create a new </a:t>
            </a:r>
            <a:r>
              <a:rPr lang="en-US" dirty="0">
                <a:solidFill>
                  <a:srgbClr val="FFDD65"/>
                </a:solidFill>
              </a:rPr>
              <a:t>Area2D</a:t>
            </a:r>
            <a:r>
              <a:rPr lang="en-US" dirty="0"/>
              <a:t> scene named “Fruit” with the same scene tree structure seen to the right.</a:t>
            </a:r>
          </a:p>
          <a:p>
            <a:endParaRPr lang="en-US" dirty="0"/>
          </a:p>
          <a:p>
            <a:r>
              <a:rPr lang="en-US" dirty="0"/>
              <a:t>Create a new </a:t>
            </a:r>
            <a:r>
              <a:rPr lang="en-US" dirty="0" err="1">
                <a:solidFill>
                  <a:srgbClr val="FFDD65"/>
                </a:solidFill>
              </a:rPr>
              <a:t>SpriteFrames</a:t>
            </a:r>
            <a:r>
              <a:rPr lang="en-US" dirty="0"/>
              <a:t> resource for the </a:t>
            </a:r>
            <a:r>
              <a:rPr lang="en-US" dirty="0" err="1"/>
              <a:t>AnimatedSprite’s</a:t>
            </a:r>
            <a:r>
              <a:rPr lang="en-US" dirty="0"/>
              <a:t> Frames property.</a:t>
            </a:r>
          </a:p>
          <a:p>
            <a:endParaRPr lang="en-US" dirty="0"/>
          </a:p>
          <a:p>
            <a:r>
              <a:rPr lang="en-US" dirty="0"/>
              <a:t>Create two new animations using any two of the sprite sheets at the following path:</a:t>
            </a:r>
            <a:br>
              <a:rPr lang="en-US" dirty="0"/>
            </a:br>
            <a:r>
              <a:rPr lang="en-US" i="1" dirty="0">
                <a:solidFill>
                  <a:srgbClr val="FFDD65"/>
                </a:solidFill>
              </a:rPr>
              <a:t>	Assets/Art/Free/Items/Fruits/</a:t>
            </a:r>
          </a:p>
        </p:txBody>
      </p:sp>
      <p:pic>
        <p:nvPicPr>
          <p:cNvPr id="7" name="Picture 6" descr="Graphical user interface, text, application&#10;&#10;Description automatically generated">
            <a:extLst>
              <a:ext uri="{FF2B5EF4-FFF2-40B4-BE49-F238E27FC236}">
                <a16:creationId xmlns:a16="http://schemas.microsoft.com/office/drawing/2014/main" id="{5CAD8DD4-0DF9-F1CF-21B2-C42C7DAA8AE0}"/>
              </a:ext>
            </a:extLst>
          </p:cNvPr>
          <p:cNvPicPr>
            <a:picLocks noChangeAspect="1"/>
          </p:cNvPicPr>
          <p:nvPr/>
        </p:nvPicPr>
        <p:blipFill>
          <a:blip r:embed="rId2"/>
          <a:stretch>
            <a:fillRect/>
          </a:stretch>
        </p:blipFill>
        <p:spPr>
          <a:xfrm>
            <a:off x="6793674" y="2573889"/>
            <a:ext cx="5115119" cy="1710222"/>
          </a:xfrm>
          <a:prstGeom prst="rect">
            <a:avLst/>
          </a:prstGeom>
        </p:spPr>
      </p:pic>
    </p:spTree>
    <p:extLst>
      <p:ext uri="{BB962C8B-B14F-4D97-AF65-F5344CB8AC3E}">
        <p14:creationId xmlns:p14="http://schemas.microsoft.com/office/powerpoint/2010/main" val="1994341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creen capture&#10;&#10;Description automatically generated with medium confidence">
            <a:extLst>
              <a:ext uri="{FF2B5EF4-FFF2-40B4-BE49-F238E27FC236}">
                <a16:creationId xmlns:a16="http://schemas.microsoft.com/office/drawing/2014/main" id="{9AB2F84F-F8DE-E81B-5DA6-5E4EA4356544}"/>
              </a:ext>
            </a:extLst>
          </p:cNvPr>
          <p:cNvPicPr>
            <a:picLocks noChangeAspect="1"/>
          </p:cNvPicPr>
          <p:nvPr/>
        </p:nvPicPr>
        <p:blipFill>
          <a:blip r:embed="rId2"/>
          <a:stretch>
            <a:fillRect/>
          </a:stretch>
        </p:blipFill>
        <p:spPr>
          <a:xfrm>
            <a:off x="770733" y="0"/>
            <a:ext cx="10650534" cy="6858000"/>
          </a:xfrm>
          <a:prstGeom prst="rect">
            <a:avLst/>
          </a:prstGeom>
        </p:spPr>
      </p:pic>
      <p:sp>
        <p:nvSpPr>
          <p:cNvPr id="2" name="Rectangle 1">
            <a:extLst>
              <a:ext uri="{FF2B5EF4-FFF2-40B4-BE49-F238E27FC236}">
                <a16:creationId xmlns:a16="http://schemas.microsoft.com/office/drawing/2014/main" id="{B2DAD192-6478-2A27-7175-C8A0EBD5EDBD}"/>
              </a:ext>
            </a:extLst>
          </p:cNvPr>
          <p:cNvSpPr/>
          <p:nvPr/>
        </p:nvSpPr>
        <p:spPr>
          <a:xfrm>
            <a:off x="2292350" y="317500"/>
            <a:ext cx="7404100" cy="59626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35E504-630F-BB74-2046-5C095C1D59B0}"/>
              </a:ext>
            </a:extLst>
          </p:cNvPr>
          <p:cNvSpPr txBox="1"/>
          <p:nvPr/>
        </p:nvSpPr>
        <p:spPr>
          <a:xfrm>
            <a:off x="6723459" y="317500"/>
            <a:ext cx="2032000" cy="369332"/>
          </a:xfrm>
          <a:prstGeom prst="rect">
            <a:avLst/>
          </a:prstGeom>
          <a:noFill/>
        </p:spPr>
        <p:txBody>
          <a:bodyPr wrap="square" rtlCol="0">
            <a:spAutoFit/>
          </a:bodyPr>
          <a:lstStyle/>
          <a:p>
            <a:pPr algn="ctr"/>
            <a:r>
              <a:rPr lang="en-US" dirty="0">
                <a:solidFill>
                  <a:srgbClr val="FFDD65"/>
                </a:solidFill>
              </a:rPr>
              <a:t>Scene View</a:t>
            </a:r>
          </a:p>
        </p:txBody>
      </p:sp>
      <p:sp>
        <p:nvSpPr>
          <p:cNvPr id="3" name="Rectangle 2">
            <a:extLst>
              <a:ext uri="{FF2B5EF4-FFF2-40B4-BE49-F238E27FC236}">
                <a16:creationId xmlns:a16="http://schemas.microsoft.com/office/drawing/2014/main" id="{7DC5758A-8139-843D-53D2-7897F3A0AE2A}"/>
              </a:ext>
            </a:extLst>
          </p:cNvPr>
          <p:cNvSpPr/>
          <p:nvPr/>
        </p:nvSpPr>
        <p:spPr>
          <a:xfrm>
            <a:off x="5461000" y="317500"/>
            <a:ext cx="1466850" cy="1968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01EC8AF-6E66-EDD9-7A27-A3FDFE3433DB}"/>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176544671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5712A6CF-2849-0228-DC9E-E8940A3AD061}"/>
              </a:ext>
            </a:extLst>
          </p:cNvPr>
          <p:cNvPicPr>
            <a:picLocks noChangeAspect="1"/>
          </p:cNvPicPr>
          <p:nvPr/>
        </p:nvPicPr>
        <p:blipFill>
          <a:blip r:embed="rId2"/>
          <a:stretch>
            <a:fillRect/>
          </a:stretch>
        </p:blipFill>
        <p:spPr>
          <a:xfrm>
            <a:off x="7738114" y="1973224"/>
            <a:ext cx="3226238" cy="4621774"/>
          </a:xfrm>
          <a:prstGeom prst="rect">
            <a:avLst/>
          </a:prstGeom>
        </p:spPr>
      </p:pic>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some animated Fruits</a:t>
            </a:r>
          </a:p>
        </p:txBody>
      </p:sp>
      <p:sp>
        <p:nvSpPr>
          <p:cNvPr id="5" name="Content Placeholder 4">
            <a:extLst>
              <a:ext uri="{FF2B5EF4-FFF2-40B4-BE49-F238E27FC236}">
                <a16:creationId xmlns:a16="http://schemas.microsoft.com/office/drawing/2014/main" id="{FC9EA44D-D1CD-A0AD-1AC1-FBE0611F265A}"/>
              </a:ext>
            </a:extLst>
          </p:cNvPr>
          <p:cNvSpPr>
            <a:spLocks noGrp="1"/>
          </p:cNvSpPr>
          <p:nvPr>
            <p:ph sz="half" idx="1"/>
          </p:nvPr>
        </p:nvSpPr>
        <p:spPr>
          <a:xfrm>
            <a:off x="680320" y="1919516"/>
            <a:ext cx="5685646" cy="4463867"/>
          </a:xfrm>
        </p:spPr>
        <p:txBody>
          <a:bodyPr>
            <a:normAutofit lnSpcReduction="10000"/>
          </a:bodyPr>
          <a:lstStyle/>
          <a:p>
            <a:r>
              <a:rPr lang="en-US" dirty="0"/>
              <a:t>Create two new appropriately-named animations using any two of the sprite sheets at the following path:</a:t>
            </a:r>
            <a:br>
              <a:rPr lang="en-US" dirty="0"/>
            </a:br>
            <a:r>
              <a:rPr lang="en-US" i="1" dirty="0">
                <a:solidFill>
                  <a:srgbClr val="FFDD65"/>
                </a:solidFill>
              </a:rPr>
              <a:t>	Assets/Art/Free/Items/Fruits/</a:t>
            </a:r>
          </a:p>
          <a:p>
            <a:endParaRPr lang="en-US" i="1" dirty="0">
              <a:solidFill>
                <a:srgbClr val="FFDD65"/>
              </a:solidFill>
            </a:endParaRPr>
          </a:p>
          <a:p>
            <a:r>
              <a:rPr lang="en-US" dirty="0"/>
              <a:t>Create a third animation called “poof” on the same </a:t>
            </a:r>
            <a:r>
              <a:rPr lang="en-US" dirty="0" err="1"/>
              <a:t>SpriteFrames</a:t>
            </a:r>
            <a:r>
              <a:rPr lang="en-US" dirty="0"/>
              <a:t> resource using the </a:t>
            </a:r>
            <a:r>
              <a:rPr lang="en-US" dirty="0" err="1">
                <a:solidFill>
                  <a:srgbClr val="FFDD65"/>
                </a:solidFill>
              </a:rPr>
              <a:t>Collected.png</a:t>
            </a:r>
            <a:r>
              <a:rPr lang="en-US" dirty="0">
                <a:solidFill>
                  <a:srgbClr val="FFDD65"/>
                </a:solidFill>
              </a:rPr>
              <a:t> </a:t>
            </a:r>
            <a:r>
              <a:rPr lang="en-US" dirty="0"/>
              <a:t>file from the same directory as above.</a:t>
            </a:r>
          </a:p>
          <a:p>
            <a:endParaRPr lang="en-US" i="1" dirty="0">
              <a:solidFill>
                <a:srgbClr val="FFDD65"/>
              </a:solidFill>
            </a:endParaRPr>
          </a:p>
          <a:p>
            <a:r>
              <a:rPr lang="en-US" dirty="0"/>
              <a:t>Make sure all animations are 20 FPS, and that “poof” is the only animation with Loop turned off.</a:t>
            </a:r>
          </a:p>
        </p:txBody>
      </p:sp>
    </p:spTree>
    <p:extLst>
      <p:ext uri="{BB962C8B-B14F-4D97-AF65-F5344CB8AC3E}">
        <p14:creationId xmlns:p14="http://schemas.microsoft.com/office/powerpoint/2010/main" val="21173988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Fruit Collision and Collection Sound</a:t>
            </a:r>
          </a:p>
        </p:txBody>
      </p:sp>
      <p:sp>
        <p:nvSpPr>
          <p:cNvPr id="5" name="Content Placeholder 4">
            <a:extLst>
              <a:ext uri="{FF2B5EF4-FFF2-40B4-BE49-F238E27FC236}">
                <a16:creationId xmlns:a16="http://schemas.microsoft.com/office/drawing/2014/main" id="{FC9EA44D-D1CD-A0AD-1AC1-FBE0611F265A}"/>
              </a:ext>
            </a:extLst>
          </p:cNvPr>
          <p:cNvSpPr>
            <a:spLocks noGrp="1"/>
          </p:cNvSpPr>
          <p:nvPr>
            <p:ph sz="half" idx="1"/>
          </p:nvPr>
        </p:nvSpPr>
        <p:spPr>
          <a:xfrm>
            <a:off x="680320" y="1919516"/>
            <a:ext cx="5685646" cy="4463867"/>
          </a:xfrm>
        </p:spPr>
        <p:txBody>
          <a:bodyPr>
            <a:normAutofit/>
          </a:bodyPr>
          <a:lstStyle/>
          <a:p>
            <a:r>
              <a:rPr lang="en-US" dirty="0"/>
              <a:t>Apply a Circle shape to the CollisionShape2D and set the size of the circle to encompass the sprite.</a:t>
            </a:r>
          </a:p>
          <a:p>
            <a:endParaRPr lang="en-US" dirty="0"/>
          </a:p>
          <a:p>
            <a:r>
              <a:rPr lang="en-US" dirty="0"/>
              <a:t>Update the </a:t>
            </a:r>
            <a:r>
              <a:rPr lang="en-US" dirty="0" err="1"/>
              <a:t>AudioStreamPlayer</a:t>
            </a:r>
            <a:r>
              <a:rPr lang="en-US" dirty="0"/>
              <a:t> </a:t>
            </a:r>
            <a:r>
              <a:rPr lang="en-US" dirty="0">
                <a:solidFill>
                  <a:srgbClr val="FFDD65"/>
                </a:solidFill>
              </a:rPr>
              <a:t>Stream</a:t>
            </a:r>
            <a:r>
              <a:rPr lang="en-US" dirty="0"/>
              <a:t> property to be the </a:t>
            </a:r>
            <a:r>
              <a:rPr lang="en-US" dirty="0">
                <a:solidFill>
                  <a:srgbClr val="FFDD65"/>
                </a:solidFill>
              </a:rPr>
              <a:t>“Fruit collect 1” </a:t>
            </a:r>
            <a:r>
              <a:rPr lang="en-US" dirty="0"/>
              <a:t>wav sound from the sounds folder:</a:t>
            </a:r>
          </a:p>
          <a:p>
            <a:pPr marL="0" indent="0">
              <a:buNone/>
            </a:pPr>
            <a:r>
              <a:rPr lang="en-US" dirty="0"/>
              <a:t>	</a:t>
            </a:r>
            <a:r>
              <a:rPr lang="en-US" i="1" dirty="0">
                <a:solidFill>
                  <a:srgbClr val="FFDD65"/>
                </a:solidFill>
              </a:rPr>
              <a:t>Assets/Audio/</a:t>
            </a:r>
            <a:r>
              <a:rPr lang="en-US" i="1" dirty="0" err="1">
                <a:solidFill>
                  <a:srgbClr val="FFDD65"/>
                </a:solidFill>
              </a:rPr>
              <a:t>jdwasabi_Sounds</a:t>
            </a:r>
            <a:r>
              <a:rPr lang="en-US" i="1" dirty="0">
                <a:solidFill>
                  <a:srgbClr val="FFDD65"/>
                </a:solidFill>
              </a:rPr>
              <a:t>/</a:t>
            </a:r>
          </a:p>
        </p:txBody>
      </p:sp>
      <p:pic>
        <p:nvPicPr>
          <p:cNvPr id="8" name="Picture 7" descr="Chart&#10;&#10;Description automatically generated">
            <a:extLst>
              <a:ext uri="{FF2B5EF4-FFF2-40B4-BE49-F238E27FC236}">
                <a16:creationId xmlns:a16="http://schemas.microsoft.com/office/drawing/2014/main" id="{5407983C-6F39-4955-72AD-15093912E01D}"/>
              </a:ext>
            </a:extLst>
          </p:cNvPr>
          <p:cNvPicPr>
            <a:picLocks noChangeAspect="1"/>
          </p:cNvPicPr>
          <p:nvPr/>
        </p:nvPicPr>
        <p:blipFill>
          <a:blip r:embed="rId2"/>
          <a:stretch>
            <a:fillRect/>
          </a:stretch>
        </p:blipFill>
        <p:spPr>
          <a:xfrm>
            <a:off x="7738114" y="2532199"/>
            <a:ext cx="3200400" cy="3238500"/>
          </a:xfrm>
          <a:prstGeom prst="rect">
            <a:avLst/>
          </a:prstGeom>
        </p:spPr>
      </p:pic>
    </p:spTree>
    <p:extLst>
      <p:ext uri="{BB962C8B-B14F-4D97-AF65-F5344CB8AC3E}">
        <p14:creationId xmlns:p14="http://schemas.microsoft.com/office/powerpoint/2010/main" val="36925739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Create a Fruit Script and Connect Signals</a:t>
            </a:r>
          </a:p>
        </p:txBody>
      </p:sp>
      <p:sp>
        <p:nvSpPr>
          <p:cNvPr id="4" name="TextBox 3">
            <a:extLst>
              <a:ext uri="{FF2B5EF4-FFF2-40B4-BE49-F238E27FC236}">
                <a16:creationId xmlns:a16="http://schemas.microsoft.com/office/drawing/2014/main" id="{9DC91FDE-CD28-B7DA-62C8-6BEDC042EF95}"/>
              </a:ext>
            </a:extLst>
          </p:cNvPr>
          <p:cNvSpPr txBox="1"/>
          <p:nvPr/>
        </p:nvSpPr>
        <p:spPr>
          <a:xfrm>
            <a:off x="1112520" y="2137010"/>
            <a:ext cx="9966960" cy="4493538"/>
          </a:xfrm>
          <a:prstGeom prst="rect">
            <a:avLst/>
          </a:prstGeom>
          <a:solidFill>
            <a:srgbClr val="202531"/>
          </a:solidFill>
        </p:spPr>
        <p:txBody>
          <a:bodyPr wrap="square" lIns="228600" tIns="91440" rIns="228600" bIns="91440">
            <a:spAutoFit/>
          </a:bodyPr>
          <a:lstStyle/>
          <a:p>
            <a:r>
              <a:rPr lang="en-US" sz="1600" b="0" dirty="0">
                <a:solidFill>
                  <a:srgbClr val="569CD6"/>
                </a:solidFill>
                <a:effectLst/>
                <a:latin typeface="Menlo" panose="020B0609030804020204" pitchFamily="49" charset="0"/>
              </a:rPr>
              <a:t>extends</a:t>
            </a:r>
            <a:r>
              <a:rPr lang="en-US" sz="1600" b="0" dirty="0">
                <a:solidFill>
                  <a:srgbClr val="4EC9B0"/>
                </a:solidFill>
                <a:effectLst/>
                <a:latin typeface="Menlo" panose="020B0609030804020204" pitchFamily="49" charset="0"/>
              </a:rPr>
              <a:t> Area2D</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a:solidFill>
                  <a:srgbClr val="569CD6"/>
                </a:solidFill>
                <a:effectLst/>
                <a:latin typeface="Menlo" panose="020B0609030804020204" pitchFamily="49" charset="0"/>
              </a:rPr>
              <a:t>export</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"Strawberry"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fruit =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err="1">
                <a:solidFill>
                  <a:srgbClr val="569CD6"/>
                </a:solidFill>
                <a:effectLst/>
                <a:latin typeface="Menlo" panose="020B0609030804020204" pitchFamily="49" charset="0"/>
              </a:rPr>
              <a:t>setget</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set_fruit</a:t>
            </a:r>
            <a:endParaRPr lang="en-US" sz="1600" b="0" dirty="0">
              <a:solidFill>
                <a:srgbClr val="D4D4D4"/>
              </a:solidFill>
              <a:effectLst/>
              <a:latin typeface="Menlo" panose="020B0609030804020204" pitchFamily="49" charset="0"/>
            </a:endParaRPr>
          </a:p>
          <a:p>
            <a:r>
              <a:rPr lang="en-US" sz="1600" b="0" dirty="0" err="1">
                <a:solidFill>
                  <a:srgbClr val="569CD6"/>
                </a:solidFill>
                <a:effectLst/>
                <a:latin typeface="Menlo" panose="020B0609030804020204" pitchFamily="49" charset="0"/>
              </a:rPr>
              <a:t>onready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ANIMATED_SPRITE</a:t>
            </a:r>
            <a:r>
              <a:rPr lang="en-US" sz="1600" b="0" dirty="0">
                <a:solidFill>
                  <a:srgbClr val="D4D4D4"/>
                </a:solidFill>
                <a:effectLst/>
                <a:latin typeface="Menlo" panose="020B0609030804020204" pitchFamily="49" charset="0"/>
              </a:rPr>
              <a:t> :=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err="1">
                <a:solidFill>
                  <a:srgbClr val="DCDCAA"/>
                </a:solidFill>
                <a:effectLst/>
                <a:latin typeface="Menlo" panose="020B0609030804020204" pitchFamily="49" charset="0"/>
              </a:rPr>
              <a:t>set_fruit</a:t>
            </a:r>
            <a:r>
              <a:rPr lang="en-US" sz="1600" b="0" dirty="0">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new_value</a:t>
            </a:r>
            <a:r>
              <a:rPr lang="en-US" sz="1600" b="0" dirty="0" err="1">
                <a:solidFill>
                  <a:srgbClr val="D4D4D4"/>
                </a:solidFill>
                <a:effectLst/>
                <a:latin typeface="Menlo" panose="020B0609030804020204" pitchFamily="49" charset="0"/>
              </a:rPr>
              <a:t>:</a:t>
            </a:r>
            <a:r>
              <a:rPr lang="en-US" sz="1600" b="0" dirty="0" err="1">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a:t>
            </a:r>
          </a:p>
          <a:p>
            <a:r>
              <a:rPr lang="en-US" sz="1600" b="0" dirty="0">
                <a:solidFill>
                  <a:srgbClr val="D4D4D4"/>
                </a:solidFill>
                <a:effectLst/>
                <a:latin typeface="Menlo" panose="020B0609030804020204" pitchFamily="49" charset="0"/>
              </a:rPr>
              <a:t>	fruit = </a:t>
            </a:r>
            <a:r>
              <a:rPr lang="en-US" sz="1600" b="0" dirty="0" err="1">
                <a:solidFill>
                  <a:srgbClr val="D4D4D4"/>
                </a:solidFill>
                <a:effectLst/>
                <a:latin typeface="Menlo" panose="020B0609030804020204" pitchFamily="49" charset="0"/>
              </a:rPr>
              <a:t>new_value</a:t>
            </a:r>
            <a:endParaRPr lang="en-US" sz="1600" b="0" dirty="0">
              <a:solidFill>
                <a:srgbClr val="D4D4D4"/>
              </a:solidFill>
              <a:effectLst/>
              <a:latin typeface="Menlo" panose="020B0609030804020204" pitchFamily="49" charset="0"/>
            </a:endParaRPr>
          </a:p>
          <a:p>
            <a:r>
              <a:rPr lang="en-US" sz="1600" b="0" dirty="0">
                <a:solidFill>
                  <a:srgbClr val="C586C0"/>
                </a:solidFill>
                <a:effectLst/>
                <a:latin typeface="Menlo" panose="020B0609030804020204" pitchFamily="49" charset="0"/>
              </a:rPr>
              <a:t>	$</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on_Fruit_body_entered</a:t>
            </a:r>
            <a:r>
              <a:rPr lang="en-US" sz="1600" b="0" dirty="0">
                <a:solidFill>
                  <a:srgbClr val="D4D4D4"/>
                </a:solidFill>
                <a:effectLst/>
                <a:latin typeface="Menlo" panose="020B0609030804020204" pitchFamily="49" charset="0"/>
              </a:rPr>
              <a:t>(</a:t>
            </a:r>
            <a:r>
              <a:rPr lang="en-US" sz="1600" b="0" dirty="0">
                <a:solidFill>
                  <a:srgbClr val="9CDCFE"/>
                </a:solidFill>
                <a:effectLst/>
                <a:latin typeface="Menlo" panose="020B0609030804020204" pitchFamily="49" charset="0"/>
              </a:rPr>
              <a:t>body</a:t>
            </a:r>
            <a:r>
              <a:rPr lang="en-US" sz="1600" b="0" dirty="0">
                <a:solidFill>
                  <a:srgbClr val="D4D4D4"/>
                </a:solidFill>
                <a:effectLst/>
                <a:latin typeface="Menlo" panose="020B0609030804020204" pitchFamily="49" charset="0"/>
              </a:rPr>
              <a:t>):</a:t>
            </a:r>
          </a:p>
          <a:p>
            <a:pPr lvl="1"/>
            <a:r>
              <a:rPr lang="en-US" sz="1600" b="0" dirty="0">
                <a:solidFill>
                  <a:srgbClr val="C586C0"/>
                </a:solidFill>
                <a:effectLst/>
                <a:latin typeface="Menlo" panose="020B0609030804020204" pitchFamily="49" charset="0"/>
              </a:rPr>
              <a:t>if</a:t>
            </a:r>
            <a:r>
              <a:rPr lang="en-US" sz="1600" b="0" dirty="0">
                <a:solidFill>
                  <a:srgbClr val="D4D4D4"/>
                </a:solidFill>
                <a:effectLst/>
                <a:latin typeface="Menlo" panose="020B0609030804020204" pitchFamily="49" charset="0"/>
              </a:rPr>
              <a:t> visible </a:t>
            </a:r>
            <a:r>
              <a:rPr lang="en-US" sz="1600" b="0" dirty="0">
                <a:solidFill>
                  <a:srgbClr val="569CD6"/>
                </a:solidFill>
                <a:effectLst/>
                <a:latin typeface="Menlo" panose="020B0609030804020204" pitchFamily="49" charset="0"/>
              </a:rPr>
              <a:t>and</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has_method</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a:t>
            </a:r>
            <a:r>
              <a:rPr lang="en-US" sz="1600" b="0" dirty="0" err="1">
                <a:solidFill>
                  <a:srgbClr val="CE9178"/>
                </a:solidFill>
                <a:effectLst/>
                <a:latin typeface="Menlo" panose="020B0609030804020204" pitchFamily="49" charset="0"/>
              </a:rPr>
              <a:t>collect_fruit</a:t>
            </a:r>
            <a:r>
              <a:rPr lang="en-US" sz="1600" b="0" dirty="0">
                <a:solidFill>
                  <a:srgbClr val="CE9178"/>
                </a:solidFill>
                <a:effectLst/>
                <a:latin typeface="Menlo" panose="020B0609030804020204" pitchFamily="49" charset="0"/>
              </a:rPr>
              <a:t>"</a:t>
            </a:r>
            <a:r>
              <a:rPr lang="en-US" sz="1600" b="0" dirty="0">
                <a:solidFill>
                  <a:srgbClr val="D4D4D4"/>
                </a:solidFill>
                <a:effectLst/>
                <a:latin typeface="Menlo" panose="020B0609030804020204" pitchFamily="49" charset="0"/>
              </a:rPr>
              <a:t>):</a:t>
            </a:r>
          </a:p>
          <a:p>
            <a:pPr lvl="2"/>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collect_fruit</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pPr lvl="2"/>
            <a:r>
              <a:rPr lang="en-US" sz="1600" b="0" dirty="0" err="1">
                <a:solidFill>
                  <a:srgbClr val="569CD6"/>
                </a:solidFill>
                <a:effectLst/>
                <a:latin typeface="Menlo" panose="020B0609030804020204" pitchFamily="49" charset="0"/>
              </a:rPr>
              <a:t>ANIMATED_SPRITE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a:t>
            </a:r>
          </a:p>
          <a:p>
            <a:pPr lvl="2"/>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AudioStreamPlayer</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on_AnimatedSprite_animation_finished</a:t>
            </a:r>
            <a:r>
              <a:rPr lang="en-US" sz="1600" b="0" dirty="0">
                <a:solidFill>
                  <a:srgbClr val="D4D4D4"/>
                </a:solidFill>
                <a:effectLst/>
                <a:latin typeface="Menlo" panose="020B0609030804020204" pitchFamily="49" charset="0"/>
              </a:rPr>
              <a:t>():</a:t>
            </a:r>
          </a:p>
          <a:p>
            <a:r>
              <a:rPr lang="en-US" sz="1600" dirty="0">
                <a:solidFill>
                  <a:srgbClr val="C586C0"/>
                </a:solidFill>
                <a:latin typeface="Menlo" panose="020B0609030804020204" pitchFamily="49" charset="0"/>
              </a:rPr>
              <a:t>	i</a:t>
            </a:r>
            <a:r>
              <a:rPr lang="en-US" sz="1600" b="0" dirty="0">
                <a:solidFill>
                  <a:srgbClr val="C586C0"/>
                </a:solidFill>
                <a:effectLst/>
                <a:latin typeface="Menlo" panose="020B0609030804020204" pitchFamily="49" charset="0"/>
              </a:rPr>
              <a:t>f</a:t>
            </a:r>
            <a:r>
              <a:rPr lang="en-US" sz="1600" b="0" dirty="0">
                <a:solidFill>
                  <a:srgbClr val="D4D4D4"/>
                </a:solidFill>
                <a:effectLst/>
                <a:latin typeface="Menlo" panose="020B0609030804020204" pitchFamily="49" charset="0"/>
              </a:rPr>
              <a:t>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animation</a:t>
            </a:r>
            <a:r>
              <a:rPr lang="en-US" sz="1600" b="0" dirty="0">
                <a:solidFill>
                  <a:srgbClr val="D4D4D4"/>
                </a:solidFill>
                <a:effectLst/>
                <a:latin typeface="Menlo" panose="020B0609030804020204" pitchFamily="49" charset="0"/>
              </a:rPr>
              <a:t> == </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visible</a:t>
            </a:r>
            <a:r>
              <a:rPr lang="en-US" sz="1600" b="0" dirty="0">
                <a:solidFill>
                  <a:srgbClr val="D4D4D4"/>
                </a:solidFill>
                <a:effectLst/>
                <a:latin typeface="Menlo" panose="020B0609030804020204" pitchFamily="49" charset="0"/>
              </a:rPr>
              <a:t> = </a:t>
            </a:r>
            <a:r>
              <a:rPr lang="en-US" sz="1600" b="0" dirty="0">
                <a:solidFill>
                  <a:srgbClr val="569CD6"/>
                </a:solidFill>
                <a:effectLst/>
                <a:latin typeface="Menlo" panose="020B0609030804020204" pitchFamily="49" charset="0"/>
              </a:rPr>
              <a:t>false</a:t>
            </a:r>
            <a:endParaRPr lang="en-US" sz="16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885994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CF97A5-F830-3EE5-19A3-EC84D900DE04}"/>
              </a:ext>
            </a:extLst>
          </p:cNvPr>
          <p:cNvSpPr txBox="1"/>
          <p:nvPr/>
        </p:nvSpPr>
        <p:spPr>
          <a:xfrm>
            <a:off x="1112520" y="2137010"/>
            <a:ext cx="9966960" cy="4493538"/>
          </a:xfrm>
          <a:prstGeom prst="rect">
            <a:avLst/>
          </a:prstGeom>
          <a:solidFill>
            <a:srgbClr val="202531"/>
          </a:solidFill>
        </p:spPr>
        <p:txBody>
          <a:bodyPr wrap="square" lIns="228600" tIns="91440" rIns="228600" bIns="91440">
            <a:spAutoFit/>
          </a:bodyPr>
          <a:lstStyle/>
          <a:p>
            <a:r>
              <a:rPr lang="en-US" sz="1600" b="0" dirty="0">
                <a:solidFill>
                  <a:srgbClr val="569CD6"/>
                </a:solidFill>
                <a:effectLst/>
                <a:latin typeface="Menlo" panose="020B0609030804020204" pitchFamily="49" charset="0"/>
              </a:rPr>
              <a:t>extends</a:t>
            </a:r>
            <a:r>
              <a:rPr lang="en-US" sz="1600" b="0" dirty="0">
                <a:solidFill>
                  <a:srgbClr val="4EC9B0"/>
                </a:solidFill>
                <a:effectLst/>
                <a:latin typeface="Menlo" panose="020B0609030804020204" pitchFamily="49" charset="0"/>
              </a:rPr>
              <a:t> Area2D</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a:solidFill>
                  <a:srgbClr val="569CD6"/>
                </a:solidFill>
                <a:effectLst/>
                <a:latin typeface="Menlo" panose="020B0609030804020204" pitchFamily="49" charset="0"/>
              </a:rPr>
              <a:t>export</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"Strawberry"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fruit =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err="1">
                <a:solidFill>
                  <a:srgbClr val="569CD6"/>
                </a:solidFill>
                <a:effectLst/>
                <a:latin typeface="Menlo" panose="020B0609030804020204" pitchFamily="49" charset="0"/>
              </a:rPr>
              <a:t>setget</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set_fruit</a:t>
            </a:r>
            <a:endParaRPr lang="en-US" sz="1600" b="0" dirty="0">
              <a:solidFill>
                <a:srgbClr val="D4D4D4"/>
              </a:solidFill>
              <a:effectLst/>
              <a:latin typeface="Menlo" panose="020B0609030804020204" pitchFamily="49" charset="0"/>
            </a:endParaRPr>
          </a:p>
          <a:p>
            <a:r>
              <a:rPr lang="en-US" sz="1600" b="0" dirty="0" err="1">
                <a:solidFill>
                  <a:srgbClr val="569CD6"/>
                </a:solidFill>
                <a:effectLst/>
                <a:latin typeface="Menlo" panose="020B0609030804020204" pitchFamily="49" charset="0"/>
              </a:rPr>
              <a:t>onready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ANIMATED_SPRITE</a:t>
            </a:r>
            <a:r>
              <a:rPr lang="en-US" sz="1600" b="0" dirty="0">
                <a:solidFill>
                  <a:srgbClr val="D4D4D4"/>
                </a:solidFill>
                <a:effectLst/>
                <a:latin typeface="Menlo" panose="020B0609030804020204" pitchFamily="49" charset="0"/>
              </a:rPr>
              <a:t> :=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err="1">
                <a:solidFill>
                  <a:srgbClr val="DCDCAA"/>
                </a:solidFill>
                <a:effectLst/>
                <a:latin typeface="Menlo" panose="020B0609030804020204" pitchFamily="49" charset="0"/>
              </a:rPr>
              <a:t>set_fruit</a:t>
            </a:r>
            <a:r>
              <a:rPr lang="en-US" sz="1600" b="0" dirty="0">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new_value</a:t>
            </a:r>
            <a:r>
              <a:rPr lang="en-US" sz="1600" b="0" dirty="0" err="1">
                <a:solidFill>
                  <a:srgbClr val="D4D4D4"/>
                </a:solidFill>
                <a:effectLst/>
                <a:latin typeface="Menlo" panose="020B0609030804020204" pitchFamily="49" charset="0"/>
              </a:rPr>
              <a:t>:</a:t>
            </a:r>
            <a:r>
              <a:rPr lang="en-US" sz="1600" b="0" dirty="0" err="1">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a:t>
            </a:r>
          </a:p>
          <a:p>
            <a:r>
              <a:rPr lang="en-US" sz="1600" b="0" dirty="0">
                <a:solidFill>
                  <a:srgbClr val="D4D4D4"/>
                </a:solidFill>
                <a:effectLst/>
                <a:latin typeface="Menlo" panose="020B0609030804020204" pitchFamily="49" charset="0"/>
              </a:rPr>
              <a:t>	fruit = </a:t>
            </a:r>
            <a:r>
              <a:rPr lang="en-US" sz="1600" b="0" dirty="0" err="1">
                <a:solidFill>
                  <a:srgbClr val="D4D4D4"/>
                </a:solidFill>
                <a:effectLst/>
                <a:latin typeface="Menlo" panose="020B0609030804020204" pitchFamily="49" charset="0"/>
              </a:rPr>
              <a:t>new_value</a:t>
            </a:r>
            <a:endParaRPr lang="en-US" sz="1600" b="0" dirty="0">
              <a:solidFill>
                <a:srgbClr val="D4D4D4"/>
              </a:solidFill>
              <a:effectLst/>
              <a:latin typeface="Menlo" panose="020B0609030804020204" pitchFamily="49" charset="0"/>
            </a:endParaRPr>
          </a:p>
          <a:p>
            <a:r>
              <a:rPr lang="en-US" sz="1600" b="0" dirty="0">
                <a:solidFill>
                  <a:srgbClr val="C586C0"/>
                </a:solidFill>
                <a:effectLst/>
                <a:latin typeface="Menlo" panose="020B0609030804020204" pitchFamily="49" charset="0"/>
              </a:rPr>
              <a:t>	$</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on_Fruit_body_entered</a:t>
            </a:r>
            <a:r>
              <a:rPr lang="en-US" sz="1600" b="0" dirty="0">
                <a:solidFill>
                  <a:srgbClr val="D4D4D4"/>
                </a:solidFill>
                <a:effectLst/>
                <a:latin typeface="Menlo" panose="020B0609030804020204" pitchFamily="49" charset="0"/>
              </a:rPr>
              <a:t>(</a:t>
            </a:r>
            <a:r>
              <a:rPr lang="en-US" sz="1600" b="0" dirty="0">
                <a:solidFill>
                  <a:srgbClr val="9CDCFE"/>
                </a:solidFill>
                <a:effectLst/>
                <a:latin typeface="Menlo" panose="020B0609030804020204" pitchFamily="49" charset="0"/>
              </a:rPr>
              <a:t>body</a:t>
            </a:r>
            <a:r>
              <a:rPr lang="en-US" sz="1600" b="0" dirty="0">
                <a:solidFill>
                  <a:srgbClr val="D4D4D4"/>
                </a:solidFill>
                <a:effectLst/>
                <a:latin typeface="Menlo" panose="020B0609030804020204" pitchFamily="49" charset="0"/>
              </a:rPr>
              <a:t>):</a:t>
            </a:r>
          </a:p>
          <a:p>
            <a:pPr lvl="1"/>
            <a:r>
              <a:rPr lang="en-US" sz="1600" b="0" dirty="0">
                <a:solidFill>
                  <a:srgbClr val="C586C0"/>
                </a:solidFill>
                <a:effectLst/>
                <a:latin typeface="Menlo" panose="020B0609030804020204" pitchFamily="49" charset="0"/>
              </a:rPr>
              <a:t>if</a:t>
            </a:r>
            <a:r>
              <a:rPr lang="en-US" sz="1600" b="0" dirty="0">
                <a:solidFill>
                  <a:srgbClr val="D4D4D4"/>
                </a:solidFill>
                <a:effectLst/>
                <a:latin typeface="Menlo" panose="020B0609030804020204" pitchFamily="49" charset="0"/>
              </a:rPr>
              <a:t> visible </a:t>
            </a:r>
            <a:r>
              <a:rPr lang="en-US" sz="1600" b="0" dirty="0">
                <a:solidFill>
                  <a:srgbClr val="569CD6"/>
                </a:solidFill>
                <a:effectLst/>
                <a:latin typeface="Menlo" panose="020B0609030804020204" pitchFamily="49" charset="0"/>
              </a:rPr>
              <a:t>and</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has_method</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a:t>
            </a:r>
            <a:r>
              <a:rPr lang="en-US" sz="1600" b="0" dirty="0" err="1">
                <a:solidFill>
                  <a:srgbClr val="CE9178"/>
                </a:solidFill>
                <a:effectLst/>
                <a:latin typeface="Menlo" panose="020B0609030804020204" pitchFamily="49" charset="0"/>
              </a:rPr>
              <a:t>collect_fruit</a:t>
            </a:r>
            <a:r>
              <a:rPr lang="en-US" sz="1600" b="0" dirty="0">
                <a:solidFill>
                  <a:srgbClr val="CE9178"/>
                </a:solidFill>
                <a:effectLst/>
                <a:latin typeface="Menlo" panose="020B0609030804020204" pitchFamily="49" charset="0"/>
              </a:rPr>
              <a:t>"</a:t>
            </a:r>
            <a:r>
              <a:rPr lang="en-US" sz="1600" b="0" dirty="0">
                <a:solidFill>
                  <a:srgbClr val="D4D4D4"/>
                </a:solidFill>
                <a:effectLst/>
                <a:latin typeface="Menlo" panose="020B0609030804020204" pitchFamily="49" charset="0"/>
              </a:rPr>
              <a:t>):</a:t>
            </a:r>
          </a:p>
          <a:p>
            <a:pPr lvl="2"/>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collect_fruit</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pPr lvl="2"/>
            <a:r>
              <a:rPr lang="en-US" sz="1600" b="0" dirty="0" err="1">
                <a:solidFill>
                  <a:srgbClr val="569CD6"/>
                </a:solidFill>
                <a:effectLst/>
                <a:latin typeface="Menlo" panose="020B0609030804020204" pitchFamily="49" charset="0"/>
              </a:rPr>
              <a:t>ANIMATED_SPRITE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a:t>
            </a:r>
          </a:p>
          <a:p>
            <a:pPr lvl="2"/>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AudioStreamPlayer</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on_AnimatedSprite_animation_finished</a:t>
            </a:r>
            <a:r>
              <a:rPr lang="en-US" sz="1600" b="0" dirty="0">
                <a:solidFill>
                  <a:srgbClr val="D4D4D4"/>
                </a:solidFill>
                <a:effectLst/>
                <a:latin typeface="Menlo" panose="020B0609030804020204" pitchFamily="49" charset="0"/>
              </a:rPr>
              <a:t>():</a:t>
            </a:r>
          </a:p>
          <a:p>
            <a:r>
              <a:rPr lang="en-US" sz="1600" dirty="0">
                <a:solidFill>
                  <a:srgbClr val="C586C0"/>
                </a:solidFill>
                <a:latin typeface="Menlo" panose="020B0609030804020204" pitchFamily="49" charset="0"/>
              </a:rPr>
              <a:t>	if</a:t>
            </a:r>
            <a:r>
              <a:rPr lang="en-US" sz="1600" b="0" dirty="0">
                <a:solidFill>
                  <a:srgbClr val="D4D4D4"/>
                </a:solidFill>
                <a:effectLst/>
                <a:latin typeface="Menlo" panose="020B0609030804020204" pitchFamily="49" charset="0"/>
              </a:rPr>
              <a:t>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animation</a:t>
            </a:r>
            <a:r>
              <a:rPr lang="en-US" sz="1600" b="0" dirty="0">
                <a:solidFill>
                  <a:srgbClr val="D4D4D4"/>
                </a:solidFill>
                <a:effectLst/>
                <a:latin typeface="Menlo" panose="020B0609030804020204" pitchFamily="49" charset="0"/>
              </a:rPr>
              <a:t> == </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visible</a:t>
            </a:r>
            <a:r>
              <a:rPr lang="en-US" sz="1600" b="0" dirty="0">
                <a:solidFill>
                  <a:srgbClr val="D4D4D4"/>
                </a:solidFill>
                <a:effectLst/>
                <a:latin typeface="Menlo" panose="020B0609030804020204" pitchFamily="49" charset="0"/>
              </a:rPr>
              <a:t> = </a:t>
            </a:r>
            <a:r>
              <a:rPr lang="en-US" sz="1600" b="0" dirty="0">
                <a:solidFill>
                  <a:srgbClr val="569CD6"/>
                </a:solidFill>
                <a:effectLst/>
                <a:latin typeface="Menlo" panose="020B0609030804020204" pitchFamily="49" charset="0"/>
              </a:rPr>
              <a:t>false</a:t>
            </a:r>
            <a:endParaRPr lang="en-US" sz="1600"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Create a Fruit Script and Connect Signals</a:t>
            </a:r>
          </a:p>
        </p:txBody>
      </p:sp>
      <p:sp>
        <p:nvSpPr>
          <p:cNvPr id="3" name="Rectangle 2">
            <a:extLst>
              <a:ext uri="{FF2B5EF4-FFF2-40B4-BE49-F238E27FC236}">
                <a16:creationId xmlns:a16="http://schemas.microsoft.com/office/drawing/2014/main" id="{7D0F5AB1-E798-EAD6-9538-ADCBBB54F6FD}"/>
              </a:ext>
            </a:extLst>
          </p:cNvPr>
          <p:cNvSpPr/>
          <p:nvPr/>
        </p:nvSpPr>
        <p:spPr>
          <a:xfrm>
            <a:off x="1112520" y="2701635"/>
            <a:ext cx="9966960" cy="273037"/>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74FC62D-173F-0785-E270-2191B5D190A0}"/>
              </a:ext>
            </a:extLst>
          </p:cNvPr>
          <p:cNvSpPr txBox="1"/>
          <p:nvPr/>
        </p:nvSpPr>
        <p:spPr>
          <a:xfrm>
            <a:off x="1354183" y="1798456"/>
            <a:ext cx="9483634" cy="338554"/>
          </a:xfrm>
          <a:prstGeom prst="rect">
            <a:avLst/>
          </a:prstGeom>
          <a:noFill/>
        </p:spPr>
        <p:txBody>
          <a:bodyPr wrap="square" rtlCol="0">
            <a:spAutoFit/>
          </a:bodyPr>
          <a:lstStyle/>
          <a:p>
            <a:pPr algn="ctr"/>
            <a:r>
              <a:rPr lang="en-US" sz="1600" b="0" i="0" dirty="0">
                <a:effectLst/>
                <a:latin typeface="system-ui"/>
              </a:rPr>
              <a:t>The </a:t>
            </a:r>
            <a:r>
              <a:rPr lang="en-US" sz="1600" b="1" i="1" dirty="0">
                <a:solidFill>
                  <a:srgbClr val="FFDD65"/>
                </a:solidFill>
                <a:effectLst/>
                <a:latin typeface="system-ui"/>
              </a:rPr>
              <a:t>export</a:t>
            </a:r>
            <a:r>
              <a:rPr lang="en-US" sz="1600" b="0" i="0" dirty="0">
                <a:effectLst/>
                <a:latin typeface="system-ui"/>
              </a:rPr>
              <a:t> keyword makes the variable available for editing in instanced </a:t>
            </a:r>
            <a:r>
              <a:rPr lang="en-US" sz="1600" dirty="0">
                <a:latin typeface="system-ui"/>
              </a:rPr>
              <a:t>child nodes </a:t>
            </a:r>
            <a:r>
              <a:rPr lang="en-US" sz="1600" b="0" i="0" dirty="0">
                <a:effectLst/>
                <a:latin typeface="system-ui"/>
              </a:rPr>
              <a:t>in the Inspector window.</a:t>
            </a:r>
            <a:endParaRPr lang="en-US" sz="1600" dirty="0"/>
          </a:p>
        </p:txBody>
      </p:sp>
    </p:spTree>
    <p:extLst>
      <p:ext uri="{BB962C8B-B14F-4D97-AF65-F5344CB8AC3E}">
        <p14:creationId xmlns:p14="http://schemas.microsoft.com/office/powerpoint/2010/main" val="199721141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CF97A5-F830-3EE5-19A3-EC84D900DE04}"/>
              </a:ext>
            </a:extLst>
          </p:cNvPr>
          <p:cNvSpPr txBox="1"/>
          <p:nvPr/>
        </p:nvSpPr>
        <p:spPr>
          <a:xfrm>
            <a:off x="1112520" y="2137010"/>
            <a:ext cx="9966960" cy="4493538"/>
          </a:xfrm>
          <a:prstGeom prst="rect">
            <a:avLst/>
          </a:prstGeom>
          <a:solidFill>
            <a:srgbClr val="202531"/>
          </a:solidFill>
        </p:spPr>
        <p:txBody>
          <a:bodyPr wrap="square" lIns="228600" tIns="91440" rIns="228600" bIns="91440">
            <a:spAutoFit/>
          </a:bodyPr>
          <a:lstStyle/>
          <a:p>
            <a:r>
              <a:rPr lang="en-US" sz="1600" b="0" dirty="0">
                <a:solidFill>
                  <a:srgbClr val="569CD6"/>
                </a:solidFill>
                <a:effectLst/>
                <a:latin typeface="Menlo" panose="020B0609030804020204" pitchFamily="49" charset="0"/>
              </a:rPr>
              <a:t>extends</a:t>
            </a:r>
            <a:r>
              <a:rPr lang="en-US" sz="1600" b="0" dirty="0">
                <a:solidFill>
                  <a:srgbClr val="4EC9B0"/>
                </a:solidFill>
                <a:effectLst/>
                <a:latin typeface="Menlo" panose="020B0609030804020204" pitchFamily="49" charset="0"/>
              </a:rPr>
              <a:t> Area2D</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a:solidFill>
                  <a:srgbClr val="569CD6"/>
                </a:solidFill>
                <a:effectLst/>
                <a:latin typeface="Menlo" panose="020B0609030804020204" pitchFamily="49" charset="0"/>
              </a:rPr>
              <a:t>export</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"Strawberry"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fruit =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err="1">
                <a:solidFill>
                  <a:srgbClr val="569CD6"/>
                </a:solidFill>
                <a:effectLst/>
                <a:latin typeface="Menlo" panose="020B0609030804020204" pitchFamily="49" charset="0"/>
              </a:rPr>
              <a:t>setget</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set_fruit</a:t>
            </a:r>
            <a:endParaRPr lang="en-US" sz="1600" b="0" dirty="0">
              <a:solidFill>
                <a:srgbClr val="D4D4D4"/>
              </a:solidFill>
              <a:effectLst/>
              <a:latin typeface="Menlo" panose="020B0609030804020204" pitchFamily="49" charset="0"/>
            </a:endParaRPr>
          </a:p>
          <a:p>
            <a:r>
              <a:rPr lang="en-US" sz="1600" b="0" dirty="0" err="1">
                <a:solidFill>
                  <a:srgbClr val="569CD6"/>
                </a:solidFill>
                <a:effectLst/>
                <a:latin typeface="Menlo" panose="020B0609030804020204" pitchFamily="49" charset="0"/>
              </a:rPr>
              <a:t>onready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ANIMATED_SPRITE</a:t>
            </a:r>
            <a:r>
              <a:rPr lang="en-US" sz="1600" b="0" dirty="0">
                <a:solidFill>
                  <a:srgbClr val="D4D4D4"/>
                </a:solidFill>
                <a:effectLst/>
                <a:latin typeface="Menlo" panose="020B0609030804020204" pitchFamily="49" charset="0"/>
              </a:rPr>
              <a:t> :=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err="1">
                <a:solidFill>
                  <a:srgbClr val="DCDCAA"/>
                </a:solidFill>
                <a:effectLst/>
                <a:latin typeface="Menlo" panose="020B0609030804020204" pitchFamily="49" charset="0"/>
              </a:rPr>
              <a:t>set_fruit</a:t>
            </a:r>
            <a:r>
              <a:rPr lang="en-US" sz="1600" b="0" dirty="0">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new_value</a:t>
            </a:r>
            <a:r>
              <a:rPr lang="en-US" sz="1600" b="0" dirty="0" err="1">
                <a:solidFill>
                  <a:srgbClr val="D4D4D4"/>
                </a:solidFill>
                <a:effectLst/>
                <a:latin typeface="Menlo" panose="020B0609030804020204" pitchFamily="49" charset="0"/>
              </a:rPr>
              <a:t>:</a:t>
            </a:r>
            <a:r>
              <a:rPr lang="en-US" sz="1600" b="0" dirty="0" err="1">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a:t>
            </a:r>
          </a:p>
          <a:p>
            <a:r>
              <a:rPr lang="en-US" sz="1600" b="0" dirty="0">
                <a:solidFill>
                  <a:srgbClr val="D4D4D4"/>
                </a:solidFill>
                <a:effectLst/>
                <a:latin typeface="Menlo" panose="020B0609030804020204" pitchFamily="49" charset="0"/>
              </a:rPr>
              <a:t>	fruit = </a:t>
            </a:r>
            <a:r>
              <a:rPr lang="en-US" sz="1600" b="0" dirty="0" err="1">
                <a:solidFill>
                  <a:srgbClr val="D4D4D4"/>
                </a:solidFill>
                <a:effectLst/>
                <a:latin typeface="Menlo" panose="020B0609030804020204" pitchFamily="49" charset="0"/>
              </a:rPr>
              <a:t>new_value</a:t>
            </a:r>
            <a:endParaRPr lang="en-US" sz="1600" b="0" dirty="0">
              <a:solidFill>
                <a:srgbClr val="D4D4D4"/>
              </a:solidFill>
              <a:effectLst/>
              <a:latin typeface="Menlo" panose="020B0609030804020204" pitchFamily="49" charset="0"/>
            </a:endParaRPr>
          </a:p>
          <a:p>
            <a:r>
              <a:rPr lang="en-US" sz="1600" b="0" dirty="0">
                <a:solidFill>
                  <a:srgbClr val="C586C0"/>
                </a:solidFill>
                <a:effectLst/>
                <a:latin typeface="Menlo" panose="020B0609030804020204" pitchFamily="49" charset="0"/>
              </a:rPr>
              <a:t>	$</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on_Fruit_body_entered</a:t>
            </a:r>
            <a:r>
              <a:rPr lang="en-US" sz="1600" b="0" dirty="0">
                <a:solidFill>
                  <a:srgbClr val="D4D4D4"/>
                </a:solidFill>
                <a:effectLst/>
                <a:latin typeface="Menlo" panose="020B0609030804020204" pitchFamily="49" charset="0"/>
              </a:rPr>
              <a:t>(</a:t>
            </a:r>
            <a:r>
              <a:rPr lang="en-US" sz="1600" b="0" dirty="0">
                <a:solidFill>
                  <a:srgbClr val="9CDCFE"/>
                </a:solidFill>
                <a:effectLst/>
                <a:latin typeface="Menlo" panose="020B0609030804020204" pitchFamily="49" charset="0"/>
              </a:rPr>
              <a:t>body</a:t>
            </a:r>
            <a:r>
              <a:rPr lang="en-US" sz="1600" b="0" dirty="0">
                <a:solidFill>
                  <a:srgbClr val="D4D4D4"/>
                </a:solidFill>
                <a:effectLst/>
                <a:latin typeface="Menlo" panose="020B0609030804020204" pitchFamily="49" charset="0"/>
              </a:rPr>
              <a:t>):</a:t>
            </a:r>
          </a:p>
          <a:p>
            <a:pPr lvl="1"/>
            <a:r>
              <a:rPr lang="en-US" sz="1600" b="0" dirty="0">
                <a:solidFill>
                  <a:srgbClr val="C586C0"/>
                </a:solidFill>
                <a:effectLst/>
                <a:latin typeface="Menlo" panose="020B0609030804020204" pitchFamily="49" charset="0"/>
              </a:rPr>
              <a:t>if</a:t>
            </a:r>
            <a:r>
              <a:rPr lang="en-US" sz="1600" b="0" dirty="0">
                <a:solidFill>
                  <a:srgbClr val="D4D4D4"/>
                </a:solidFill>
                <a:effectLst/>
                <a:latin typeface="Menlo" panose="020B0609030804020204" pitchFamily="49" charset="0"/>
              </a:rPr>
              <a:t> visible </a:t>
            </a:r>
            <a:r>
              <a:rPr lang="en-US" sz="1600" b="0" dirty="0">
                <a:solidFill>
                  <a:srgbClr val="569CD6"/>
                </a:solidFill>
                <a:effectLst/>
                <a:latin typeface="Menlo" panose="020B0609030804020204" pitchFamily="49" charset="0"/>
              </a:rPr>
              <a:t>and</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has_method</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a:t>
            </a:r>
            <a:r>
              <a:rPr lang="en-US" sz="1600" b="0" dirty="0" err="1">
                <a:solidFill>
                  <a:srgbClr val="CE9178"/>
                </a:solidFill>
                <a:effectLst/>
                <a:latin typeface="Menlo" panose="020B0609030804020204" pitchFamily="49" charset="0"/>
              </a:rPr>
              <a:t>collect_fruit</a:t>
            </a:r>
            <a:r>
              <a:rPr lang="en-US" sz="1600" b="0" dirty="0">
                <a:solidFill>
                  <a:srgbClr val="CE9178"/>
                </a:solidFill>
                <a:effectLst/>
                <a:latin typeface="Menlo" panose="020B0609030804020204" pitchFamily="49" charset="0"/>
              </a:rPr>
              <a:t>"</a:t>
            </a:r>
            <a:r>
              <a:rPr lang="en-US" sz="1600" b="0" dirty="0">
                <a:solidFill>
                  <a:srgbClr val="D4D4D4"/>
                </a:solidFill>
                <a:effectLst/>
                <a:latin typeface="Menlo" panose="020B0609030804020204" pitchFamily="49" charset="0"/>
              </a:rPr>
              <a:t>):</a:t>
            </a:r>
          </a:p>
          <a:p>
            <a:pPr lvl="2"/>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collect_fruit</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pPr lvl="2"/>
            <a:r>
              <a:rPr lang="en-US" sz="1600" b="0" dirty="0" err="1">
                <a:solidFill>
                  <a:srgbClr val="569CD6"/>
                </a:solidFill>
                <a:effectLst/>
                <a:latin typeface="Menlo" panose="020B0609030804020204" pitchFamily="49" charset="0"/>
              </a:rPr>
              <a:t>ANIMATED_SPRITE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a:t>
            </a:r>
          </a:p>
          <a:p>
            <a:pPr lvl="2"/>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AudioStreamPlayer</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on_AnimatedSprite_animation_finished</a:t>
            </a:r>
            <a:r>
              <a:rPr lang="en-US" sz="1600" b="0" dirty="0">
                <a:solidFill>
                  <a:srgbClr val="D4D4D4"/>
                </a:solidFill>
                <a:effectLst/>
                <a:latin typeface="Menlo" panose="020B0609030804020204" pitchFamily="49" charset="0"/>
              </a:rPr>
              <a:t>():</a:t>
            </a:r>
          </a:p>
          <a:p>
            <a:r>
              <a:rPr lang="en-US" sz="1600" dirty="0">
                <a:solidFill>
                  <a:srgbClr val="C586C0"/>
                </a:solidFill>
                <a:latin typeface="Menlo" panose="020B0609030804020204" pitchFamily="49" charset="0"/>
              </a:rPr>
              <a:t>	i</a:t>
            </a:r>
            <a:r>
              <a:rPr lang="en-US" sz="1600" b="0" dirty="0">
                <a:solidFill>
                  <a:srgbClr val="C586C0"/>
                </a:solidFill>
                <a:effectLst/>
                <a:latin typeface="Menlo" panose="020B0609030804020204" pitchFamily="49" charset="0"/>
              </a:rPr>
              <a:t>f</a:t>
            </a:r>
            <a:r>
              <a:rPr lang="en-US" sz="1600" b="0" dirty="0">
                <a:solidFill>
                  <a:srgbClr val="D4D4D4"/>
                </a:solidFill>
                <a:effectLst/>
                <a:latin typeface="Menlo" panose="020B0609030804020204" pitchFamily="49" charset="0"/>
              </a:rPr>
              <a:t>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animation</a:t>
            </a:r>
            <a:r>
              <a:rPr lang="en-US" sz="1600" b="0" dirty="0">
                <a:solidFill>
                  <a:srgbClr val="D4D4D4"/>
                </a:solidFill>
                <a:effectLst/>
                <a:latin typeface="Menlo" panose="020B0609030804020204" pitchFamily="49" charset="0"/>
              </a:rPr>
              <a:t> == </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visible</a:t>
            </a:r>
            <a:r>
              <a:rPr lang="en-US" sz="1600" b="0" dirty="0">
                <a:solidFill>
                  <a:srgbClr val="D4D4D4"/>
                </a:solidFill>
                <a:effectLst/>
                <a:latin typeface="Menlo" panose="020B0609030804020204" pitchFamily="49" charset="0"/>
              </a:rPr>
              <a:t> = </a:t>
            </a:r>
            <a:r>
              <a:rPr lang="en-US" sz="1600" b="0" dirty="0">
                <a:solidFill>
                  <a:srgbClr val="569CD6"/>
                </a:solidFill>
                <a:effectLst/>
                <a:latin typeface="Menlo" panose="020B0609030804020204" pitchFamily="49" charset="0"/>
              </a:rPr>
              <a:t>false</a:t>
            </a:r>
            <a:endParaRPr lang="en-US" sz="1600"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Create a Fruit Script and Connect Signals</a:t>
            </a:r>
          </a:p>
        </p:txBody>
      </p:sp>
      <p:sp>
        <p:nvSpPr>
          <p:cNvPr id="3" name="Rectangle 2">
            <a:extLst>
              <a:ext uri="{FF2B5EF4-FFF2-40B4-BE49-F238E27FC236}">
                <a16:creationId xmlns:a16="http://schemas.microsoft.com/office/drawing/2014/main" id="{7D0F5AB1-E798-EAD6-9538-ADCBBB54F6FD}"/>
              </a:ext>
            </a:extLst>
          </p:cNvPr>
          <p:cNvSpPr/>
          <p:nvPr/>
        </p:nvSpPr>
        <p:spPr>
          <a:xfrm>
            <a:off x="1112520" y="2951016"/>
            <a:ext cx="9966960" cy="273037"/>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74FC62D-173F-0785-E270-2191B5D190A0}"/>
              </a:ext>
            </a:extLst>
          </p:cNvPr>
          <p:cNvSpPr txBox="1"/>
          <p:nvPr/>
        </p:nvSpPr>
        <p:spPr>
          <a:xfrm>
            <a:off x="1112520" y="1798456"/>
            <a:ext cx="9966960" cy="338554"/>
          </a:xfrm>
          <a:prstGeom prst="rect">
            <a:avLst/>
          </a:prstGeom>
          <a:noFill/>
        </p:spPr>
        <p:txBody>
          <a:bodyPr wrap="square" rtlCol="0">
            <a:spAutoFit/>
          </a:bodyPr>
          <a:lstStyle/>
          <a:p>
            <a:pPr algn="ctr"/>
            <a:r>
              <a:rPr lang="en-US" sz="1600" b="0" i="0" dirty="0">
                <a:effectLst/>
                <a:latin typeface="system-ui"/>
              </a:rPr>
              <a:t>Creating an </a:t>
            </a:r>
            <a:r>
              <a:rPr lang="en-US" sz="1600" b="0" i="1" dirty="0" err="1">
                <a:solidFill>
                  <a:srgbClr val="FFDD65"/>
                </a:solidFill>
                <a:effectLst/>
                <a:latin typeface="system-ui"/>
              </a:rPr>
              <a:t>onready</a:t>
            </a:r>
            <a:r>
              <a:rPr lang="en-US" sz="1600" b="0" i="0" dirty="0">
                <a:effectLst/>
                <a:latin typeface="system-ui"/>
              </a:rPr>
              <a:t> variable that references a named node in the Scene Tree (</a:t>
            </a:r>
            <a:r>
              <a:rPr lang="en-US" sz="1600" b="0" i="0" dirty="0">
                <a:solidFill>
                  <a:srgbClr val="FFDD65"/>
                </a:solidFill>
                <a:effectLst/>
                <a:latin typeface="system-ui"/>
              </a:rPr>
              <a:t>$</a:t>
            </a:r>
            <a:r>
              <a:rPr lang="en-US" sz="1600" b="0" i="0" dirty="0">
                <a:effectLst/>
                <a:latin typeface="system-ui"/>
              </a:rPr>
              <a:t> syntax) makes maintenance easier.</a:t>
            </a:r>
            <a:endParaRPr lang="en-US" sz="1600" dirty="0"/>
          </a:p>
        </p:txBody>
      </p:sp>
    </p:spTree>
    <p:extLst>
      <p:ext uri="{BB962C8B-B14F-4D97-AF65-F5344CB8AC3E}">
        <p14:creationId xmlns:p14="http://schemas.microsoft.com/office/powerpoint/2010/main" val="10844829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CF97A5-F830-3EE5-19A3-EC84D900DE04}"/>
              </a:ext>
            </a:extLst>
          </p:cNvPr>
          <p:cNvSpPr txBox="1"/>
          <p:nvPr/>
        </p:nvSpPr>
        <p:spPr>
          <a:xfrm>
            <a:off x="1112520" y="2137010"/>
            <a:ext cx="9966960" cy="4493538"/>
          </a:xfrm>
          <a:prstGeom prst="rect">
            <a:avLst/>
          </a:prstGeom>
          <a:solidFill>
            <a:srgbClr val="202531"/>
          </a:solidFill>
        </p:spPr>
        <p:txBody>
          <a:bodyPr wrap="square" lIns="228600" tIns="91440" rIns="228600" bIns="91440">
            <a:spAutoFit/>
          </a:bodyPr>
          <a:lstStyle/>
          <a:p>
            <a:r>
              <a:rPr lang="en-US" sz="1600" b="0" dirty="0">
                <a:solidFill>
                  <a:srgbClr val="569CD6"/>
                </a:solidFill>
                <a:effectLst/>
                <a:latin typeface="Menlo" panose="020B0609030804020204" pitchFamily="49" charset="0"/>
              </a:rPr>
              <a:t>extends</a:t>
            </a:r>
            <a:r>
              <a:rPr lang="en-US" sz="1600" b="0" dirty="0">
                <a:solidFill>
                  <a:srgbClr val="4EC9B0"/>
                </a:solidFill>
                <a:effectLst/>
                <a:latin typeface="Menlo" panose="020B0609030804020204" pitchFamily="49" charset="0"/>
              </a:rPr>
              <a:t> Area2D</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a:solidFill>
                  <a:srgbClr val="569CD6"/>
                </a:solidFill>
                <a:effectLst/>
                <a:latin typeface="Menlo" panose="020B0609030804020204" pitchFamily="49" charset="0"/>
              </a:rPr>
              <a:t>export</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"Strawberry"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fruit =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err="1">
                <a:solidFill>
                  <a:srgbClr val="569CD6"/>
                </a:solidFill>
                <a:effectLst/>
                <a:latin typeface="Menlo" panose="020B0609030804020204" pitchFamily="49" charset="0"/>
              </a:rPr>
              <a:t>setget</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set_fruit</a:t>
            </a:r>
            <a:endParaRPr lang="en-US" sz="1600" b="0" dirty="0">
              <a:solidFill>
                <a:srgbClr val="D4D4D4"/>
              </a:solidFill>
              <a:effectLst/>
              <a:latin typeface="Menlo" panose="020B0609030804020204" pitchFamily="49" charset="0"/>
            </a:endParaRPr>
          </a:p>
          <a:p>
            <a:r>
              <a:rPr lang="en-US" sz="1600" b="0" dirty="0" err="1">
                <a:solidFill>
                  <a:srgbClr val="569CD6"/>
                </a:solidFill>
                <a:effectLst/>
                <a:latin typeface="Menlo" panose="020B0609030804020204" pitchFamily="49" charset="0"/>
              </a:rPr>
              <a:t>onready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ANIMATED_SPRITE</a:t>
            </a:r>
            <a:r>
              <a:rPr lang="en-US" sz="1600" b="0" dirty="0">
                <a:solidFill>
                  <a:srgbClr val="D4D4D4"/>
                </a:solidFill>
                <a:effectLst/>
                <a:latin typeface="Menlo" panose="020B0609030804020204" pitchFamily="49" charset="0"/>
              </a:rPr>
              <a:t> :=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err="1">
                <a:solidFill>
                  <a:srgbClr val="DCDCAA"/>
                </a:solidFill>
                <a:effectLst/>
                <a:latin typeface="Menlo" panose="020B0609030804020204" pitchFamily="49" charset="0"/>
              </a:rPr>
              <a:t>set_fruit</a:t>
            </a:r>
            <a:r>
              <a:rPr lang="en-US" sz="1600" b="0" dirty="0">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new_value</a:t>
            </a:r>
            <a:r>
              <a:rPr lang="en-US" sz="1600" b="0" dirty="0" err="1">
                <a:solidFill>
                  <a:srgbClr val="D4D4D4"/>
                </a:solidFill>
                <a:effectLst/>
                <a:latin typeface="Menlo" panose="020B0609030804020204" pitchFamily="49" charset="0"/>
              </a:rPr>
              <a:t>:</a:t>
            </a:r>
            <a:r>
              <a:rPr lang="en-US" sz="1600" b="0" dirty="0" err="1">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a:t>
            </a:r>
          </a:p>
          <a:p>
            <a:r>
              <a:rPr lang="en-US" sz="1600" b="0" dirty="0">
                <a:solidFill>
                  <a:srgbClr val="D4D4D4"/>
                </a:solidFill>
                <a:effectLst/>
                <a:latin typeface="Menlo" panose="020B0609030804020204" pitchFamily="49" charset="0"/>
              </a:rPr>
              <a:t>	fruit = </a:t>
            </a:r>
            <a:r>
              <a:rPr lang="en-US" sz="1600" b="0" dirty="0" err="1">
                <a:solidFill>
                  <a:srgbClr val="D4D4D4"/>
                </a:solidFill>
                <a:effectLst/>
                <a:latin typeface="Menlo" panose="020B0609030804020204" pitchFamily="49" charset="0"/>
              </a:rPr>
              <a:t>new_value</a:t>
            </a:r>
            <a:endParaRPr lang="en-US" sz="1600" b="0" dirty="0">
              <a:solidFill>
                <a:srgbClr val="D4D4D4"/>
              </a:solidFill>
              <a:effectLst/>
              <a:latin typeface="Menlo" panose="020B0609030804020204" pitchFamily="49" charset="0"/>
            </a:endParaRPr>
          </a:p>
          <a:p>
            <a:r>
              <a:rPr lang="en-US" sz="1600" b="0" dirty="0">
                <a:solidFill>
                  <a:srgbClr val="C586C0"/>
                </a:solidFill>
                <a:effectLst/>
                <a:latin typeface="Menlo" panose="020B0609030804020204" pitchFamily="49" charset="0"/>
              </a:rPr>
              <a:t>	$</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on_Fruit_body_entered</a:t>
            </a:r>
            <a:r>
              <a:rPr lang="en-US" sz="1600" b="0" dirty="0">
                <a:solidFill>
                  <a:srgbClr val="D4D4D4"/>
                </a:solidFill>
                <a:effectLst/>
                <a:latin typeface="Menlo" panose="020B0609030804020204" pitchFamily="49" charset="0"/>
              </a:rPr>
              <a:t>(</a:t>
            </a:r>
            <a:r>
              <a:rPr lang="en-US" sz="1600" b="0" dirty="0">
                <a:solidFill>
                  <a:srgbClr val="9CDCFE"/>
                </a:solidFill>
                <a:effectLst/>
                <a:latin typeface="Menlo" panose="020B0609030804020204" pitchFamily="49" charset="0"/>
              </a:rPr>
              <a:t>body</a:t>
            </a:r>
            <a:r>
              <a:rPr lang="en-US" sz="1600" b="0" dirty="0">
                <a:solidFill>
                  <a:srgbClr val="D4D4D4"/>
                </a:solidFill>
                <a:effectLst/>
                <a:latin typeface="Menlo" panose="020B0609030804020204" pitchFamily="49" charset="0"/>
              </a:rPr>
              <a:t>):</a:t>
            </a:r>
          </a:p>
          <a:p>
            <a:pPr lvl="1"/>
            <a:r>
              <a:rPr lang="en-US" sz="1600" b="0" dirty="0">
                <a:solidFill>
                  <a:srgbClr val="C586C0"/>
                </a:solidFill>
                <a:effectLst/>
                <a:latin typeface="Menlo" panose="020B0609030804020204" pitchFamily="49" charset="0"/>
              </a:rPr>
              <a:t>if</a:t>
            </a:r>
            <a:r>
              <a:rPr lang="en-US" sz="1600" b="0" dirty="0">
                <a:solidFill>
                  <a:srgbClr val="D4D4D4"/>
                </a:solidFill>
                <a:effectLst/>
                <a:latin typeface="Menlo" panose="020B0609030804020204" pitchFamily="49" charset="0"/>
              </a:rPr>
              <a:t> visible </a:t>
            </a:r>
            <a:r>
              <a:rPr lang="en-US" sz="1600" b="0" dirty="0">
                <a:solidFill>
                  <a:srgbClr val="569CD6"/>
                </a:solidFill>
                <a:effectLst/>
                <a:latin typeface="Menlo" panose="020B0609030804020204" pitchFamily="49" charset="0"/>
              </a:rPr>
              <a:t>and</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has_method</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a:t>
            </a:r>
            <a:r>
              <a:rPr lang="en-US" sz="1600" b="0" dirty="0" err="1">
                <a:solidFill>
                  <a:srgbClr val="CE9178"/>
                </a:solidFill>
                <a:effectLst/>
                <a:latin typeface="Menlo" panose="020B0609030804020204" pitchFamily="49" charset="0"/>
              </a:rPr>
              <a:t>collect_fruit</a:t>
            </a:r>
            <a:r>
              <a:rPr lang="en-US" sz="1600" b="0" dirty="0">
                <a:solidFill>
                  <a:srgbClr val="CE9178"/>
                </a:solidFill>
                <a:effectLst/>
                <a:latin typeface="Menlo" panose="020B0609030804020204" pitchFamily="49" charset="0"/>
              </a:rPr>
              <a:t>"</a:t>
            </a:r>
            <a:r>
              <a:rPr lang="en-US" sz="1600" b="0" dirty="0">
                <a:solidFill>
                  <a:srgbClr val="D4D4D4"/>
                </a:solidFill>
                <a:effectLst/>
                <a:latin typeface="Menlo" panose="020B0609030804020204" pitchFamily="49" charset="0"/>
              </a:rPr>
              <a:t>):</a:t>
            </a:r>
          </a:p>
          <a:p>
            <a:pPr lvl="2"/>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collect_fruit</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pPr lvl="2"/>
            <a:r>
              <a:rPr lang="en-US" sz="1600" b="0" dirty="0" err="1">
                <a:solidFill>
                  <a:srgbClr val="569CD6"/>
                </a:solidFill>
                <a:effectLst/>
                <a:latin typeface="Menlo" panose="020B0609030804020204" pitchFamily="49" charset="0"/>
              </a:rPr>
              <a:t>ANIMATED_SPRITE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a:t>
            </a:r>
          </a:p>
          <a:p>
            <a:pPr lvl="2"/>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AudioStreamPlayer</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on_AnimatedSprite_animation_finished</a:t>
            </a:r>
            <a:r>
              <a:rPr lang="en-US" sz="1600" b="0" dirty="0">
                <a:solidFill>
                  <a:srgbClr val="D4D4D4"/>
                </a:solidFill>
                <a:effectLst/>
                <a:latin typeface="Menlo" panose="020B0609030804020204" pitchFamily="49" charset="0"/>
              </a:rPr>
              <a:t>():</a:t>
            </a:r>
          </a:p>
          <a:p>
            <a:r>
              <a:rPr lang="en-US" sz="1600" dirty="0">
                <a:solidFill>
                  <a:srgbClr val="C586C0"/>
                </a:solidFill>
                <a:latin typeface="Menlo" panose="020B0609030804020204" pitchFamily="49" charset="0"/>
              </a:rPr>
              <a:t>	i</a:t>
            </a:r>
            <a:r>
              <a:rPr lang="en-US" sz="1600" b="0" dirty="0">
                <a:solidFill>
                  <a:srgbClr val="C586C0"/>
                </a:solidFill>
                <a:effectLst/>
                <a:latin typeface="Menlo" panose="020B0609030804020204" pitchFamily="49" charset="0"/>
              </a:rPr>
              <a:t>f</a:t>
            </a:r>
            <a:r>
              <a:rPr lang="en-US" sz="1600" b="0" dirty="0">
                <a:solidFill>
                  <a:srgbClr val="D4D4D4"/>
                </a:solidFill>
                <a:effectLst/>
                <a:latin typeface="Menlo" panose="020B0609030804020204" pitchFamily="49" charset="0"/>
              </a:rPr>
              <a:t>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animation</a:t>
            </a:r>
            <a:r>
              <a:rPr lang="en-US" sz="1600" b="0" dirty="0">
                <a:solidFill>
                  <a:srgbClr val="D4D4D4"/>
                </a:solidFill>
                <a:effectLst/>
                <a:latin typeface="Menlo" panose="020B0609030804020204" pitchFamily="49" charset="0"/>
              </a:rPr>
              <a:t> == </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visible</a:t>
            </a:r>
            <a:r>
              <a:rPr lang="en-US" sz="1600" b="0" dirty="0">
                <a:solidFill>
                  <a:srgbClr val="D4D4D4"/>
                </a:solidFill>
                <a:effectLst/>
                <a:latin typeface="Menlo" panose="020B0609030804020204" pitchFamily="49" charset="0"/>
              </a:rPr>
              <a:t> = </a:t>
            </a:r>
            <a:r>
              <a:rPr lang="en-US" sz="1600" b="0" dirty="0">
                <a:solidFill>
                  <a:srgbClr val="569CD6"/>
                </a:solidFill>
                <a:effectLst/>
                <a:latin typeface="Menlo" panose="020B0609030804020204" pitchFamily="49" charset="0"/>
              </a:rPr>
              <a:t>false</a:t>
            </a:r>
            <a:endParaRPr lang="en-US" sz="1600"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Create a Fruit Script and Connect Signals</a:t>
            </a:r>
          </a:p>
        </p:txBody>
      </p:sp>
      <p:sp>
        <p:nvSpPr>
          <p:cNvPr id="3" name="Rectangle 2">
            <a:extLst>
              <a:ext uri="{FF2B5EF4-FFF2-40B4-BE49-F238E27FC236}">
                <a16:creationId xmlns:a16="http://schemas.microsoft.com/office/drawing/2014/main" id="{7D0F5AB1-E798-EAD6-9538-ADCBBB54F6FD}"/>
              </a:ext>
            </a:extLst>
          </p:cNvPr>
          <p:cNvSpPr/>
          <p:nvPr/>
        </p:nvSpPr>
        <p:spPr>
          <a:xfrm>
            <a:off x="1112520" y="3429000"/>
            <a:ext cx="9966960" cy="793865"/>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74FC62D-173F-0785-E270-2191B5D190A0}"/>
              </a:ext>
            </a:extLst>
          </p:cNvPr>
          <p:cNvSpPr txBox="1"/>
          <p:nvPr/>
        </p:nvSpPr>
        <p:spPr>
          <a:xfrm>
            <a:off x="1112520" y="1798456"/>
            <a:ext cx="9966960" cy="338554"/>
          </a:xfrm>
          <a:prstGeom prst="rect">
            <a:avLst/>
          </a:prstGeom>
          <a:noFill/>
        </p:spPr>
        <p:txBody>
          <a:bodyPr wrap="square" rtlCol="0">
            <a:spAutoFit/>
          </a:bodyPr>
          <a:lstStyle/>
          <a:p>
            <a:pPr algn="ctr"/>
            <a:r>
              <a:rPr lang="en-US" sz="1600" dirty="0">
                <a:latin typeface="system-ui"/>
              </a:rPr>
              <a:t>Update the internal value of the </a:t>
            </a:r>
            <a:r>
              <a:rPr lang="en-US" sz="1600" dirty="0">
                <a:solidFill>
                  <a:srgbClr val="FFDD65"/>
                </a:solidFill>
                <a:latin typeface="system-ui"/>
              </a:rPr>
              <a:t>fruit</a:t>
            </a:r>
            <a:r>
              <a:rPr lang="en-US" sz="1600" dirty="0">
                <a:latin typeface="system-ui"/>
              </a:rPr>
              <a:t> variable and run the animation the same name when the setter is called.</a:t>
            </a:r>
          </a:p>
        </p:txBody>
      </p:sp>
    </p:spTree>
    <p:extLst>
      <p:ext uri="{BB962C8B-B14F-4D97-AF65-F5344CB8AC3E}">
        <p14:creationId xmlns:p14="http://schemas.microsoft.com/office/powerpoint/2010/main" val="236205994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CF97A5-F830-3EE5-19A3-EC84D900DE04}"/>
              </a:ext>
            </a:extLst>
          </p:cNvPr>
          <p:cNvSpPr txBox="1"/>
          <p:nvPr/>
        </p:nvSpPr>
        <p:spPr>
          <a:xfrm>
            <a:off x="1112520" y="2137010"/>
            <a:ext cx="9966960" cy="4493538"/>
          </a:xfrm>
          <a:prstGeom prst="rect">
            <a:avLst/>
          </a:prstGeom>
          <a:solidFill>
            <a:srgbClr val="202531"/>
          </a:solidFill>
        </p:spPr>
        <p:txBody>
          <a:bodyPr wrap="square" lIns="228600" tIns="91440" rIns="228600" bIns="91440">
            <a:spAutoFit/>
          </a:bodyPr>
          <a:lstStyle/>
          <a:p>
            <a:r>
              <a:rPr lang="en-US" sz="1600" b="0" dirty="0">
                <a:solidFill>
                  <a:srgbClr val="569CD6"/>
                </a:solidFill>
                <a:effectLst/>
                <a:latin typeface="Menlo" panose="020B0609030804020204" pitchFamily="49" charset="0"/>
              </a:rPr>
              <a:t>extends</a:t>
            </a:r>
            <a:r>
              <a:rPr lang="en-US" sz="1600" b="0" dirty="0">
                <a:solidFill>
                  <a:srgbClr val="4EC9B0"/>
                </a:solidFill>
                <a:effectLst/>
                <a:latin typeface="Menlo" panose="020B0609030804020204" pitchFamily="49" charset="0"/>
              </a:rPr>
              <a:t> Area2D</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a:solidFill>
                  <a:srgbClr val="569CD6"/>
                </a:solidFill>
                <a:effectLst/>
                <a:latin typeface="Menlo" panose="020B0609030804020204" pitchFamily="49" charset="0"/>
              </a:rPr>
              <a:t>export</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"Strawberry"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fruit =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err="1">
                <a:solidFill>
                  <a:srgbClr val="569CD6"/>
                </a:solidFill>
                <a:effectLst/>
                <a:latin typeface="Menlo" panose="020B0609030804020204" pitchFamily="49" charset="0"/>
              </a:rPr>
              <a:t>setget</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set_fruit</a:t>
            </a:r>
            <a:endParaRPr lang="en-US" sz="1600" b="0" dirty="0">
              <a:solidFill>
                <a:srgbClr val="D4D4D4"/>
              </a:solidFill>
              <a:effectLst/>
              <a:latin typeface="Menlo" panose="020B0609030804020204" pitchFamily="49" charset="0"/>
            </a:endParaRPr>
          </a:p>
          <a:p>
            <a:r>
              <a:rPr lang="en-US" sz="1600" b="0" dirty="0" err="1">
                <a:solidFill>
                  <a:srgbClr val="569CD6"/>
                </a:solidFill>
                <a:effectLst/>
                <a:latin typeface="Menlo" panose="020B0609030804020204" pitchFamily="49" charset="0"/>
              </a:rPr>
              <a:t>onready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ANIMATED_SPRITE</a:t>
            </a:r>
            <a:r>
              <a:rPr lang="en-US" sz="1600" b="0" dirty="0">
                <a:solidFill>
                  <a:srgbClr val="D4D4D4"/>
                </a:solidFill>
                <a:effectLst/>
                <a:latin typeface="Menlo" panose="020B0609030804020204" pitchFamily="49" charset="0"/>
              </a:rPr>
              <a:t> :=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err="1">
                <a:solidFill>
                  <a:srgbClr val="DCDCAA"/>
                </a:solidFill>
                <a:effectLst/>
                <a:latin typeface="Menlo" panose="020B0609030804020204" pitchFamily="49" charset="0"/>
              </a:rPr>
              <a:t>set_fruit</a:t>
            </a:r>
            <a:r>
              <a:rPr lang="en-US" sz="1600" b="0" dirty="0">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new_value</a:t>
            </a:r>
            <a:r>
              <a:rPr lang="en-US" sz="1600" b="0" dirty="0" err="1">
                <a:solidFill>
                  <a:srgbClr val="D4D4D4"/>
                </a:solidFill>
                <a:effectLst/>
                <a:latin typeface="Menlo" panose="020B0609030804020204" pitchFamily="49" charset="0"/>
              </a:rPr>
              <a:t>:</a:t>
            </a:r>
            <a:r>
              <a:rPr lang="en-US" sz="1600" b="0" dirty="0" err="1">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a:t>
            </a:r>
          </a:p>
          <a:p>
            <a:r>
              <a:rPr lang="en-US" sz="1600" b="0" dirty="0">
                <a:solidFill>
                  <a:srgbClr val="D4D4D4"/>
                </a:solidFill>
                <a:effectLst/>
                <a:latin typeface="Menlo" panose="020B0609030804020204" pitchFamily="49" charset="0"/>
              </a:rPr>
              <a:t>	fruit = </a:t>
            </a:r>
            <a:r>
              <a:rPr lang="en-US" sz="1600" b="0" dirty="0" err="1">
                <a:solidFill>
                  <a:srgbClr val="D4D4D4"/>
                </a:solidFill>
                <a:effectLst/>
                <a:latin typeface="Menlo" panose="020B0609030804020204" pitchFamily="49" charset="0"/>
              </a:rPr>
              <a:t>new_value</a:t>
            </a:r>
            <a:endParaRPr lang="en-US" sz="1600" b="0" dirty="0">
              <a:solidFill>
                <a:srgbClr val="D4D4D4"/>
              </a:solidFill>
              <a:effectLst/>
              <a:latin typeface="Menlo" panose="020B0609030804020204" pitchFamily="49" charset="0"/>
            </a:endParaRPr>
          </a:p>
          <a:p>
            <a:r>
              <a:rPr lang="en-US" sz="1600" b="0" dirty="0">
                <a:solidFill>
                  <a:srgbClr val="C586C0"/>
                </a:solidFill>
                <a:effectLst/>
                <a:latin typeface="Menlo" panose="020B0609030804020204" pitchFamily="49" charset="0"/>
              </a:rPr>
              <a:t>	$</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on_Fruit_body_entered</a:t>
            </a:r>
            <a:r>
              <a:rPr lang="en-US" sz="1600" b="0" dirty="0">
                <a:solidFill>
                  <a:srgbClr val="D4D4D4"/>
                </a:solidFill>
                <a:effectLst/>
                <a:latin typeface="Menlo" panose="020B0609030804020204" pitchFamily="49" charset="0"/>
              </a:rPr>
              <a:t>(</a:t>
            </a:r>
            <a:r>
              <a:rPr lang="en-US" sz="1600" b="0" dirty="0">
                <a:solidFill>
                  <a:srgbClr val="9CDCFE"/>
                </a:solidFill>
                <a:effectLst/>
                <a:latin typeface="Menlo" panose="020B0609030804020204" pitchFamily="49" charset="0"/>
              </a:rPr>
              <a:t>body</a:t>
            </a:r>
            <a:r>
              <a:rPr lang="en-US" sz="1600" b="0" dirty="0">
                <a:solidFill>
                  <a:srgbClr val="D4D4D4"/>
                </a:solidFill>
                <a:effectLst/>
                <a:latin typeface="Menlo" panose="020B0609030804020204" pitchFamily="49" charset="0"/>
              </a:rPr>
              <a:t>):</a:t>
            </a:r>
          </a:p>
          <a:p>
            <a:pPr lvl="1"/>
            <a:r>
              <a:rPr lang="en-US" sz="1600" b="0" dirty="0">
                <a:solidFill>
                  <a:srgbClr val="C586C0"/>
                </a:solidFill>
                <a:effectLst/>
                <a:latin typeface="Menlo" panose="020B0609030804020204" pitchFamily="49" charset="0"/>
              </a:rPr>
              <a:t>if</a:t>
            </a:r>
            <a:r>
              <a:rPr lang="en-US" sz="1600" b="0" dirty="0">
                <a:solidFill>
                  <a:srgbClr val="D4D4D4"/>
                </a:solidFill>
                <a:effectLst/>
                <a:latin typeface="Menlo" panose="020B0609030804020204" pitchFamily="49" charset="0"/>
              </a:rPr>
              <a:t> visible </a:t>
            </a:r>
            <a:r>
              <a:rPr lang="en-US" sz="1600" b="0" dirty="0">
                <a:solidFill>
                  <a:srgbClr val="569CD6"/>
                </a:solidFill>
                <a:effectLst/>
                <a:latin typeface="Menlo" panose="020B0609030804020204" pitchFamily="49" charset="0"/>
              </a:rPr>
              <a:t>and</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has_method</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a:t>
            </a:r>
            <a:r>
              <a:rPr lang="en-US" sz="1600" b="0" dirty="0" err="1">
                <a:solidFill>
                  <a:srgbClr val="CE9178"/>
                </a:solidFill>
                <a:effectLst/>
                <a:latin typeface="Menlo" panose="020B0609030804020204" pitchFamily="49" charset="0"/>
              </a:rPr>
              <a:t>collect_fruit</a:t>
            </a:r>
            <a:r>
              <a:rPr lang="en-US" sz="1600" b="0" dirty="0">
                <a:solidFill>
                  <a:srgbClr val="CE9178"/>
                </a:solidFill>
                <a:effectLst/>
                <a:latin typeface="Menlo" panose="020B0609030804020204" pitchFamily="49" charset="0"/>
              </a:rPr>
              <a:t>"</a:t>
            </a:r>
            <a:r>
              <a:rPr lang="en-US" sz="1600" b="0" dirty="0">
                <a:solidFill>
                  <a:srgbClr val="D4D4D4"/>
                </a:solidFill>
                <a:effectLst/>
                <a:latin typeface="Menlo" panose="020B0609030804020204" pitchFamily="49" charset="0"/>
              </a:rPr>
              <a:t>):</a:t>
            </a:r>
          </a:p>
          <a:p>
            <a:pPr lvl="2"/>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collect_fruit</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pPr lvl="2"/>
            <a:r>
              <a:rPr lang="en-US" sz="1600" b="0" dirty="0" err="1">
                <a:solidFill>
                  <a:srgbClr val="569CD6"/>
                </a:solidFill>
                <a:effectLst/>
                <a:latin typeface="Menlo" panose="020B0609030804020204" pitchFamily="49" charset="0"/>
              </a:rPr>
              <a:t>ANIMATED_SPRITE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a:t>
            </a:r>
          </a:p>
          <a:p>
            <a:pPr lvl="2"/>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AudioStreamPlayer</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on_AnimatedSprite_animation_finished</a:t>
            </a:r>
            <a:r>
              <a:rPr lang="en-US" sz="1600" b="0" dirty="0">
                <a:solidFill>
                  <a:srgbClr val="D4D4D4"/>
                </a:solidFill>
                <a:effectLst/>
                <a:latin typeface="Menlo" panose="020B0609030804020204" pitchFamily="49" charset="0"/>
              </a:rPr>
              <a:t>():</a:t>
            </a:r>
          </a:p>
          <a:p>
            <a:r>
              <a:rPr lang="en-US" sz="1600" dirty="0">
                <a:solidFill>
                  <a:srgbClr val="C586C0"/>
                </a:solidFill>
                <a:latin typeface="Menlo" panose="020B0609030804020204" pitchFamily="49" charset="0"/>
              </a:rPr>
              <a:t>	i</a:t>
            </a:r>
            <a:r>
              <a:rPr lang="en-US" sz="1600" b="0" dirty="0">
                <a:solidFill>
                  <a:srgbClr val="C586C0"/>
                </a:solidFill>
                <a:effectLst/>
                <a:latin typeface="Menlo" panose="020B0609030804020204" pitchFamily="49" charset="0"/>
              </a:rPr>
              <a:t>f</a:t>
            </a:r>
            <a:r>
              <a:rPr lang="en-US" sz="1600" b="0" dirty="0">
                <a:solidFill>
                  <a:srgbClr val="D4D4D4"/>
                </a:solidFill>
                <a:effectLst/>
                <a:latin typeface="Menlo" panose="020B0609030804020204" pitchFamily="49" charset="0"/>
              </a:rPr>
              <a:t>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animation</a:t>
            </a:r>
            <a:r>
              <a:rPr lang="en-US" sz="1600" b="0" dirty="0">
                <a:solidFill>
                  <a:srgbClr val="D4D4D4"/>
                </a:solidFill>
                <a:effectLst/>
                <a:latin typeface="Menlo" panose="020B0609030804020204" pitchFamily="49" charset="0"/>
              </a:rPr>
              <a:t> == </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visible</a:t>
            </a:r>
            <a:r>
              <a:rPr lang="en-US" sz="1600" b="0" dirty="0">
                <a:solidFill>
                  <a:srgbClr val="D4D4D4"/>
                </a:solidFill>
                <a:effectLst/>
                <a:latin typeface="Menlo" panose="020B0609030804020204" pitchFamily="49" charset="0"/>
              </a:rPr>
              <a:t> = </a:t>
            </a:r>
            <a:r>
              <a:rPr lang="en-US" sz="1600" b="0" dirty="0">
                <a:solidFill>
                  <a:srgbClr val="569CD6"/>
                </a:solidFill>
                <a:effectLst/>
                <a:latin typeface="Menlo" panose="020B0609030804020204" pitchFamily="49" charset="0"/>
              </a:rPr>
              <a:t>false</a:t>
            </a:r>
            <a:endParaRPr lang="en-US" sz="1600"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Create a Fruit Script and Connect Signals</a:t>
            </a:r>
          </a:p>
        </p:txBody>
      </p:sp>
      <p:sp>
        <p:nvSpPr>
          <p:cNvPr id="3" name="Rectangle 2">
            <a:extLst>
              <a:ext uri="{FF2B5EF4-FFF2-40B4-BE49-F238E27FC236}">
                <a16:creationId xmlns:a16="http://schemas.microsoft.com/office/drawing/2014/main" id="{7D0F5AB1-E798-EAD6-9538-ADCBBB54F6FD}"/>
              </a:ext>
            </a:extLst>
          </p:cNvPr>
          <p:cNvSpPr/>
          <p:nvPr/>
        </p:nvSpPr>
        <p:spPr>
          <a:xfrm>
            <a:off x="1112520" y="4392092"/>
            <a:ext cx="9966960" cy="128550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74FC62D-173F-0785-E270-2191B5D190A0}"/>
              </a:ext>
            </a:extLst>
          </p:cNvPr>
          <p:cNvSpPr txBox="1"/>
          <p:nvPr/>
        </p:nvSpPr>
        <p:spPr>
          <a:xfrm>
            <a:off x="1112520" y="1798456"/>
            <a:ext cx="9966960" cy="338554"/>
          </a:xfrm>
          <a:prstGeom prst="rect">
            <a:avLst/>
          </a:prstGeom>
          <a:noFill/>
        </p:spPr>
        <p:txBody>
          <a:bodyPr wrap="square" rtlCol="0">
            <a:spAutoFit/>
          </a:bodyPr>
          <a:lstStyle/>
          <a:p>
            <a:pPr algn="ctr"/>
            <a:r>
              <a:rPr lang="en-US" sz="1600" b="0" i="0" dirty="0">
                <a:effectLst/>
                <a:latin typeface="system-ui"/>
              </a:rPr>
              <a:t>Play an animation, sound, and call a method against a valid triggering/colliding body against the Area2D collision body.</a:t>
            </a:r>
            <a:endParaRPr lang="en-US" sz="1600" dirty="0"/>
          </a:p>
        </p:txBody>
      </p:sp>
    </p:spTree>
    <p:extLst>
      <p:ext uri="{BB962C8B-B14F-4D97-AF65-F5344CB8AC3E}">
        <p14:creationId xmlns:p14="http://schemas.microsoft.com/office/powerpoint/2010/main" val="4708713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CF97A5-F830-3EE5-19A3-EC84D900DE04}"/>
              </a:ext>
            </a:extLst>
          </p:cNvPr>
          <p:cNvSpPr txBox="1"/>
          <p:nvPr/>
        </p:nvSpPr>
        <p:spPr>
          <a:xfrm>
            <a:off x="1112520" y="2137010"/>
            <a:ext cx="9966960" cy="4493538"/>
          </a:xfrm>
          <a:prstGeom prst="rect">
            <a:avLst/>
          </a:prstGeom>
          <a:solidFill>
            <a:srgbClr val="202531"/>
          </a:solidFill>
        </p:spPr>
        <p:txBody>
          <a:bodyPr wrap="square" lIns="228600" tIns="91440" rIns="228600" bIns="91440">
            <a:spAutoFit/>
          </a:bodyPr>
          <a:lstStyle/>
          <a:p>
            <a:r>
              <a:rPr lang="en-US" sz="1600" b="0" dirty="0">
                <a:solidFill>
                  <a:srgbClr val="569CD6"/>
                </a:solidFill>
                <a:effectLst/>
                <a:latin typeface="Menlo" panose="020B0609030804020204" pitchFamily="49" charset="0"/>
              </a:rPr>
              <a:t>extends</a:t>
            </a:r>
            <a:r>
              <a:rPr lang="en-US" sz="1600" b="0" dirty="0">
                <a:solidFill>
                  <a:srgbClr val="4EC9B0"/>
                </a:solidFill>
                <a:effectLst/>
                <a:latin typeface="Menlo" panose="020B0609030804020204" pitchFamily="49" charset="0"/>
              </a:rPr>
              <a:t> Area2D</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a:solidFill>
                  <a:srgbClr val="569CD6"/>
                </a:solidFill>
                <a:effectLst/>
                <a:latin typeface="Menlo" panose="020B0609030804020204" pitchFamily="49" charset="0"/>
              </a:rPr>
              <a:t>export</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"Strawberry"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fruit =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err="1">
                <a:solidFill>
                  <a:srgbClr val="569CD6"/>
                </a:solidFill>
                <a:effectLst/>
                <a:latin typeface="Menlo" panose="020B0609030804020204" pitchFamily="49" charset="0"/>
              </a:rPr>
              <a:t>setget</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set_fruit</a:t>
            </a:r>
            <a:endParaRPr lang="en-US" sz="1600" b="0" dirty="0">
              <a:solidFill>
                <a:srgbClr val="D4D4D4"/>
              </a:solidFill>
              <a:effectLst/>
              <a:latin typeface="Menlo" panose="020B0609030804020204" pitchFamily="49" charset="0"/>
            </a:endParaRPr>
          </a:p>
          <a:p>
            <a:r>
              <a:rPr lang="en-US" sz="1600" b="0" dirty="0" err="1">
                <a:solidFill>
                  <a:srgbClr val="569CD6"/>
                </a:solidFill>
                <a:effectLst/>
                <a:latin typeface="Menlo" panose="020B0609030804020204" pitchFamily="49" charset="0"/>
              </a:rPr>
              <a:t>onready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ANIMATED_SPRITE</a:t>
            </a:r>
            <a:r>
              <a:rPr lang="en-US" sz="1600" b="0" dirty="0">
                <a:solidFill>
                  <a:srgbClr val="D4D4D4"/>
                </a:solidFill>
                <a:effectLst/>
                <a:latin typeface="Menlo" panose="020B0609030804020204" pitchFamily="49" charset="0"/>
              </a:rPr>
              <a:t> :=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err="1">
                <a:solidFill>
                  <a:srgbClr val="DCDCAA"/>
                </a:solidFill>
                <a:effectLst/>
                <a:latin typeface="Menlo" panose="020B0609030804020204" pitchFamily="49" charset="0"/>
              </a:rPr>
              <a:t>set_fruit</a:t>
            </a:r>
            <a:r>
              <a:rPr lang="en-US" sz="1600" b="0" dirty="0">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new_value</a:t>
            </a:r>
            <a:r>
              <a:rPr lang="en-US" sz="1600" b="0" dirty="0" err="1">
                <a:solidFill>
                  <a:srgbClr val="D4D4D4"/>
                </a:solidFill>
                <a:effectLst/>
                <a:latin typeface="Menlo" panose="020B0609030804020204" pitchFamily="49" charset="0"/>
              </a:rPr>
              <a:t>:</a:t>
            </a:r>
            <a:r>
              <a:rPr lang="en-US" sz="1600" b="0" dirty="0" err="1">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a:t>
            </a:r>
          </a:p>
          <a:p>
            <a:r>
              <a:rPr lang="en-US" sz="1600" b="0" dirty="0">
                <a:solidFill>
                  <a:srgbClr val="D4D4D4"/>
                </a:solidFill>
                <a:effectLst/>
                <a:latin typeface="Menlo" panose="020B0609030804020204" pitchFamily="49" charset="0"/>
              </a:rPr>
              <a:t>	fruit = </a:t>
            </a:r>
            <a:r>
              <a:rPr lang="en-US" sz="1600" b="0" dirty="0" err="1">
                <a:solidFill>
                  <a:srgbClr val="D4D4D4"/>
                </a:solidFill>
                <a:effectLst/>
                <a:latin typeface="Menlo" panose="020B0609030804020204" pitchFamily="49" charset="0"/>
              </a:rPr>
              <a:t>new_value</a:t>
            </a:r>
            <a:endParaRPr lang="en-US" sz="1600" b="0" dirty="0">
              <a:solidFill>
                <a:srgbClr val="D4D4D4"/>
              </a:solidFill>
              <a:effectLst/>
              <a:latin typeface="Menlo" panose="020B0609030804020204" pitchFamily="49" charset="0"/>
            </a:endParaRPr>
          </a:p>
          <a:p>
            <a:r>
              <a:rPr lang="en-US" sz="1600" b="0" dirty="0">
                <a:solidFill>
                  <a:srgbClr val="C586C0"/>
                </a:solidFill>
                <a:effectLst/>
                <a:latin typeface="Menlo" panose="020B0609030804020204" pitchFamily="49" charset="0"/>
              </a:rPr>
              <a:t>	$</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on_Fruit_body_entered</a:t>
            </a:r>
            <a:r>
              <a:rPr lang="en-US" sz="1600" b="0" dirty="0">
                <a:solidFill>
                  <a:srgbClr val="D4D4D4"/>
                </a:solidFill>
                <a:effectLst/>
                <a:latin typeface="Menlo" panose="020B0609030804020204" pitchFamily="49" charset="0"/>
              </a:rPr>
              <a:t>(</a:t>
            </a:r>
            <a:r>
              <a:rPr lang="en-US" sz="1600" b="0" dirty="0">
                <a:solidFill>
                  <a:srgbClr val="9CDCFE"/>
                </a:solidFill>
                <a:effectLst/>
                <a:latin typeface="Menlo" panose="020B0609030804020204" pitchFamily="49" charset="0"/>
              </a:rPr>
              <a:t>body</a:t>
            </a:r>
            <a:r>
              <a:rPr lang="en-US" sz="1600" b="0" dirty="0">
                <a:solidFill>
                  <a:srgbClr val="D4D4D4"/>
                </a:solidFill>
                <a:effectLst/>
                <a:latin typeface="Menlo" panose="020B0609030804020204" pitchFamily="49" charset="0"/>
              </a:rPr>
              <a:t>):</a:t>
            </a:r>
          </a:p>
          <a:p>
            <a:pPr lvl="1"/>
            <a:r>
              <a:rPr lang="en-US" sz="1600" b="0" dirty="0">
                <a:solidFill>
                  <a:srgbClr val="C586C0"/>
                </a:solidFill>
                <a:effectLst/>
                <a:latin typeface="Menlo" panose="020B0609030804020204" pitchFamily="49" charset="0"/>
              </a:rPr>
              <a:t>if</a:t>
            </a:r>
            <a:r>
              <a:rPr lang="en-US" sz="1600" b="0" dirty="0">
                <a:solidFill>
                  <a:srgbClr val="D4D4D4"/>
                </a:solidFill>
                <a:effectLst/>
                <a:latin typeface="Menlo" panose="020B0609030804020204" pitchFamily="49" charset="0"/>
              </a:rPr>
              <a:t> visible </a:t>
            </a:r>
            <a:r>
              <a:rPr lang="en-US" sz="1600" b="0" dirty="0">
                <a:solidFill>
                  <a:srgbClr val="569CD6"/>
                </a:solidFill>
                <a:effectLst/>
                <a:latin typeface="Menlo" panose="020B0609030804020204" pitchFamily="49" charset="0"/>
              </a:rPr>
              <a:t>and</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has_method</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a:t>
            </a:r>
            <a:r>
              <a:rPr lang="en-US" sz="1600" b="0" dirty="0" err="1">
                <a:solidFill>
                  <a:srgbClr val="CE9178"/>
                </a:solidFill>
                <a:effectLst/>
                <a:latin typeface="Menlo" panose="020B0609030804020204" pitchFamily="49" charset="0"/>
              </a:rPr>
              <a:t>collect_fruit</a:t>
            </a:r>
            <a:r>
              <a:rPr lang="en-US" sz="1600" b="0" dirty="0">
                <a:solidFill>
                  <a:srgbClr val="CE9178"/>
                </a:solidFill>
                <a:effectLst/>
                <a:latin typeface="Menlo" panose="020B0609030804020204" pitchFamily="49" charset="0"/>
              </a:rPr>
              <a:t>"</a:t>
            </a:r>
            <a:r>
              <a:rPr lang="en-US" sz="1600" b="0" dirty="0">
                <a:solidFill>
                  <a:srgbClr val="D4D4D4"/>
                </a:solidFill>
                <a:effectLst/>
                <a:latin typeface="Menlo" panose="020B0609030804020204" pitchFamily="49" charset="0"/>
              </a:rPr>
              <a:t>):</a:t>
            </a:r>
          </a:p>
          <a:p>
            <a:pPr lvl="2"/>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collect_fruit</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pPr lvl="2"/>
            <a:r>
              <a:rPr lang="en-US" sz="1600" b="0" dirty="0" err="1">
                <a:solidFill>
                  <a:srgbClr val="569CD6"/>
                </a:solidFill>
                <a:effectLst/>
                <a:latin typeface="Menlo" panose="020B0609030804020204" pitchFamily="49" charset="0"/>
              </a:rPr>
              <a:t>ANIMATED_SPRITE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a:t>
            </a:r>
          </a:p>
          <a:p>
            <a:pPr lvl="2"/>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AudioStreamPlayer</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on_AnimatedSprite_animation_finished</a:t>
            </a:r>
            <a:r>
              <a:rPr lang="en-US" sz="1600" b="0" dirty="0">
                <a:solidFill>
                  <a:srgbClr val="D4D4D4"/>
                </a:solidFill>
                <a:effectLst/>
                <a:latin typeface="Menlo" panose="020B0609030804020204" pitchFamily="49" charset="0"/>
              </a:rPr>
              <a:t>():</a:t>
            </a:r>
          </a:p>
          <a:p>
            <a:r>
              <a:rPr lang="en-US" sz="1600" dirty="0">
                <a:solidFill>
                  <a:srgbClr val="C586C0"/>
                </a:solidFill>
                <a:latin typeface="Menlo" panose="020B0609030804020204" pitchFamily="49" charset="0"/>
              </a:rPr>
              <a:t>	i</a:t>
            </a:r>
            <a:r>
              <a:rPr lang="en-US" sz="1600" b="0" dirty="0">
                <a:solidFill>
                  <a:srgbClr val="C586C0"/>
                </a:solidFill>
                <a:effectLst/>
                <a:latin typeface="Menlo" panose="020B0609030804020204" pitchFamily="49" charset="0"/>
              </a:rPr>
              <a:t>f</a:t>
            </a:r>
            <a:r>
              <a:rPr lang="en-US" sz="1600" b="0" dirty="0">
                <a:solidFill>
                  <a:srgbClr val="D4D4D4"/>
                </a:solidFill>
                <a:effectLst/>
                <a:latin typeface="Menlo" panose="020B0609030804020204" pitchFamily="49" charset="0"/>
              </a:rPr>
              <a:t>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animation</a:t>
            </a:r>
            <a:r>
              <a:rPr lang="en-US" sz="1600" b="0" dirty="0">
                <a:solidFill>
                  <a:srgbClr val="D4D4D4"/>
                </a:solidFill>
                <a:effectLst/>
                <a:latin typeface="Menlo" panose="020B0609030804020204" pitchFamily="49" charset="0"/>
              </a:rPr>
              <a:t> == </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visible</a:t>
            </a:r>
            <a:r>
              <a:rPr lang="en-US" sz="1600" b="0" dirty="0">
                <a:solidFill>
                  <a:srgbClr val="D4D4D4"/>
                </a:solidFill>
                <a:effectLst/>
                <a:latin typeface="Menlo" panose="020B0609030804020204" pitchFamily="49" charset="0"/>
              </a:rPr>
              <a:t> = </a:t>
            </a:r>
            <a:r>
              <a:rPr lang="en-US" sz="1600" b="0" dirty="0">
                <a:solidFill>
                  <a:srgbClr val="569CD6"/>
                </a:solidFill>
                <a:effectLst/>
                <a:latin typeface="Menlo" panose="020B0609030804020204" pitchFamily="49" charset="0"/>
              </a:rPr>
              <a:t>false</a:t>
            </a:r>
            <a:endParaRPr lang="en-US" sz="1600"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Create a Fruit Script and Connect Signals</a:t>
            </a:r>
          </a:p>
        </p:txBody>
      </p:sp>
      <p:sp>
        <p:nvSpPr>
          <p:cNvPr id="3" name="Rectangle 2">
            <a:extLst>
              <a:ext uri="{FF2B5EF4-FFF2-40B4-BE49-F238E27FC236}">
                <a16:creationId xmlns:a16="http://schemas.microsoft.com/office/drawing/2014/main" id="{7D0F5AB1-E798-EAD6-9538-ADCBBB54F6FD}"/>
              </a:ext>
            </a:extLst>
          </p:cNvPr>
          <p:cNvSpPr/>
          <p:nvPr/>
        </p:nvSpPr>
        <p:spPr>
          <a:xfrm>
            <a:off x="1112520" y="5827221"/>
            <a:ext cx="9966960" cy="6245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74FC62D-173F-0785-E270-2191B5D190A0}"/>
              </a:ext>
            </a:extLst>
          </p:cNvPr>
          <p:cNvSpPr txBox="1"/>
          <p:nvPr/>
        </p:nvSpPr>
        <p:spPr>
          <a:xfrm>
            <a:off x="1112520" y="1798456"/>
            <a:ext cx="9966960" cy="338554"/>
          </a:xfrm>
          <a:prstGeom prst="rect">
            <a:avLst/>
          </a:prstGeom>
          <a:noFill/>
        </p:spPr>
        <p:txBody>
          <a:bodyPr wrap="square" rtlCol="0">
            <a:spAutoFit/>
          </a:bodyPr>
          <a:lstStyle/>
          <a:p>
            <a:pPr algn="ctr"/>
            <a:r>
              <a:rPr lang="en-US" sz="1600" dirty="0"/>
              <a:t>When the </a:t>
            </a:r>
            <a:r>
              <a:rPr lang="en-US" sz="1600" dirty="0" err="1"/>
              <a:t>AnimatedSprite</a:t>
            </a:r>
            <a:r>
              <a:rPr lang="en-US" sz="1600" dirty="0"/>
              <a:t> finishes playing the “poof” animation, make this Fruit scene invisible.</a:t>
            </a:r>
          </a:p>
        </p:txBody>
      </p:sp>
    </p:spTree>
    <p:extLst>
      <p:ext uri="{BB962C8B-B14F-4D97-AF65-F5344CB8AC3E}">
        <p14:creationId xmlns:p14="http://schemas.microsoft.com/office/powerpoint/2010/main" val="37731692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CF97A5-F830-3EE5-19A3-EC84D900DE04}"/>
              </a:ext>
            </a:extLst>
          </p:cNvPr>
          <p:cNvSpPr txBox="1"/>
          <p:nvPr/>
        </p:nvSpPr>
        <p:spPr>
          <a:xfrm>
            <a:off x="1112520" y="2137010"/>
            <a:ext cx="9966960" cy="4493538"/>
          </a:xfrm>
          <a:prstGeom prst="rect">
            <a:avLst/>
          </a:prstGeom>
          <a:solidFill>
            <a:srgbClr val="202531"/>
          </a:solidFill>
        </p:spPr>
        <p:txBody>
          <a:bodyPr wrap="square" lIns="228600" tIns="91440" rIns="228600" bIns="91440">
            <a:spAutoFit/>
          </a:bodyPr>
          <a:lstStyle/>
          <a:p>
            <a:r>
              <a:rPr lang="en-US" sz="1600" b="0" dirty="0">
                <a:solidFill>
                  <a:srgbClr val="569CD6"/>
                </a:solidFill>
                <a:effectLst/>
                <a:latin typeface="Menlo" panose="020B0609030804020204" pitchFamily="49" charset="0"/>
              </a:rPr>
              <a:t>extends</a:t>
            </a:r>
            <a:r>
              <a:rPr lang="en-US" sz="1600" b="0" dirty="0">
                <a:solidFill>
                  <a:srgbClr val="4EC9B0"/>
                </a:solidFill>
                <a:effectLst/>
                <a:latin typeface="Menlo" panose="020B0609030804020204" pitchFamily="49" charset="0"/>
              </a:rPr>
              <a:t> Area2D</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a:solidFill>
                  <a:srgbClr val="569CD6"/>
                </a:solidFill>
                <a:effectLst/>
                <a:latin typeface="Menlo" panose="020B0609030804020204" pitchFamily="49" charset="0"/>
              </a:rPr>
              <a:t>export</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a:solidFill>
                  <a:srgbClr val="CE9178"/>
                </a:solidFill>
                <a:effectLst/>
                <a:latin typeface="Menlo" panose="020B0609030804020204" pitchFamily="49" charset="0"/>
              </a:rPr>
              <a:t>"Strawberry"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fruit = </a:t>
            </a:r>
            <a:r>
              <a:rPr lang="en-US" sz="1600" b="0" dirty="0">
                <a:solidFill>
                  <a:srgbClr val="CE9178"/>
                </a:solidFill>
                <a:effectLst/>
                <a:latin typeface="Menlo" panose="020B0609030804020204" pitchFamily="49" charset="0"/>
              </a:rPr>
              <a:t>"Banana"</a:t>
            </a:r>
            <a:r>
              <a:rPr lang="en-US" sz="1600" b="0" dirty="0">
                <a:solidFill>
                  <a:srgbClr val="D4D4D4"/>
                </a:solidFill>
                <a:effectLst/>
                <a:latin typeface="Menlo" panose="020B0609030804020204" pitchFamily="49" charset="0"/>
              </a:rPr>
              <a:t> </a:t>
            </a:r>
            <a:r>
              <a:rPr lang="en-US" sz="1600" b="0" dirty="0" err="1">
                <a:solidFill>
                  <a:srgbClr val="569CD6"/>
                </a:solidFill>
                <a:effectLst/>
                <a:latin typeface="Menlo" panose="020B0609030804020204" pitchFamily="49" charset="0"/>
              </a:rPr>
              <a:t>setget</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set_fruit</a:t>
            </a:r>
            <a:endParaRPr lang="en-US" sz="1600" b="0" dirty="0">
              <a:solidFill>
                <a:srgbClr val="D4D4D4"/>
              </a:solidFill>
              <a:effectLst/>
              <a:latin typeface="Menlo" panose="020B0609030804020204" pitchFamily="49" charset="0"/>
            </a:endParaRPr>
          </a:p>
          <a:p>
            <a:r>
              <a:rPr lang="en-US" sz="1600" b="0" dirty="0" err="1">
                <a:solidFill>
                  <a:srgbClr val="569CD6"/>
                </a:solidFill>
                <a:effectLst/>
                <a:latin typeface="Menlo" panose="020B0609030804020204" pitchFamily="49" charset="0"/>
              </a:rPr>
              <a:t>onready</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var</a:t>
            </a:r>
            <a:r>
              <a:rPr lang="en-US" sz="1600" b="0" dirty="0">
                <a:solidFill>
                  <a:srgbClr val="D4D4D4"/>
                </a:solidFill>
                <a:effectLst/>
                <a:latin typeface="Menlo" panose="020B0609030804020204" pitchFamily="49" charset="0"/>
              </a:rPr>
              <a:t> </a:t>
            </a:r>
            <a:r>
              <a:rPr lang="en-US" sz="1600" b="0" dirty="0">
                <a:solidFill>
                  <a:srgbClr val="569CD6"/>
                </a:solidFill>
                <a:effectLst/>
                <a:latin typeface="Menlo" panose="020B0609030804020204" pitchFamily="49" charset="0"/>
              </a:rPr>
              <a:t>ANIMATED_SPRITE</a:t>
            </a:r>
            <a:r>
              <a:rPr lang="en-US" sz="1600" b="0" dirty="0">
                <a:solidFill>
                  <a:srgbClr val="D4D4D4"/>
                </a:solidFill>
                <a:effectLst/>
                <a:latin typeface="Menlo" panose="020B0609030804020204" pitchFamily="49" charset="0"/>
              </a:rPr>
              <a:t> :=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endParaRPr lang="en-US" sz="1600" b="0" dirty="0">
              <a:solidFill>
                <a:srgbClr val="D4D4D4"/>
              </a:solidFill>
              <a:effectLst/>
              <a:latin typeface="Menlo" panose="020B0609030804020204" pitchFamily="49" charset="0"/>
            </a:endParaRP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err="1">
                <a:solidFill>
                  <a:srgbClr val="DCDCAA"/>
                </a:solidFill>
                <a:effectLst/>
                <a:latin typeface="Menlo" panose="020B0609030804020204" pitchFamily="49" charset="0"/>
              </a:rPr>
              <a:t>set_fruit</a:t>
            </a:r>
            <a:r>
              <a:rPr lang="en-US" sz="1600" b="0" dirty="0">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new_value</a:t>
            </a:r>
            <a:r>
              <a:rPr lang="en-US" sz="1600" b="0" dirty="0" err="1">
                <a:solidFill>
                  <a:srgbClr val="D4D4D4"/>
                </a:solidFill>
                <a:effectLst/>
                <a:latin typeface="Menlo" panose="020B0609030804020204" pitchFamily="49" charset="0"/>
              </a:rPr>
              <a:t>:</a:t>
            </a:r>
            <a:r>
              <a:rPr lang="en-US" sz="1600" b="0" dirty="0" err="1">
                <a:solidFill>
                  <a:srgbClr val="4EC9B0"/>
                </a:solidFill>
                <a:effectLst/>
                <a:latin typeface="Menlo" panose="020B0609030804020204" pitchFamily="49" charset="0"/>
              </a:rPr>
              <a:t>String</a:t>
            </a:r>
            <a:r>
              <a:rPr lang="en-US" sz="1600" b="0" dirty="0">
                <a:solidFill>
                  <a:srgbClr val="D4D4D4"/>
                </a:solidFill>
                <a:effectLst/>
                <a:latin typeface="Menlo" panose="020B0609030804020204" pitchFamily="49" charset="0"/>
              </a:rPr>
              <a:t>):</a:t>
            </a:r>
          </a:p>
          <a:p>
            <a:r>
              <a:rPr lang="en-US" sz="1600" b="0" dirty="0">
                <a:solidFill>
                  <a:srgbClr val="D4D4D4"/>
                </a:solidFill>
                <a:effectLst/>
                <a:latin typeface="Menlo" panose="020B0609030804020204" pitchFamily="49" charset="0"/>
              </a:rPr>
              <a:t>	fruit = </a:t>
            </a:r>
            <a:r>
              <a:rPr lang="en-US" sz="1600" b="0" dirty="0" err="1">
                <a:solidFill>
                  <a:srgbClr val="D4D4D4"/>
                </a:solidFill>
                <a:effectLst/>
                <a:latin typeface="Menlo" panose="020B0609030804020204" pitchFamily="49" charset="0"/>
              </a:rPr>
              <a:t>new_value</a:t>
            </a:r>
            <a:endParaRPr lang="en-US" sz="1600" b="0" dirty="0">
              <a:solidFill>
                <a:srgbClr val="D4D4D4"/>
              </a:solidFill>
              <a:effectLst/>
              <a:latin typeface="Menlo" panose="020B0609030804020204" pitchFamily="49" charset="0"/>
            </a:endParaRPr>
          </a:p>
          <a:p>
            <a:r>
              <a:rPr lang="en-US" sz="1600" b="0" dirty="0">
                <a:solidFill>
                  <a:srgbClr val="C586C0"/>
                </a:solidFill>
                <a:effectLst/>
                <a:latin typeface="Menlo" panose="020B0609030804020204" pitchFamily="49" charset="0"/>
              </a:rPr>
              <a:t>	$</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on_Fruit_body_entered</a:t>
            </a:r>
            <a:r>
              <a:rPr lang="en-US" sz="1600" b="0" dirty="0">
                <a:solidFill>
                  <a:srgbClr val="D4D4D4"/>
                </a:solidFill>
                <a:effectLst/>
                <a:latin typeface="Menlo" panose="020B0609030804020204" pitchFamily="49" charset="0"/>
              </a:rPr>
              <a:t>(</a:t>
            </a:r>
            <a:r>
              <a:rPr lang="en-US" sz="1600" b="0" dirty="0">
                <a:solidFill>
                  <a:srgbClr val="9CDCFE"/>
                </a:solidFill>
                <a:effectLst/>
                <a:latin typeface="Menlo" panose="020B0609030804020204" pitchFamily="49" charset="0"/>
              </a:rPr>
              <a:t>body</a:t>
            </a:r>
            <a:r>
              <a:rPr lang="en-US" sz="1600" b="0" dirty="0">
                <a:solidFill>
                  <a:srgbClr val="D4D4D4"/>
                </a:solidFill>
                <a:effectLst/>
                <a:latin typeface="Menlo" panose="020B0609030804020204" pitchFamily="49" charset="0"/>
              </a:rPr>
              <a:t>):</a:t>
            </a:r>
          </a:p>
          <a:p>
            <a:pPr lvl="1"/>
            <a:r>
              <a:rPr lang="en-US" sz="1600" b="0" dirty="0">
                <a:solidFill>
                  <a:srgbClr val="C586C0"/>
                </a:solidFill>
                <a:effectLst/>
                <a:latin typeface="Menlo" panose="020B0609030804020204" pitchFamily="49" charset="0"/>
              </a:rPr>
              <a:t>if</a:t>
            </a:r>
            <a:r>
              <a:rPr lang="en-US" sz="1600" b="0" dirty="0">
                <a:solidFill>
                  <a:srgbClr val="D4D4D4"/>
                </a:solidFill>
                <a:effectLst/>
                <a:latin typeface="Menlo" panose="020B0609030804020204" pitchFamily="49" charset="0"/>
              </a:rPr>
              <a:t> visible </a:t>
            </a:r>
            <a:r>
              <a:rPr lang="en-US" sz="1600" b="0" dirty="0">
                <a:solidFill>
                  <a:srgbClr val="569CD6"/>
                </a:solidFill>
                <a:effectLst/>
                <a:latin typeface="Menlo" panose="020B0609030804020204" pitchFamily="49" charset="0"/>
              </a:rPr>
              <a:t>and</a:t>
            </a:r>
            <a:r>
              <a:rPr lang="en-US" sz="1600" b="0" dirty="0">
                <a:solidFill>
                  <a:srgbClr val="D4D4D4"/>
                </a:solidFill>
                <a:effectLst/>
                <a:latin typeface="Menlo" panose="020B0609030804020204" pitchFamily="49" charset="0"/>
              </a:rPr>
              <a:t> </a:t>
            </a:r>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has_method</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a:t>
            </a:r>
            <a:r>
              <a:rPr lang="en-US" sz="1600" b="0" dirty="0" err="1">
                <a:solidFill>
                  <a:srgbClr val="CE9178"/>
                </a:solidFill>
                <a:effectLst/>
                <a:latin typeface="Menlo" panose="020B0609030804020204" pitchFamily="49" charset="0"/>
              </a:rPr>
              <a:t>collect_fruit</a:t>
            </a:r>
            <a:r>
              <a:rPr lang="en-US" sz="1600" b="0" dirty="0">
                <a:solidFill>
                  <a:srgbClr val="CE9178"/>
                </a:solidFill>
                <a:effectLst/>
                <a:latin typeface="Menlo" panose="020B0609030804020204" pitchFamily="49" charset="0"/>
              </a:rPr>
              <a:t>"</a:t>
            </a:r>
            <a:r>
              <a:rPr lang="en-US" sz="1600" b="0" dirty="0">
                <a:solidFill>
                  <a:srgbClr val="D4D4D4"/>
                </a:solidFill>
                <a:effectLst/>
                <a:latin typeface="Menlo" panose="020B0609030804020204" pitchFamily="49" charset="0"/>
              </a:rPr>
              <a:t>):</a:t>
            </a:r>
          </a:p>
          <a:p>
            <a:pPr lvl="2"/>
            <a:r>
              <a:rPr lang="en-US" sz="1600" b="0" dirty="0" err="1">
                <a:solidFill>
                  <a:srgbClr val="D4D4D4"/>
                </a:solidFill>
                <a:effectLst/>
                <a:latin typeface="Menlo" panose="020B0609030804020204" pitchFamily="49" charset="0"/>
              </a:rPr>
              <a:t>body.</a:t>
            </a:r>
            <a:r>
              <a:rPr lang="en-US" sz="1600" b="0" dirty="0" err="1">
                <a:solidFill>
                  <a:srgbClr val="DCDCAA"/>
                </a:solidFill>
                <a:effectLst/>
                <a:latin typeface="Menlo" panose="020B0609030804020204" pitchFamily="49" charset="0"/>
              </a:rPr>
              <a:t>collect_fruit</a:t>
            </a:r>
            <a:r>
              <a:rPr lang="en-US" sz="1600" b="0" dirty="0">
                <a:solidFill>
                  <a:srgbClr val="D4D4D4"/>
                </a:solidFill>
                <a:effectLst/>
                <a:latin typeface="Menlo" panose="020B0609030804020204" pitchFamily="49" charset="0"/>
              </a:rPr>
              <a:t>(</a:t>
            </a:r>
            <a:r>
              <a:rPr lang="en-US" sz="1600" b="0" dirty="0" err="1">
                <a:solidFill>
                  <a:srgbClr val="D4D4D4"/>
                </a:solidFill>
                <a:effectLst/>
                <a:latin typeface="Menlo" panose="020B0609030804020204" pitchFamily="49" charset="0"/>
              </a:rPr>
              <a:t>fruit.</a:t>
            </a:r>
            <a:r>
              <a:rPr lang="en-US" sz="1600" b="0" dirty="0" err="1">
                <a:solidFill>
                  <a:srgbClr val="DCDCAA"/>
                </a:solidFill>
                <a:effectLst/>
                <a:latin typeface="Menlo" panose="020B0609030804020204" pitchFamily="49" charset="0"/>
              </a:rPr>
              <a:t>to_lower</a:t>
            </a:r>
            <a:r>
              <a:rPr lang="en-US" sz="1600" b="0" dirty="0">
                <a:solidFill>
                  <a:srgbClr val="D4D4D4"/>
                </a:solidFill>
                <a:effectLst/>
                <a:latin typeface="Menlo" panose="020B0609030804020204" pitchFamily="49" charset="0"/>
              </a:rPr>
              <a:t>())</a:t>
            </a:r>
          </a:p>
          <a:p>
            <a:pPr lvl="2"/>
            <a:r>
              <a:rPr lang="en-US" sz="1600" b="0" dirty="0" err="1">
                <a:solidFill>
                  <a:srgbClr val="569CD6"/>
                </a:solidFill>
                <a:effectLst/>
                <a:latin typeface="Menlo" panose="020B0609030804020204" pitchFamily="49" charset="0"/>
              </a:rPr>
              <a:t>ANIMATED_SPRITE</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a:t>
            </a:r>
          </a:p>
          <a:p>
            <a:pPr lvl="2"/>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AudioStreamPlayer</a:t>
            </a:r>
            <a:r>
              <a:rPr lang="en-US" sz="1600" b="0" dirty="0" err="1">
                <a:solidFill>
                  <a:srgbClr val="D4D4D4"/>
                </a:solidFill>
                <a:effectLst/>
                <a:latin typeface="Menlo" panose="020B0609030804020204" pitchFamily="49" charset="0"/>
              </a:rPr>
              <a:t>.</a:t>
            </a:r>
            <a:r>
              <a:rPr lang="en-US" sz="1600" b="0" dirty="0" err="1">
                <a:solidFill>
                  <a:srgbClr val="DCDCAA"/>
                </a:solidFill>
                <a:effectLst/>
                <a:latin typeface="Menlo" panose="020B0609030804020204" pitchFamily="49" charset="0"/>
              </a:rPr>
              <a:t>play</a:t>
            </a:r>
            <a:r>
              <a:rPr lang="en-US" sz="1600" b="0" dirty="0">
                <a:solidFill>
                  <a:srgbClr val="D4D4D4"/>
                </a:solidFill>
                <a:effectLst/>
                <a:latin typeface="Menlo" panose="020B0609030804020204" pitchFamily="49" charset="0"/>
              </a:rPr>
              <a:t>()</a:t>
            </a:r>
          </a:p>
          <a:p>
            <a:br>
              <a:rPr lang="en-US" sz="1600" b="0" dirty="0">
                <a:solidFill>
                  <a:srgbClr val="D4D4D4"/>
                </a:solidFill>
                <a:effectLst/>
                <a:latin typeface="Menlo" panose="020B0609030804020204" pitchFamily="49" charset="0"/>
              </a:rPr>
            </a:br>
            <a:r>
              <a:rPr lang="en-US" sz="1600" b="0" dirty="0" err="1">
                <a:solidFill>
                  <a:srgbClr val="569CD6"/>
                </a:solidFill>
                <a:effectLst/>
                <a:latin typeface="Menlo" panose="020B0609030804020204" pitchFamily="49" charset="0"/>
              </a:rPr>
              <a:t>func</a:t>
            </a:r>
            <a:r>
              <a:rPr lang="en-US" sz="1600" b="0" dirty="0">
                <a:solidFill>
                  <a:srgbClr val="D4D4D4"/>
                </a:solidFill>
                <a:effectLst/>
                <a:latin typeface="Menlo" panose="020B0609030804020204" pitchFamily="49" charset="0"/>
              </a:rPr>
              <a:t> </a:t>
            </a:r>
            <a:r>
              <a:rPr lang="en-US" sz="1600" b="0" dirty="0">
                <a:solidFill>
                  <a:srgbClr val="DCDCAA"/>
                </a:solidFill>
                <a:effectLst/>
                <a:latin typeface="Menlo" panose="020B0609030804020204" pitchFamily="49" charset="0"/>
              </a:rPr>
              <a:t>_</a:t>
            </a:r>
            <a:r>
              <a:rPr lang="en-US" sz="1600" b="0" dirty="0" err="1">
                <a:solidFill>
                  <a:srgbClr val="DCDCAA"/>
                </a:solidFill>
                <a:effectLst/>
                <a:latin typeface="Menlo" panose="020B0609030804020204" pitchFamily="49" charset="0"/>
              </a:rPr>
              <a:t>on_AnimatedSprite_animation_finished</a:t>
            </a:r>
            <a:r>
              <a:rPr lang="en-US" sz="1600" b="0" dirty="0">
                <a:solidFill>
                  <a:srgbClr val="D4D4D4"/>
                </a:solidFill>
                <a:effectLst/>
                <a:latin typeface="Menlo" panose="020B0609030804020204" pitchFamily="49" charset="0"/>
              </a:rPr>
              <a:t>():</a:t>
            </a:r>
          </a:p>
          <a:p>
            <a:r>
              <a:rPr lang="en-US" sz="1600" dirty="0">
                <a:solidFill>
                  <a:srgbClr val="C586C0"/>
                </a:solidFill>
                <a:latin typeface="Menlo" panose="020B0609030804020204" pitchFamily="49" charset="0"/>
              </a:rPr>
              <a:t>	i</a:t>
            </a:r>
            <a:r>
              <a:rPr lang="en-US" sz="1600" b="0" dirty="0">
                <a:solidFill>
                  <a:srgbClr val="C586C0"/>
                </a:solidFill>
                <a:effectLst/>
                <a:latin typeface="Menlo" panose="020B0609030804020204" pitchFamily="49" charset="0"/>
              </a:rPr>
              <a:t>f</a:t>
            </a:r>
            <a:r>
              <a:rPr lang="en-US" sz="1600" b="0" dirty="0">
                <a:solidFill>
                  <a:srgbClr val="D4D4D4"/>
                </a:solidFill>
                <a:effectLst/>
                <a:latin typeface="Menlo" panose="020B0609030804020204" pitchFamily="49" charset="0"/>
              </a:rPr>
              <a:t> </a:t>
            </a:r>
            <a:r>
              <a:rPr lang="en-US" sz="1600" b="0" dirty="0">
                <a:solidFill>
                  <a:srgbClr val="C586C0"/>
                </a:solidFill>
                <a:effectLst/>
                <a:latin typeface="Menlo" panose="020B0609030804020204" pitchFamily="49" charset="0"/>
              </a:rPr>
              <a:t>$</a:t>
            </a:r>
            <a:r>
              <a:rPr lang="en-US" sz="1600" b="0" dirty="0" err="1">
                <a:solidFill>
                  <a:srgbClr val="D7BA7D"/>
                </a:solidFill>
                <a:effectLst/>
                <a:latin typeface="Menlo" panose="020B0609030804020204" pitchFamily="49" charset="0"/>
              </a:rPr>
              <a:t>AnimatedSprite</a:t>
            </a:r>
            <a:r>
              <a:rPr lang="en-US" sz="1600" b="0" dirty="0" err="1">
                <a:solidFill>
                  <a:srgbClr val="D4D4D4"/>
                </a:solidFill>
                <a:effectLst/>
                <a:latin typeface="Menlo" panose="020B0609030804020204" pitchFamily="49" charset="0"/>
              </a:rPr>
              <a:t>.</a:t>
            </a:r>
            <a:r>
              <a:rPr lang="en-US" sz="1600" b="0" dirty="0" err="1">
                <a:solidFill>
                  <a:srgbClr val="9CDCFE"/>
                </a:solidFill>
                <a:effectLst/>
                <a:latin typeface="Menlo" panose="020B0609030804020204" pitchFamily="49" charset="0"/>
              </a:rPr>
              <a:t>animation</a:t>
            </a:r>
            <a:r>
              <a:rPr lang="en-US" sz="1600" b="0" dirty="0">
                <a:solidFill>
                  <a:srgbClr val="D4D4D4"/>
                </a:solidFill>
                <a:effectLst/>
                <a:latin typeface="Menlo" panose="020B0609030804020204" pitchFamily="49" charset="0"/>
              </a:rPr>
              <a:t> == </a:t>
            </a:r>
            <a:r>
              <a:rPr lang="en-US" sz="1600" b="0" dirty="0">
                <a:solidFill>
                  <a:srgbClr val="CE9178"/>
                </a:solidFill>
                <a:effectLst/>
                <a:latin typeface="Menlo" panose="020B0609030804020204" pitchFamily="49" charset="0"/>
              </a:rPr>
              <a:t>"poof"</a:t>
            </a:r>
            <a:r>
              <a:rPr lang="en-US" sz="1600" b="0" dirty="0">
                <a:solidFill>
                  <a:srgbClr val="D4D4D4"/>
                </a:solidFill>
                <a:effectLst/>
                <a:latin typeface="Menlo" panose="020B0609030804020204" pitchFamily="49" charset="0"/>
              </a:rPr>
              <a:t>: </a:t>
            </a:r>
            <a:r>
              <a:rPr lang="en-US" sz="1600" b="0" dirty="0">
                <a:solidFill>
                  <a:srgbClr val="4EC9B0"/>
                </a:solidFill>
                <a:effectLst/>
                <a:latin typeface="Menlo" panose="020B0609030804020204" pitchFamily="49" charset="0"/>
              </a:rPr>
              <a:t>visible</a:t>
            </a:r>
            <a:r>
              <a:rPr lang="en-US" sz="1600" b="0" dirty="0">
                <a:solidFill>
                  <a:srgbClr val="D4D4D4"/>
                </a:solidFill>
                <a:effectLst/>
                <a:latin typeface="Menlo" panose="020B0609030804020204" pitchFamily="49" charset="0"/>
              </a:rPr>
              <a:t> = </a:t>
            </a:r>
            <a:r>
              <a:rPr lang="en-US" sz="1600" b="0" dirty="0">
                <a:solidFill>
                  <a:srgbClr val="569CD6"/>
                </a:solidFill>
                <a:effectLst/>
                <a:latin typeface="Menlo" panose="020B0609030804020204" pitchFamily="49" charset="0"/>
              </a:rPr>
              <a:t>false</a:t>
            </a:r>
            <a:endParaRPr lang="en-US" sz="1600"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Create a Fruit Script and Connect Signals</a:t>
            </a:r>
          </a:p>
        </p:txBody>
      </p:sp>
      <p:sp>
        <p:nvSpPr>
          <p:cNvPr id="3" name="Rectangle 2">
            <a:extLst>
              <a:ext uri="{FF2B5EF4-FFF2-40B4-BE49-F238E27FC236}">
                <a16:creationId xmlns:a16="http://schemas.microsoft.com/office/drawing/2014/main" id="{7D0F5AB1-E798-EAD6-9538-ADCBBB54F6FD}"/>
              </a:ext>
            </a:extLst>
          </p:cNvPr>
          <p:cNvSpPr/>
          <p:nvPr/>
        </p:nvSpPr>
        <p:spPr>
          <a:xfrm>
            <a:off x="2111432" y="6118167"/>
            <a:ext cx="3167149" cy="27536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74FC62D-173F-0785-E270-2191B5D190A0}"/>
              </a:ext>
            </a:extLst>
          </p:cNvPr>
          <p:cNvSpPr txBox="1"/>
          <p:nvPr/>
        </p:nvSpPr>
        <p:spPr>
          <a:xfrm>
            <a:off x="1112520" y="1798456"/>
            <a:ext cx="9966960" cy="338554"/>
          </a:xfrm>
          <a:prstGeom prst="rect">
            <a:avLst/>
          </a:prstGeom>
          <a:noFill/>
        </p:spPr>
        <p:txBody>
          <a:bodyPr wrap="square" rtlCol="0">
            <a:spAutoFit/>
          </a:bodyPr>
          <a:lstStyle/>
          <a:p>
            <a:pPr algn="ctr"/>
            <a:r>
              <a:rPr lang="en-US" sz="1600" dirty="0"/>
              <a:t>Note the use of </a:t>
            </a:r>
            <a:r>
              <a:rPr lang="en-US" sz="1600" dirty="0">
                <a:solidFill>
                  <a:srgbClr val="FFDD65"/>
                </a:solidFill>
              </a:rPr>
              <a:t>$</a:t>
            </a:r>
            <a:r>
              <a:rPr lang="en-US" sz="1600" dirty="0" err="1">
                <a:solidFill>
                  <a:srgbClr val="FFDD65"/>
                </a:solidFill>
              </a:rPr>
              <a:t>AnimatedSprite</a:t>
            </a:r>
            <a:r>
              <a:rPr lang="en-US" sz="1600" dirty="0">
                <a:solidFill>
                  <a:srgbClr val="FFDD65"/>
                </a:solidFill>
              </a:rPr>
              <a:t> </a:t>
            </a:r>
            <a:r>
              <a:rPr lang="en-US" sz="1600" dirty="0"/>
              <a:t>instead of </a:t>
            </a:r>
            <a:r>
              <a:rPr lang="en-US" sz="1600" dirty="0">
                <a:solidFill>
                  <a:srgbClr val="FF6F85"/>
                </a:solidFill>
              </a:rPr>
              <a:t>ANIMATED_SPRITE </a:t>
            </a:r>
            <a:r>
              <a:rPr lang="en-US" sz="1600" dirty="0"/>
              <a:t>(to avoid impending Nil reference errors).</a:t>
            </a:r>
          </a:p>
        </p:txBody>
      </p:sp>
    </p:spTree>
    <p:extLst>
      <p:ext uri="{BB962C8B-B14F-4D97-AF65-F5344CB8AC3E}">
        <p14:creationId xmlns:p14="http://schemas.microsoft.com/office/powerpoint/2010/main" val="255110683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Graphical user interface&#10;&#10;Description automatically generated">
            <a:extLst>
              <a:ext uri="{FF2B5EF4-FFF2-40B4-BE49-F238E27FC236}">
                <a16:creationId xmlns:a16="http://schemas.microsoft.com/office/drawing/2014/main" id="{A24F29BC-9F12-3018-F1C2-0D8ECF43D429}"/>
              </a:ext>
            </a:extLst>
          </p:cNvPr>
          <p:cNvPicPr>
            <a:picLocks noChangeAspect="1"/>
          </p:cNvPicPr>
          <p:nvPr/>
        </p:nvPicPr>
        <p:blipFill>
          <a:blip r:embed="rId2"/>
          <a:stretch>
            <a:fillRect/>
          </a:stretch>
        </p:blipFill>
        <p:spPr>
          <a:xfrm>
            <a:off x="866775" y="1090841"/>
            <a:ext cx="10458450" cy="5662817"/>
          </a:xfrm>
          <a:prstGeom prst="rect">
            <a:avLst/>
          </a:prstGeom>
        </p:spPr>
      </p:pic>
      <p:sp>
        <p:nvSpPr>
          <p:cNvPr id="16" name="Rectangle 15">
            <a:extLst>
              <a:ext uri="{FF2B5EF4-FFF2-40B4-BE49-F238E27FC236}">
                <a16:creationId xmlns:a16="http://schemas.microsoft.com/office/drawing/2014/main" id="{93498A74-2068-F44F-C6A0-3B05E0C83006}"/>
              </a:ext>
            </a:extLst>
          </p:cNvPr>
          <p:cNvSpPr/>
          <p:nvPr/>
        </p:nvSpPr>
        <p:spPr>
          <a:xfrm>
            <a:off x="1273765" y="4038550"/>
            <a:ext cx="605932" cy="616000"/>
          </a:xfrm>
          <a:prstGeom prst="rect">
            <a:avLst/>
          </a:prstGeom>
          <a:noFill/>
          <a:ln w="38100">
            <a:solidFill>
              <a:srgbClr val="20253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A49A72A-C2BE-4619-DDE2-5BA5190A2E95}"/>
              </a:ext>
            </a:extLst>
          </p:cNvPr>
          <p:cNvSpPr/>
          <p:nvPr/>
        </p:nvSpPr>
        <p:spPr>
          <a:xfrm>
            <a:off x="8193630" y="2657328"/>
            <a:ext cx="3077620" cy="27002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AE915D2-9D41-B299-2BC7-0D311060D7F7}"/>
              </a:ext>
            </a:extLst>
          </p:cNvPr>
          <p:cNvSpPr txBox="1"/>
          <p:nvPr/>
        </p:nvSpPr>
        <p:spPr>
          <a:xfrm>
            <a:off x="866776" y="225476"/>
            <a:ext cx="10458449" cy="830997"/>
          </a:xfrm>
          <a:prstGeom prst="rect">
            <a:avLst/>
          </a:prstGeom>
          <a:noFill/>
        </p:spPr>
        <p:txBody>
          <a:bodyPr wrap="square" rtlCol="0">
            <a:spAutoFit/>
          </a:bodyPr>
          <a:lstStyle/>
          <a:p>
            <a:pPr algn="ctr"/>
            <a:r>
              <a:rPr lang="en-US" sz="1600" b="0" i="0" dirty="0">
                <a:effectLst/>
                <a:latin typeface="system-ui"/>
              </a:rPr>
              <a:t>The </a:t>
            </a:r>
            <a:r>
              <a:rPr lang="en-US" sz="1600" b="1" i="1" dirty="0">
                <a:solidFill>
                  <a:srgbClr val="FFDD65"/>
                </a:solidFill>
                <a:effectLst/>
                <a:latin typeface="system-ui"/>
              </a:rPr>
              <a:t>export</a:t>
            </a:r>
            <a:r>
              <a:rPr lang="en-US" sz="1600" b="0" i="0" dirty="0">
                <a:effectLst/>
                <a:latin typeface="system-ui"/>
              </a:rPr>
              <a:t> keyword makes the variable available for editing in instanced </a:t>
            </a:r>
            <a:r>
              <a:rPr lang="en-US" sz="1600" dirty="0">
                <a:latin typeface="system-ui"/>
              </a:rPr>
              <a:t>child nodes </a:t>
            </a:r>
            <a:r>
              <a:rPr lang="en-US" sz="1600" b="0" i="0" dirty="0">
                <a:effectLst/>
                <a:latin typeface="system-ui"/>
              </a:rPr>
              <a:t>in the Inspector window.</a:t>
            </a:r>
          </a:p>
          <a:p>
            <a:pPr algn="ctr"/>
            <a:endParaRPr lang="en-US" sz="1600" b="0" i="0" dirty="0">
              <a:effectLst/>
              <a:latin typeface="system-ui"/>
            </a:endParaRPr>
          </a:p>
          <a:p>
            <a:pPr algn="ctr"/>
            <a:r>
              <a:rPr lang="en-US" sz="1600" dirty="0">
                <a:latin typeface="system-ui"/>
              </a:rPr>
              <a:t>However, changing the value in the Inspector does not update the animation of the Fruit scene(s) in the editor.</a:t>
            </a:r>
            <a:endParaRPr lang="en-US" sz="1600" dirty="0"/>
          </a:p>
        </p:txBody>
      </p:sp>
    </p:spTree>
    <p:extLst>
      <p:ext uri="{BB962C8B-B14F-4D97-AF65-F5344CB8AC3E}">
        <p14:creationId xmlns:p14="http://schemas.microsoft.com/office/powerpoint/2010/main" val="100537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9D9977-2BFF-F996-99CF-7ED627EF3687}"/>
              </a:ext>
            </a:extLst>
          </p:cNvPr>
          <p:cNvPicPr>
            <a:picLocks noChangeAspect="1"/>
          </p:cNvPicPr>
          <p:nvPr/>
        </p:nvPicPr>
        <p:blipFill>
          <a:blip r:embed="rId2"/>
          <a:stretch>
            <a:fillRect/>
          </a:stretch>
        </p:blipFill>
        <p:spPr>
          <a:xfrm>
            <a:off x="770733" y="0"/>
            <a:ext cx="10650534" cy="6858000"/>
          </a:xfrm>
          <a:prstGeom prst="rect">
            <a:avLst/>
          </a:prstGeom>
        </p:spPr>
      </p:pic>
      <p:sp>
        <p:nvSpPr>
          <p:cNvPr id="8" name="TextBox 7">
            <a:extLst>
              <a:ext uri="{FF2B5EF4-FFF2-40B4-BE49-F238E27FC236}">
                <a16:creationId xmlns:a16="http://schemas.microsoft.com/office/drawing/2014/main" id="{C1F1628B-E109-254C-22F7-465C92FDE12B}"/>
              </a:ext>
            </a:extLst>
          </p:cNvPr>
          <p:cNvSpPr txBox="1"/>
          <p:nvPr/>
        </p:nvSpPr>
        <p:spPr>
          <a:xfrm>
            <a:off x="2995738" y="295140"/>
            <a:ext cx="2658889" cy="369332"/>
          </a:xfrm>
          <a:prstGeom prst="rect">
            <a:avLst/>
          </a:prstGeom>
          <a:noFill/>
        </p:spPr>
        <p:txBody>
          <a:bodyPr wrap="square" rtlCol="0">
            <a:spAutoFit/>
          </a:bodyPr>
          <a:lstStyle/>
          <a:p>
            <a:pPr algn="ctr"/>
            <a:r>
              <a:rPr lang="en-US" dirty="0">
                <a:solidFill>
                  <a:srgbClr val="FFDD65"/>
                </a:solidFill>
              </a:rPr>
              <a:t>Switch to the 2D View</a:t>
            </a:r>
          </a:p>
        </p:txBody>
      </p:sp>
      <p:sp>
        <p:nvSpPr>
          <p:cNvPr id="9" name="Rectangle 8">
            <a:extLst>
              <a:ext uri="{FF2B5EF4-FFF2-40B4-BE49-F238E27FC236}">
                <a16:creationId xmlns:a16="http://schemas.microsoft.com/office/drawing/2014/main" id="{1CB2A154-F4DE-1734-BBF8-9F921AE5087F}"/>
              </a:ext>
            </a:extLst>
          </p:cNvPr>
          <p:cNvSpPr/>
          <p:nvPr/>
        </p:nvSpPr>
        <p:spPr>
          <a:xfrm>
            <a:off x="5556250" y="317500"/>
            <a:ext cx="251618" cy="1714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5A8A676-06D4-D86B-3B1A-3453A2B1444F}"/>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2268237059"/>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E9D569-EFC6-EDA7-1CC1-D45BDDF4F078}"/>
              </a:ext>
            </a:extLst>
          </p:cNvPr>
          <p:cNvSpPr txBox="1"/>
          <p:nvPr/>
        </p:nvSpPr>
        <p:spPr>
          <a:xfrm>
            <a:off x="384173" y="2383231"/>
            <a:ext cx="11423650" cy="4062651"/>
          </a:xfrm>
          <a:prstGeom prst="rect">
            <a:avLst/>
          </a:prstGeom>
          <a:solidFill>
            <a:srgbClr val="202531"/>
          </a:solidFill>
        </p:spPr>
        <p:txBody>
          <a:bodyPr wrap="square" lIns="228600" tIns="91440" rIns="228600" bIns="91440">
            <a:spAutoFit/>
          </a:bodyPr>
          <a:lstStyle/>
          <a:p>
            <a:r>
              <a:rPr lang="en-US" b="0" dirty="0">
                <a:solidFill>
                  <a:srgbClr val="569CD6"/>
                </a:solidFill>
                <a:effectLst/>
                <a:latin typeface="Menlo" panose="020B0609030804020204" pitchFamily="49" charset="0"/>
              </a:rPr>
              <a:t>tool</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Area2D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export</a:t>
            </a:r>
            <a:r>
              <a:rPr lang="en-US" b="0" dirty="0">
                <a:solidFill>
                  <a:srgbClr val="D4D4D4"/>
                </a:solidFill>
                <a:effectLst/>
                <a:latin typeface="Menlo" panose="020B0609030804020204" pitchFamily="49" charset="0"/>
              </a:rPr>
              <a:t> (</a:t>
            </a:r>
            <a:r>
              <a:rPr lang="en-US" b="0" dirty="0">
                <a:solidFill>
                  <a:srgbClr val="4EC9B0"/>
                </a:solidFill>
                <a:effectLst/>
                <a:latin typeface="Menlo" panose="020B0609030804020204" pitchFamily="49" charset="0"/>
              </a:rPr>
              <a:t>String</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"Banana"</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"Strawberry"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fruit = </a:t>
            </a:r>
            <a:r>
              <a:rPr lang="en-US" b="0" dirty="0">
                <a:solidFill>
                  <a:srgbClr val="CE9178"/>
                </a:solidFill>
                <a:effectLst/>
                <a:latin typeface="Menlo" panose="020B0609030804020204" pitchFamily="49" charset="0"/>
              </a:rPr>
              <a:t>"Banana"</a:t>
            </a:r>
            <a:r>
              <a:rPr lang="en-US" b="0" dirty="0">
                <a:solidFill>
                  <a:srgbClr val="D4D4D4"/>
                </a:solidFill>
                <a:effectLst/>
                <a:latin typeface="Menlo" panose="020B0609030804020204" pitchFamily="49" charset="0"/>
              </a:rPr>
              <a:t> </a:t>
            </a:r>
            <a:r>
              <a:rPr lang="en-US" b="0" dirty="0" err="1">
                <a:solidFill>
                  <a:srgbClr val="569CD6"/>
                </a:solidFill>
                <a:effectLst/>
                <a:latin typeface="Menlo" panose="020B0609030804020204" pitchFamily="49" charset="0"/>
              </a:rPr>
              <a:t>setget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set_fruit</a:t>
            </a:r>
            <a:endParaRPr lang="en-US" b="0" dirty="0">
              <a:solidFill>
                <a:srgbClr val="D4D4D4"/>
              </a:solidFill>
              <a:effectLst/>
              <a:latin typeface="Menlo" panose="020B0609030804020204" pitchFamily="49" charset="0"/>
            </a:endParaRPr>
          </a:p>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ANIMATED_SPRITE</a:t>
            </a:r>
            <a:r>
              <a:rPr lang="en-US" b="0" dirty="0">
                <a:solidFill>
                  <a:srgbClr val="D4D4D4"/>
                </a:solidFill>
                <a:effectLst/>
                <a:latin typeface="Menlo" panose="020B0609030804020204" pitchFamily="49" charset="0"/>
              </a:rPr>
              <a:t> :=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set_fruit</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new_value</a:t>
            </a:r>
            <a:r>
              <a:rPr lang="en-US" b="0" dirty="0" err="1">
                <a:solidFill>
                  <a:srgbClr val="D4D4D4"/>
                </a:solidFill>
                <a:effectLst/>
                <a:latin typeface="Menlo" panose="020B0609030804020204" pitchFamily="49" charset="0"/>
              </a:rPr>
              <a:t>:</a:t>
            </a:r>
            <a:r>
              <a:rPr lang="en-US" b="0" dirty="0" err="1">
                <a:solidFill>
                  <a:srgbClr val="4EC9B0"/>
                </a:solidFill>
                <a:effectLst/>
                <a:latin typeface="Menlo" panose="020B0609030804020204" pitchFamily="49" charset="0"/>
              </a:rPr>
              <a:t>String</a:t>
            </a:r>
            <a:r>
              <a:rPr lang="en-US" b="0" dirty="0">
                <a:solidFill>
                  <a:srgbClr val="D4D4D4"/>
                </a:solidFill>
                <a:effectLst/>
                <a:latin typeface="Menlo" panose="020B0609030804020204" pitchFamily="49" charset="0"/>
              </a:rPr>
              <a:t>):</a:t>
            </a:r>
          </a:p>
          <a:p>
            <a:r>
              <a:rPr lang="en-US" b="0" dirty="0">
                <a:solidFill>
                  <a:srgbClr val="D4D4D4"/>
                </a:solidFill>
                <a:effectLst/>
                <a:latin typeface="Menlo" panose="020B0609030804020204" pitchFamily="49" charset="0"/>
              </a:rPr>
              <a:t>	fruit = </a:t>
            </a:r>
            <a:r>
              <a:rPr lang="en-US" b="0" dirty="0" err="1">
                <a:solidFill>
                  <a:srgbClr val="D4D4D4"/>
                </a:solidFill>
                <a:effectLst/>
                <a:latin typeface="Menlo" panose="020B0609030804020204" pitchFamily="49" charset="0"/>
              </a:rPr>
              <a:t>new_value</a:t>
            </a:r>
            <a:endParaRPr lang="en-US" b="0" dirty="0">
              <a:solidFill>
                <a:srgbClr val="D4D4D4"/>
              </a:solidFill>
              <a:effectLst/>
              <a:latin typeface="Menlo" panose="020B0609030804020204" pitchFamily="49" charset="0"/>
            </a:endParaRPr>
          </a:p>
          <a:p>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err="1">
                <a:solidFill>
                  <a:srgbClr val="D4D4D4"/>
                </a:solidFill>
                <a:effectLst/>
                <a:latin typeface="Menlo" panose="020B0609030804020204" pitchFamily="49" charset="0"/>
              </a:rPr>
              <a:t>fruit.</a:t>
            </a:r>
            <a:r>
              <a:rPr lang="en-US" b="0" dirty="0" err="1">
                <a:solidFill>
                  <a:srgbClr val="DCDCAA"/>
                </a:solidFill>
                <a:effectLst/>
                <a:latin typeface="Menlo" panose="020B0609030804020204" pitchFamily="49" charset="0"/>
              </a:rPr>
              <a:t>to_lower</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a:solidFill>
                  <a:srgbClr val="6A9955"/>
                </a:solidFill>
                <a:effectLst/>
                <a:latin typeface="Menlo" panose="020B0609030804020204" pitchFamily="49" charset="0"/>
              </a:rPr>
              <a:t># ...</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on_AnimatedSprite_animation_finished</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animation</a:t>
            </a:r>
            <a:r>
              <a:rPr lang="en-US" b="0" dirty="0">
                <a:solidFill>
                  <a:srgbClr val="D4D4D4"/>
                </a:solidFill>
                <a:effectLst/>
                <a:latin typeface="Menlo" panose="020B0609030804020204" pitchFamily="49" charset="0"/>
              </a:rPr>
              <a:t> == </a:t>
            </a:r>
            <a:r>
              <a:rPr lang="en-US" b="0" dirty="0">
                <a:solidFill>
                  <a:srgbClr val="CE9178"/>
                </a:solidFill>
                <a:effectLst/>
                <a:latin typeface="Menlo" panose="020B0609030804020204" pitchFamily="49" charset="0"/>
              </a:rPr>
              <a:t>"poof"</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visible = </a:t>
            </a:r>
            <a:r>
              <a:rPr lang="en-US" b="0" dirty="0">
                <a:solidFill>
                  <a:srgbClr val="569CD6"/>
                </a:solidFill>
                <a:effectLst/>
                <a:latin typeface="Menlo" panose="020B0609030804020204" pitchFamily="49" charset="0"/>
              </a:rPr>
              <a:t>false</a:t>
            </a:r>
            <a:endParaRPr lang="en-US" b="0" dirty="0">
              <a:solidFill>
                <a:srgbClr val="D4D4D4"/>
              </a:solidFill>
              <a:effectLst/>
              <a:latin typeface="Menlo" panose="020B0609030804020204" pitchFamily="49" charset="0"/>
            </a:endParaRPr>
          </a:p>
        </p:txBody>
      </p:sp>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Update the Fruit script to be a “tool”</a:t>
            </a:r>
          </a:p>
        </p:txBody>
      </p:sp>
      <p:sp>
        <p:nvSpPr>
          <p:cNvPr id="3" name="Rectangle 2">
            <a:extLst>
              <a:ext uri="{FF2B5EF4-FFF2-40B4-BE49-F238E27FC236}">
                <a16:creationId xmlns:a16="http://schemas.microsoft.com/office/drawing/2014/main" id="{7D0F5AB1-E798-EAD6-9538-ADCBBB54F6FD}"/>
              </a:ext>
            </a:extLst>
          </p:cNvPr>
          <p:cNvSpPr/>
          <p:nvPr/>
        </p:nvSpPr>
        <p:spPr>
          <a:xfrm>
            <a:off x="528683" y="2433815"/>
            <a:ext cx="703217" cy="33855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74FC62D-173F-0785-E270-2191B5D190A0}"/>
              </a:ext>
            </a:extLst>
          </p:cNvPr>
          <p:cNvSpPr txBox="1"/>
          <p:nvPr/>
        </p:nvSpPr>
        <p:spPr>
          <a:xfrm>
            <a:off x="988240" y="1798456"/>
            <a:ext cx="10215517" cy="584775"/>
          </a:xfrm>
          <a:prstGeom prst="rect">
            <a:avLst/>
          </a:prstGeom>
          <a:noFill/>
        </p:spPr>
        <p:txBody>
          <a:bodyPr wrap="square" rtlCol="0">
            <a:spAutoFit/>
          </a:bodyPr>
          <a:lstStyle/>
          <a:p>
            <a:pPr algn="ctr"/>
            <a:r>
              <a:rPr lang="en-US" sz="1600" dirty="0"/>
              <a:t>Add the </a:t>
            </a:r>
            <a:r>
              <a:rPr lang="en-US" sz="1600" dirty="0">
                <a:solidFill>
                  <a:srgbClr val="FFDD65"/>
                </a:solidFill>
              </a:rPr>
              <a:t>tool</a:t>
            </a:r>
            <a:r>
              <a:rPr lang="en-US" sz="1600" dirty="0"/>
              <a:t> keyword to the very beginning of a Script to have the script/scene run in the editor the same way it would run in-game.</a:t>
            </a:r>
          </a:p>
        </p:txBody>
      </p:sp>
    </p:spTree>
    <p:extLst>
      <p:ext uri="{BB962C8B-B14F-4D97-AF65-F5344CB8AC3E}">
        <p14:creationId xmlns:p14="http://schemas.microsoft.com/office/powerpoint/2010/main" val="384759946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74E3F725-EFCF-3A97-A436-4F8842312D64}"/>
              </a:ext>
            </a:extLst>
          </p:cNvPr>
          <p:cNvPicPr>
            <a:picLocks noChangeAspect="1"/>
          </p:cNvPicPr>
          <p:nvPr/>
        </p:nvPicPr>
        <p:blipFill>
          <a:blip r:embed="rId2"/>
          <a:stretch>
            <a:fillRect/>
          </a:stretch>
        </p:blipFill>
        <p:spPr>
          <a:xfrm>
            <a:off x="866774" y="1090841"/>
            <a:ext cx="10458449" cy="5662816"/>
          </a:xfrm>
          <a:prstGeom prst="rect">
            <a:avLst/>
          </a:prstGeom>
        </p:spPr>
      </p:pic>
      <p:sp>
        <p:nvSpPr>
          <p:cNvPr id="16" name="Rectangle 15">
            <a:extLst>
              <a:ext uri="{FF2B5EF4-FFF2-40B4-BE49-F238E27FC236}">
                <a16:creationId xmlns:a16="http://schemas.microsoft.com/office/drawing/2014/main" id="{93498A74-2068-F44F-C6A0-3B05E0C83006}"/>
              </a:ext>
            </a:extLst>
          </p:cNvPr>
          <p:cNvSpPr/>
          <p:nvPr/>
        </p:nvSpPr>
        <p:spPr>
          <a:xfrm>
            <a:off x="1267415" y="4025850"/>
            <a:ext cx="605932" cy="616000"/>
          </a:xfrm>
          <a:prstGeom prst="rect">
            <a:avLst/>
          </a:prstGeom>
          <a:noFill/>
          <a:ln w="38100">
            <a:solidFill>
              <a:srgbClr val="20253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A49A72A-C2BE-4619-DDE2-5BA5190A2E95}"/>
              </a:ext>
            </a:extLst>
          </p:cNvPr>
          <p:cNvSpPr/>
          <p:nvPr/>
        </p:nvSpPr>
        <p:spPr>
          <a:xfrm>
            <a:off x="8193630" y="2689078"/>
            <a:ext cx="3077620" cy="27002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EAE915D2-9D41-B299-2BC7-0D311060D7F7}"/>
              </a:ext>
            </a:extLst>
          </p:cNvPr>
          <p:cNvSpPr txBox="1"/>
          <p:nvPr/>
        </p:nvSpPr>
        <p:spPr>
          <a:xfrm>
            <a:off x="866773" y="407994"/>
            <a:ext cx="10458449" cy="584775"/>
          </a:xfrm>
          <a:prstGeom prst="rect">
            <a:avLst/>
          </a:prstGeom>
          <a:noFill/>
        </p:spPr>
        <p:txBody>
          <a:bodyPr wrap="square" rtlCol="0">
            <a:spAutoFit/>
          </a:bodyPr>
          <a:lstStyle/>
          <a:p>
            <a:pPr algn="ctr"/>
            <a:r>
              <a:rPr lang="en-US" sz="1600" b="0" i="0" dirty="0">
                <a:effectLst/>
                <a:latin typeface="system-ui"/>
              </a:rPr>
              <a:t>With the </a:t>
            </a:r>
            <a:r>
              <a:rPr lang="en-US" sz="1600" b="0" i="0" dirty="0">
                <a:solidFill>
                  <a:srgbClr val="FFDD65"/>
                </a:solidFill>
                <a:effectLst/>
                <a:latin typeface="system-ui"/>
              </a:rPr>
              <a:t>tool</a:t>
            </a:r>
            <a:r>
              <a:rPr lang="en-US" sz="1600" b="0" i="0" dirty="0">
                <a:effectLst/>
                <a:latin typeface="system-ui"/>
              </a:rPr>
              <a:t> keyword on our Fruit script and the new setter function, </a:t>
            </a:r>
            <a:r>
              <a:rPr lang="en-US" sz="1600" dirty="0">
                <a:latin typeface="system-ui"/>
              </a:rPr>
              <a:t>we can see the Fruit animation update in the editor whenever we change the value of the Fruit variable. This will also work if you change the fruit value in-game!</a:t>
            </a:r>
            <a:endParaRPr lang="en-US" sz="1600" dirty="0"/>
          </a:p>
        </p:txBody>
      </p:sp>
    </p:spTree>
    <p:extLst>
      <p:ext uri="{BB962C8B-B14F-4D97-AF65-F5344CB8AC3E}">
        <p14:creationId xmlns:p14="http://schemas.microsoft.com/office/powerpoint/2010/main" val="19162761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B65C-D28A-1FE5-5269-B44B82552D34}"/>
              </a:ext>
            </a:extLst>
          </p:cNvPr>
          <p:cNvSpPr>
            <a:spLocks noGrp="1"/>
          </p:cNvSpPr>
          <p:nvPr>
            <p:ph type="title"/>
          </p:nvPr>
        </p:nvSpPr>
        <p:spPr/>
        <p:txBody>
          <a:bodyPr/>
          <a:lstStyle/>
          <a:p>
            <a:r>
              <a:rPr lang="en-US" dirty="0"/>
              <a:t>Update the Player to Handle Fruit Collection</a:t>
            </a:r>
          </a:p>
        </p:txBody>
      </p:sp>
      <p:sp>
        <p:nvSpPr>
          <p:cNvPr id="3" name="Content Placeholder 2">
            <a:extLst>
              <a:ext uri="{FF2B5EF4-FFF2-40B4-BE49-F238E27FC236}">
                <a16:creationId xmlns:a16="http://schemas.microsoft.com/office/drawing/2014/main" id="{EEE91599-75B5-274F-79E5-808C1A925FC0}"/>
              </a:ext>
            </a:extLst>
          </p:cNvPr>
          <p:cNvSpPr>
            <a:spLocks noGrp="1"/>
          </p:cNvSpPr>
          <p:nvPr>
            <p:ph sz="half" idx="1"/>
          </p:nvPr>
        </p:nvSpPr>
        <p:spPr>
          <a:xfrm>
            <a:off x="680319" y="1919516"/>
            <a:ext cx="9613861" cy="946507"/>
          </a:xfrm>
        </p:spPr>
        <p:txBody>
          <a:bodyPr/>
          <a:lstStyle/>
          <a:p>
            <a:r>
              <a:rPr lang="en-US" dirty="0"/>
              <a:t>The </a:t>
            </a:r>
            <a:r>
              <a:rPr lang="en-US" dirty="0" err="1">
                <a:solidFill>
                  <a:srgbClr val="FFDD65"/>
                </a:solidFill>
              </a:rPr>
              <a:t>collected_fruit</a:t>
            </a:r>
            <a:r>
              <a:rPr lang="en-US" dirty="0">
                <a:solidFill>
                  <a:srgbClr val="FFDD65"/>
                </a:solidFill>
              </a:rPr>
              <a:t> </a:t>
            </a:r>
            <a:r>
              <a:rPr lang="en-US" dirty="0"/>
              <a:t>variable is a Dictionary type, which very much resembles and behaves like a Map or JSON object.</a:t>
            </a:r>
          </a:p>
        </p:txBody>
      </p:sp>
      <p:sp>
        <p:nvSpPr>
          <p:cNvPr id="6" name="TextBox 5">
            <a:extLst>
              <a:ext uri="{FF2B5EF4-FFF2-40B4-BE49-F238E27FC236}">
                <a16:creationId xmlns:a16="http://schemas.microsoft.com/office/drawing/2014/main" id="{B8D871D2-005F-17B0-D0BF-11F302797A36}"/>
              </a:ext>
            </a:extLst>
          </p:cNvPr>
          <p:cNvSpPr txBox="1"/>
          <p:nvPr/>
        </p:nvSpPr>
        <p:spPr>
          <a:xfrm>
            <a:off x="2256206" y="3170823"/>
            <a:ext cx="6462086" cy="2123658"/>
          </a:xfrm>
          <a:prstGeom prst="rect">
            <a:avLst/>
          </a:prstGeom>
          <a:solidFill>
            <a:srgbClr val="202531"/>
          </a:solidFill>
        </p:spPr>
        <p:txBody>
          <a:bodyPr wrap="square" lIns="228600" tIns="228600" rIns="228600" bIns="228600">
            <a:spAutoFit/>
          </a:bodyPr>
          <a:lstStyle/>
          <a:p>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 := {}</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collect_fruit</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fruit</a:t>
            </a:r>
            <a:r>
              <a:rPr lang="en-US" b="0" dirty="0" err="1">
                <a:solidFill>
                  <a:srgbClr val="D4D4D4"/>
                </a:solidFill>
                <a:effectLst/>
                <a:latin typeface="Menlo" panose="020B0609030804020204" pitchFamily="49" charset="0"/>
              </a:rPr>
              <a:t>:</a:t>
            </a:r>
            <a:r>
              <a:rPr lang="en-US" b="0" dirty="0" err="1">
                <a:solidFill>
                  <a:srgbClr val="4EC9B0"/>
                </a:solidFill>
                <a:effectLst/>
                <a:latin typeface="Menlo" panose="020B0609030804020204" pitchFamily="49" charset="0"/>
              </a:rPr>
              <a:t>String</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r>
              <a:rPr lang="en-US" dirty="0">
                <a:solidFill>
                  <a:srgbClr val="C586C0"/>
                </a:solidFill>
                <a:latin typeface="Menlo" panose="020B0609030804020204" pitchFamily="49" charset="0"/>
              </a:rPr>
              <a:t>	i</a:t>
            </a:r>
            <a:r>
              <a:rPr lang="en-US" b="0" dirty="0">
                <a:solidFill>
                  <a:srgbClr val="C586C0"/>
                </a:solidFill>
                <a:effectLst/>
                <a:latin typeface="Menlo" panose="020B0609030804020204" pitchFamily="49" charset="0"/>
              </a:rPr>
              <a:t>f</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not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err="1">
                <a:solidFill>
                  <a:srgbClr val="DCDCAA"/>
                </a:solidFill>
                <a:effectLst/>
                <a:latin typeface="Menlo" panose="020B0609030804020204" pitchFamily="49" charset="0"/>
              </a:rPr>
              <a:t>has</a:t>
            </a:r>
            <a:r>
              <a:rPr lang="en-US" b="0" dirty="0">
                <a:solidFill>
                  <a:srgbClr val="D4D4D4"/>
                </a:solidFill>
                <a:effectLst/>
                <a:latin typeface="Menlo" panose="020B0609030804020204" pitchFamily="49" charset="0"/>
              </a:rPr>
              <a:t>(fruit):</a:t>
            </a:r>
          </a:p>
          <a:p>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[fruit] = </a:t>
            </a:r>
            <a:r>
              <a:rPr lang="en-US" b="0" dirty="0">
                <a:solidFill>
                  <a:srgbClr val="B5CEA8"/>
                </a:solidFill>
                <a:effectLst/>
                <a:latin typeface="Menlo" panose="020B0609030804020204" pitchFamily="49" charset="0"/>
              </a:rPr>
              <a:t>0</a:t>
            </a:r>
            <a:endParaRPr lang="en-US" b="0" dirty="0">
              <a:solidFill>
                <a:srgbClr val="D4D4D4"/>
              </a:solidFill>
              <a:effectLst/>
              <a:latin typeface="Menlo" panose="020B0609030804020204" pitchFamily="49" charset="0"/>
            </a:endParaRPr>
          </a:p>
          <a:p>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[fruit] += </a:t>
            </a:r>
            <a:r>
              <a:rPr lang="en-US" b="0" dirty="0">
                <a:solidFill>
                  <a:srgbClr val="B5CEA8"/>
                </a:solidFill>
                <a:effectLst/>
                <a:latin typeface="Menlo" panose="020B0609030804020204" pitchFamily="49" charset="0"/>
              </a:rPr>
              <a:t>1</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0418007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023-01-10 at 3.35.26 PM">
            <a:hlinkClick r:id="" action="ppaction://media"/>
            <a:extLst>
              <a:ext uri="{FF2B5EF4-FFF2-40B4-BE49-F238E27FC236}">
                <a16:creationId xmlns:a16="http://schemas.microsoft.com/office/drawing/2014/main" id="{DAEAFF30-E3B6-D38C-0FA2-D5BD3BAFBA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86590" y="2457731"/>
            <a:ext cx="4252277" cy="3528589"/>
          </a:xfrm>
          <a:prstGeom prst="rect">
            <a:avLst/>
          </a:prstGeom>
        </p:spPr>
      </p:pic>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(~15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a:xfrm>
            <a:off x="553133" y="1919516"/>
            <a:ext cx="6230983" cy="4602778"/>
          </a:xfrm>
        </p:spPr>
        <p:txBody>
          <a:bodyPr>
            <a:normAutofit/>
          </a:bodyPr>
          <a:lstStyle/>
          <a:p>
            <a:r>
              <a:rPr lang="en-US" dirty="0"/>
              <a:t>Create the </a:t>
            </a:r>
            <a:r>
              <a:rPr lang="en-US" dirty="0">
                <a:solidFill>
                  <a:srgbClr val="FFDD65"/>
                </a:solidFill>
              </a:rPr>
              <a:t>Fruit</a:t>
            </a:r>
            <a:r>
              <a:rPr lang="en-US" dirty="0"/>
              <a:t> scene with at least two different types of fruit available.</a:t>
            </a:r>
          </a:p>
          <a:p>
            <a:endParaRPr lang="en-US" dirty="0"/>
          </a:p>
          <a:p>
            <a:r>
              <a:rPr lang="en-US" dirty="0"/>
              <a:t>Create a new Node named “</a:t>
            </a:r>
            <a:r>
              <a:rPr lang="en-US" dirty="0">
                <a:solidFill>
                  <a:srgbClr val="FFDD65"/>
                </a:solidFill>
              </a:rPr>
              <a:t>Collectibles</a:t>
            </a:r>
            <a:r>
              <a:rPr lang="en-US" dirty="0"/>
              <a:t>” in your </a:t>
            </a:r>
            <a:r>
              <a:rPr lang="en-US" dirty="0">
                <a:solidFill>
                  <a:srgbClr val="FFDD65"/>
                </a:solidFill>
              </a:rPr>
              <a:t>Level</a:t>
            </a:r>
            <a:r>
              <a:rPr lang="en-US" dirty="0"/>
              <a:t> scene tree as a sibling of the Hazards node.</a:t>
            </a:r>
          </a:p>
          <a:p>
            <a:endParaRPr lang="en-US" dirty="0"/>
          </a:p>
          <a:p>
            <a:r>
              <a:rPr lang="en-US" dirty="0"/>
              <a:t>Instance in some Fruit</a:t>
            </a:r>
            <a:br>
              <a:rPr lang="en-US" dirty="0"/>
            </a:br>
            <a:r>
              <a:rPr lang="en-US" dirty="0"/>
              <a:t>nodes as children of the</a:t>
            </a:r>
            <a:br>
              <a:rPr lang="en-US" dirty="0"/>
            </a:br>
            <a:r>
              <a:rPr lang="en-US" dirty="0"/>
              <a:t>Collectibles node, and</a:t>
            </a:r>
            <a:br>
              <a:rPr lang="en-US" dirty="0"/>
            </a:br>
            <a:r>
              <a:rPr lang="en-US" dirty="0"/>
              <a:t>scatter them around.</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9782" y="464609"/>
            <a:ext cx="914400" cy="914400"/>
          </a:xfrm>
          <a:prstGeom prst="rect">
            <a:avLst/>
          </a:prstGeom>
        </p:spPr>
      </p:pic>
      <p:pic>
        <p:nvPicPr>
          <p:cNvPr id="4" name="Picture 3" descr="A screenshot of a computer&#10;&#10;Description automatically generated with medium confidence">
            <a:extLst>
              <a:ext uri="{FF2B5EF4-FFF2-40B4-BE49-F238E27FC236}">
                <a16:creationId xmlns:a16="http://schemas.microsoft.com/office/drawing/2014/main" id="{4A8F4A2A-FC68-1373-4344-D9A26CE84BB1}"/>
              </a:ext>
            </a:extLst>
          </p:cNvPr>
          <p:cNvPicPr>
            <a:picLocks noChangeAspect="1"/>
          </p:cNvPicPr>
          <p:nvPr/>
        </p:nvPicPr>
        <p:blipFill>
          <a:blip r:embed="rId7"/>
          <a:stretch>
            <a:fillRect/>
          </a:stretch>
        </p:blipFill>
        <p:spPr>
          <a:xfrm>
            <a:off x="4387091" y="4565650"/>
            <a:ext cx="2397025" cy="2076450"/>
          </a:xfrm>
          <a:prstGeom prst="rect">
            <a:avLst/>
          </a:prstGeom>
        </p:spPr>
      </p:pic>
    </p:spTree>
    <p:extLst>
      <p:ext uri="{BB962C8B-B14F-4D97-AF65-F5344CB8AC3E}">
        <p14:creationId xmlns:p14="http://schemas.microsoft.com/office/powerpoint/2010/main" val="272930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10;&#10;Description automatically generated">
            <a:extLst>
              <a:ext uri="{FF2B5EF4-FFF2-40B4-BE49-F238E27FC236}">
                <a16:creationId xmlns:a16="http://schemas.microsoft.com/office/drawing/2014/main" id="{05A98E60-5FFF-2B17-C188-1C1BA9FBA9F3}"/>
              </a:ext>
            </a:extLst>
          </p:cNvPr>
          <p:cNvPicPr>
            <a:picLocks noChangeAspect="1"/>
          </p:cNvPicPr>
          <p:nvPr/>
        </p:nvPicPr>
        <p:blipFill>
          <a:blip r:embed="rId2"/>
          <a:stretch>
            <a:fillRect/>
          </a:stretch>
        </p:blipFill>
        <p:spPr>
          <a:xfrm>
            <a:off x="5775383" y="1657494"/>
            <a:ext cx="6029265" cy="4819166"/>
          </a:xfrm>
          <a:prstGeom prst="rect">
            <a:avLst/>
          </a:prstGeom>
        </p:spPr>
      </p:pic>
      <p:sp>
        <p:nvSpPr>
          <p:cNvPr id="2" name="Title 1">
            <a:extLst>
              <a:ext uri="{FF2B5EF4-FFF2-40B4-BE49-F238E27FC236}">
                <a16:creationId xmlns:a16="http://schemas.microsoft.com/office/drawing/2014/main" id="{13C58902-A78A-7000-7BC7-26C4852EBE73}"/>
              </a:ext>
            </a:extLst>
          </p:cNvPr>
          <p:cNvSpPr>
            <a:spLocks noGrp="1"/>
          </p:cNvSpPr>
          <p:nvPr>
            <p:ph type="title"/>
          </p:nvPr>
        </p:nvSpPr>
        <p:spPr/>
        <p:txBody>
          <a:bodyPr/>
          <a:lstStyle/>
          <a:p>
            <a:r>
              <a:rPr lang="en-US" dirty="0"/>
              <a:t>Creating a HUD/UI using a </a:t>
            </a:r>
            <a:r>
              <a:rPr lang="en-US" dirty="0" err="1"/>
              <a:t>CanvasLayer</a:t>
            </a:r>
            <a:endParaRPr lang="en-US" dirty="0"/>
          </a:p>
        </p:txBody>
      </p:sp>
      <p:sp>
        <p:nvSpPr>
          <p:cNvPr id="3" name="Content Placeholder 2">
            <a:extLst>
              <a:ext uri="{FF2B5EF4-FFF2-40B4-BE49-F238E27FC236}">
                <a16:creationId xmlns:a16="http://schemas.microsoft.com/office/drawing/2014/main" id="{B96F5865-5363-1951-9196-B0F9261638E0}"/>
              </a:ext>
            </a:extLst>
          </p:cNvPr>
          <p:cNvSpPr>
            <a:spLocks noGrp="1"/>
          </p:cNvSpPr>
          <p:nvPr>
            <p:ph sz="half" idx="1"/>
          </p:nvPr>
        </p:nvSpPr>
        <p:spPr>
          <a:xfrm>
            <a:off x="680320" y="1919516"/>
            <a:ext cx="4698358" cy="4347934"/>
          </a:xfrm>
        </p:spPr>
        <p:txBody>
          <a:bodyPr>
            <a:normAutofit fontScale="92500"/>
          </a:bodyPr>
          <a:lstStyle/>
          <a:p>
            <a:pPr marL="0" indent="0">
              <a:buNone/>
            </a:pPr>
            <a:r>
              <a:rPr lang="en-US" dirty="0"/>
              <a:t>A </a:t>
            </a:r>
            <a:r>
              <a:rPr lang="en-US" dirty="0">
                <a:solidFill>
                  <a:srgbClr val="FFDD65"/>
                </a:solidFill>
              </a:rPr>
              <a:t>HUD</a:t>
            </a:r>
            <a:r>
              <a:rPr lang="en-US" dirty="0"/>
              <a:t> (heads-up display) is a UI tool used for providing useful game information to the player.</a:t>
            </a:r>
          </a:p>
          <a:p>
            <a:pPr marL="0" indent="0">
              <a:buNone/>
            </a:pPr>
            <a:endParaRPr lang="en-US" dirty="0"/>
          </a:p>
          <a:p>
            <a:pPr marL="0" indent="0">
              <a:buNone/>
            </a:pPr>
            <a:r>
              <a:rPr lang="en-US" dirty="0"/>
              <a:t>Most HUD elements are overlays that are not intended to be directly interacted with.</a:t>
            </a:r>
          </a:p>
          <a:p>
            <a:pPr marL="0" indent="0">
              <a:buNone/>
            </a:pPr>
            <a:endParaRPr lang="en-US" dirty="0"/>
          </a:p>
          <a:p>
            <a:pPr marL="0" indent="0">
              <a:buNone/>
            </a:pPr>
            <a:r>
              <a:rPr lang="en-US" dirty="0"/>
              <a:t>Each Godot </a:t>
            </a:r>
            <a:r>
              <a:rPr lang="en-US" dirty="0" err="1">
                <a:solidFill>
                  <a:srgbClr val="FFDD65"/>
                </a:solidFill>
              </a:rPr>
              <a:t>CanvasLayer</a:t>
            </a:r>
            <a:r>
              <a:rPr lang="en-US" dirty="0"/>
              <a:t> is a separate 2D rendering layer. We can use </a:t>
            </a:r>
            <a:r>
              <a:rPr lang="en-US" dirty="0" err="1"/>
              <a:t>CanvasLayers</a:t>
            </a:r>
            <a:r>
              <a:rPr lang="en-US" dirty="0"/>
              <a:t> to draw these </a:t>
            </a:r>
            <a:r>
              <a:rPr lang="en-US" i="1" dirty="0"/>
              <a:t>static</a:t>
            </a:r>
            <a:r>
              <a:rPr lang="en-US" dirty="0"/>
              <a:t> UI elements on the screen.</a:t>
            </a:r>
          </a:p>
        </p:txBody>
      </p:sp>
      <p:sp>
        <p:nvSpPr>
          <p:cNvPr id="5" name="Rectangle 4">
            <a:extLst>
              <a:ext uri="{FF2B5EF4-FFF2-40B4-BE49-F238E27FC236}">
                <a16:creationId xmlns:a16="http://schemas.microsoft.com/office/drawing/2014/main" id="{BDF2CEF8-B3CC-C569-5216-46AC6A8516AF}"/>
              </a:ext>
            </a:extLst>
          </p:cNvPr>
          <p:cNvSpPr/>
          <p:nvPr/>
        </p:nvSpPr>
        <p:spPr>
          <a:xfrm>
            <a:off x="6096000" y="2028678"/>
            <a:ext cx="882650" cy="48592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21893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11BA-0732-85AA-D663-7AC810E098CA}"/>
              </a:ext>
            </a:extLst>
          </p:cNvPr>
          <p:cNvSpPr>
            <a:spLocks noGrp="1"/>
          </p:cNvSpPr>
          <p:nvPr>
            <p:ph type="title"/>
          </p:nvPr>
        </p:nvSpPr>
        <p:spPr/>
        <p:txBody>
          <a:bodyPr/>
          <a:lstStyle/>
          <a:p>
            <a:r>
              <a:rPr lang="en-US" dirty="0"/>
              <a:t>Godot </a:t>
            </a:r>
            <a:r>
              <a:rPr lang="en-US" dirty="0" err="1"/>
              <a:t>CanvasLayer</a:t>
            </a:r>
            <a:r>
              <a:rPr lang="en-US" dirty="0"/>
              <a:t> &amp; Control Nodes</a:t>
            </a:r>
          </a:p>
        </p:txBody>
      </p:sp>
      <p:pic>
        <p:nvPicPr>
          <p:cNvPr id="6" name="Content Placeholder 5" descr="Graphical user interface, text, application&#10;&#10;Description automatically generated">
            <a:extLst>
              <a:ext uri="{FF2B5EF4-FFF2-40B4-BE49-F238E27FC236}">
                <a16:creationId xmlns:a16="http://schemas.microsoft.com/office/drawing/2014/main" id="{F788DA1F-6D3C-A662-3A56-86DDBF1A2A60}"/>
              </a:ext>
            </a:extLst>
          </p:cNvPr>
          <p:cNvPicPr>
            <a:picLocks noGrp="1" noChangeAspect="1"/>
          </p:cNvPicPr>
          <p:nvPr>
            <p:ph sz="half" idx="1"/>
          </p:nvPr>
        </p:nvPicPr>
        <p:blipFill>
          <a:blip r:embed="rId2"/>
          <a:stretch>
            <a:fillRect/>
          </a:stretch>
        </p:blipFill>
        <p:spPr>
          <a:xfrm>
            <a:off x="1895140" y="2554466"/>
            <a:ext cx="3592110" cy="4016375"/>
          </a:xfrm>
        </p:spPr>
      </p:pic>
      <p:pic>
        <p:nvPicPr>
          <p:cNvPr id="8" name="Content Placeholder 7" descr="Graphical user interface, application&#10;&#10;Description automatically generated">
            <a:extLst>
              <a:ext uri="{FF2B5EF4-FFF2-40B4-BE49-F238E27FC236}">
                <a16:creationId xmlns:a16="http://schemas.microsoft.com/office/drawing/2014/main" id="{C9B9283D-736D-0CE5-9005-59ED254D8243}"/>
              </a:ext>
            </a:extLst>
          </p:cNvPr>
          <p:cNvPicPr>
            <a:picLocks noGrp="1" noChangeAspect="1"/>
          </p:cNvPicPr>
          <p:nvPr>
            <p:ph sz="half" idx="2"/>
          </p:nvPr>
        </p:nvPicPr>
        <p:blipFill>
          <a:blip r:embed="rId3"/>
          <a:stretch>
            <a:fillRect/>
          </a:stretch>
        </p:blipFill>
        <p:spPr>
          <a:xfrm>
            <a:off x="6704752" y="2554465"/>
            <a:ext cx="1923094" cy="4016375"/>
          </a:xfrm>
        </p:spPr>
      </p:pic>
      <p:sp>
        <p:nvSpPr>
          <p:cNvPr id="9" name="TextBox 8">
            <a:extLst>
              <a:ext uri="{FF2B5EF4-FFF2-40B4-BE49-F238E27FC236}">
                <a16:creationId xmlns:a16="http://schemas.microsoft.com/office/drawing/2014/main" id="{22E27E20-3677-8B8E-B13F-5A460CC66E4B}"/>
              </a:ext>
            </a:extLst>
          </p:cNvPr>
          <p:cNvSpPr txBox="1"/>
          <p:nvPr/>
        </p:nvSpPr>
        <p:spPr>
          <a:xfrm>
            <a:off x="1354183" y="1810941"/>
            <a:ext cx="9483634" cy="584775"/>
          </a:xfrm>
          <a:prstGeom prst="rect">
            <a:avLst/>
          </a:prstGeom>
          <a:noFill/>
        </p:spPr>
        <p:txBody>
          <a:bodyPr wrap="square" rtlCol="0">
            <a:spAutoFit/>
          </a:bodyPr>
          <a:lstStyle/>
          <a:p>
            <a:pPr algn="ctr"/>
            <a:r>
              <a:rPr lang="en-US" sz="1600" dirty="0" err="1">
                <a:solidFill>
                  <a:srgbClr val="FFDD65"/>
                </a:solidFill>
              </a:rPr>
              <a:t>CanvasLayer</a:t>
            </a:r>
            <a:r>
              <a:rPr lang="en-US" sz="1600" dirty="0"/>
              <a:t> nodes are UI/drawing layers that are independent of scene tree order. These nodes are drawn depending only on their layer number, so they can be instantiated whenever/however needed.</a:t>
            </a:r>
          </a:p>
        </p:txBody>
      </p:sp>
      <p:sp>
        <p:nvSpPr>
          <p:cNvPr id="10" name="Rectangle 9">
            <a:extLst>
              <a:ext uri="{FF2B5EF4-FFF2-40B4-BE49-F238E27FC236}">
                <a16:creationId xmlns:a16="http://schemas.microsoft.com/office/drawing/2014/main" id="{9BA12739-BFE3-37FD-38FB-6389E37ADC8E}"/>
              </a:ext>
            </a:extLst>
          </p:cNvPr>
          <p:cNvSpPr/>
          <p:nvPr/>
        </p:nvSpPr>
        <p:spPr>
          <a:xfrm>
            <a:off x="1895139" y="5825978"/>
            <a:ext cx="3592110" cy="39067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6949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11BA-0732-85AA-D663-7AC810E098CA}"/>
              </a:ext>
            </a:extLst>
          </p:cNvPr>
          <p:cNvSpPr>
            <a:spLocks noGrp="1"/>
          </p:cNvSpPr>
          <p:nvPr>
            <p:ph type="title"/>
          </p:nvPr>
        </p:nvSpPr>
        <p:spPr/>
        <p:txBody>
          <a:bodyPr/>
          <a:lstStyle/>
          <a:p>
            <a:r>
              <a:rPr lang="en-US" dirty="0"/>
              <a:t>Godot </a:t>
            </a:r>
            <a:r>
              <a:rPr lang="en-US" dirty="0" err="1"/>
              <a:t>CanvasLayer</a:t>
            </a:r>
            <a:r>
              <a:rPr lang="en-US" dirty="0"/>
              <a:t> &amp; Control Nodes</a:t>
            </a:r>
          </a:p>
        </p:txBody>
      </p:sp>
      <p:pic>
        <p:nvPicPr>
          <p:cNvPr id="6" name="Content Placeholder 5" descr="Graphical user interface, text, application&#10;&#10;Description automatically generated">
            <a:extLst>
              <a:ext uri="{FF2B5EF4-FFF2-40B4-BE49-F238E27FC236}">
                <a16:creationId xmlns:a16="http://schemas.microsoft.com/office/drawing/2014/main" id="{F788DA1F-6D3C-A662-3A56-86DDBF1A2A60}"/>
              </a:ext>
            </a:extLst>
          </p:cNvPr>
          <p:cNvPicPr>
            <a:picLocks noGrp="1" noChangeAspect="1"/>
          </p:cNvPicPr>
          <p:nvPr>
            <p:ph sz="half" idx="1"/>
          </p:nvPr>
        </p:nvPicPr>
        <p:blipFill>
          <a:blip r:embed="rId2"/>
          <a:stretch>
            <a:fillRect/>
          </a:stretch>
        </p:blipFill>
        <p:spPr>
          <a:xfrm>
            <a:off x="1895140" y="2554466"/>
            <a:ext cx="3592110" cy="4016375"/>
          </a:xfrm>
        </p:spPr>
      </p:pic>
      <p:pic>
        <p:nvPicPr>
          <p:cNvPr id="8" name="Content Placeholder 7" descr="Graphical user interface, application&#10;&#10;Description automatically generated">
            <a:extLst>
              <a:ext uri="{FF2B5EF4-FFF2-40B4-BE49-F238E27FC236}">
                <a16:creationId xmlns:a16="http://schemas.microsoft.com/office/drawing/2014/main" id="{C9B9283D-736D-0CE5-9005-59ED254D8243}"/>
              </a:ext>
            </a:extLst>
          </p:cNvPr>
          <p:cNvPicPr>
            <a:picLocks noGrp="1" noChangeAspect="1"/>
          </p:cNvPicPr>
          <p:nvPr>
            <p:ph sz="half" idx="2"/>
          </p:nvPr>
        </p:nvPicPr>
        <p:blipFill>
          <a:blip r:embed="rId3"/>
          <a:stretch>
            <a:fillRect/>
          </a:stretch>
        </p:blipFill>
        <p:spPr>
          <a:xfrm>
            <a:off x="6704752" y="2554465"/>
            <a:ext cx="1923094" cy="4016375"/>
          </a:xfrm>
        </p:spPr>
      </p:pic>
      <p:sp>
        <p:nvSpPr>
          <p:cNvPr id="9" name="TextBox 8">
            <a:extLst>
              <a:ext uri="{FF2B5EF4-FFF2-40B4-BE49-F238E27FC236}">
                <a16:creationId xmlns:a16="http://schemas.microsoft.com/office/drawing/2014/main" id="{22E27E20-3677-8B8E-B13F-5A460CC66E4B}"/>
              </a:ext>
            </a:extLst>
          </p:cNvPr>
          <p:cNvSpPr txBox="1"/>
          <p:nvPr/>
        </p:nvSpPr>
        <p:spPr>
          <a:xfrm>
            <a:off x="1354183" y="1810941"/>
            <a:ext cx="9483634" cy="830997"/>
          </a:xfrm>
          <a:prstGeom prst="rect">
            <a:avLst/>
          </a:prstGeom>
          <a:noFill/>
        </p:spPr>
        <p:txBody>
          <a:bodyPr wrap="square" rtlCol="0">
            <a:spAutoFit/>
          </a:bodyPr>
          <a:lstStyle/>
          <a:p>
            <a:pPr algn="ctr"/>
            <a:r>
              <a:rPr lang="en-US" sz="1600" dirty="0"/>
              <a:t>The </a:t>
            </a:r>
            <a:r>
              <a:rPr lang="en-US" sz="1600" dirty="0">
                <a:solidFill>
                  <a:srgbClr val="FFDD65"/>
                </a:solidFill>
              </a:rPr>
              <a:t>Control</a:t>
            </a:r>
            <a:r>
              <a:rPr lang="en-US" sz="1600" dirty="0"/>
              <a:t> node is the base class/node for all UI-related nodes. It has features allowing it to be positioned relative to its parent control or the current viewport (including screen size changes).</a:t>
            </a:r>
          </a:p>
          <a:p>
            <a:pPr algn="ctr"/>
            <a:endParaRPr lang="en-US" sz="1600" dirty="0"/>
          </a:p>
        </p:txBody>
      </p:sp>
      <p:sp>
        <p:nvSpPr>
          <p:cNvPr id="10" name="Rectangle 9">
            <a:extLst>
              <a:ext uri="{FF2B5EF4-FFF2-40B4-BE49-F238E27FC236}">
                <a16:creationId xmlns:a16="http://schemas.microsoft.com/office/drawing/2014/main" id="{9BA12739-BFE3-37FD-38FB-6389E37ADC8E}"/>
              </a:ext>
            </a:extLst>
          </p:cNvPr>
          <p:cNvSpPr/>
          <p:nvPr/>
        </p:nvSpPr>
        <p:spPr>
          <a:xfrm>
            <a:off x="6704751" y="3251200"/>
            <a:ext cx="1923094" cy="331964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760994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3A62-AFD4-031A-43BC-3FB163300FC8}"/>
              </a:ext>
            </a:extLst>
          </p:cNvPr>
          <p:cNvSpPr>
            <a:spLocks noGrp="1"/>
          </p:cNvSpPr>
          <p:nvPr>
            <p:ph type="title"/>
          </p:nvPr>
        </p:nvSpPr>
        <p:spPr/>
        <p:txBody>
          <a:bodyPr/>
          <a:lstStyle/>
          <a:p>
            <a:r>
              <a:rPr lang="en-US" dirty="0"/>
              <a:t>Creating a HUD</a:t>
            </a:r>
          </a:p>
        </p:txBody>
      </p:sp>
      <p:pic>
        <p:nvPicPr>
          <p:cNvPr id="13" name="Content Placeholder 9" descr="Graphical user interface, text, application&#10;&#10;Description automatically generated">
            <a:extLst>
              <a:ext uri="{FF2B5EF4-FFF2-40B4-BE49-F238E27FC236}">
                <a16:creationId xmlns:a16="http://schemas.microsoft.com/office/drawing/2014/main" id="{CA8826A3-4F4E-A366-54CB-C86877ED8FF4}"/>
              </a:ext>
            </a:extLst>
          </p:cNvPr>
          <p:cNvPicPr>
            <a:picLocks noGrp="1" noChangeAspect="1"/>
          </p:cNvPicPr>
          <p:nvPr>
            <p:ph sz="half" idx="2"/>
          </p:nvPr>
        </p:nvPicPr>
        <p:blipFill>
          <a:blip r:embed="rId2"/>
          <a:stretch>
            <a:fillRect/>
          </a:stretch>
        </p:blipFill>
        <p:spPr>
          <a:xfrm>
            <a:off x="5842793" y="2450990"/>
            <a:ext cx="5074499" cy="4016673"/>
          </a:xfrm>
        </p:spPr>
      </p:pic>
      <p:sp>
        <p:nvSpPr>
          <p:cNvPr id="17" name="Content Placeholder 16">
            <a:extLst>
              <a:ext uri="{FF2B5EF4-FFF2-40B4-BE49-F238E27FC236}">
                <a16:creationId xmlns:a16="http://schemas.microsoft.com/office/drawing/2014/main" id="{074ACDD3-0752-A908-F5B2-F61A71CD7CBC}"/>
              </a:ext>
            </a:extLst>
          </p:cNvPr>
          <p:cNvSpPr>
            <a:spLocks noGrp="1"/>
          </p:cNvSpPr>
          <p:nvPr>
            <p:ph sz="half" idx="1"/>
          </p:nvPr>
        </p:nvSpPr>
        <p:spPr>
          <a:xfrm>
            <a:off x="680321" y="1695449"/>
            <a:ext cx="4698358" cy="4772213"/>
          </a:xfrm>
        </p:spPr>
        <p:txBody>
          <a:bodyPr>
            <a:normAutofit fontScale="92500" lnSpcReduction="10000"/>
          </a:bodyPr>
          <a:lstStyle/>
          <a:p>
            <a:r>
              <a:rPr lang="en-US" dirty="0"/>
              <a:t>Create a new scene using a </a:t>
            </a:r>
            <a:r>
              <a:rPr lang="en-US" dirty="0" err="1">
                <a:solidFill>
                  <a:srgbClr val="FFDD65"/>
                </a:solidFill>
              </a:rPr>
              <a:t>CanvasLayer</a:t>
            </a:r>
            <a:r>
              <a:rPr lang="en-US" dirty="0"/>
              <a:t> as the root node.</a:t>
            </a:r>
          </a:p>
          <a:p>
            <a:endParaRPr lang="en-US" dirty="0"/>
          </a:p>
          <a:p>
            <a:r>
              <a:rPr lang="en-US" dirty="0"/>
              <a:t>Add a bunch of new nodes mimicking the scene tree structure seen to the right.</a:t>
            </a:r>
          </a:p>
          <a:p>
            <a:endParaRPr lang="en-US" dirty="0"/>
          </a:p>
          <a:p>
            <a:r>
              <a:rPr lang="en-US" dirty="0"/>
              <a:t>Rename the </a:t>
            </a:r>
            <a:r>
              <a:rPr lang="en-US" dirty="0" err="1"/>
              <a:t>CanvasLayer</a:t>
            </a:r>
            <a:r>
              <a:rPr lang="en-US" dirty="0"/>
              <a:t> root node to “HUD” and save it with the same name.</a:t>
            </a:r>
          </a:p>
          <a:p>
            <a:endParaRPr lang="en-US" dirty="0"/>
          </a:p>
          <a:p>
            <a:r>
              <a:rPr lang="en-US" dirty="0"/>
              <a:t>Update the </a:t>
            </a:r>
            <a:r>
              <a:rPr lang="en-US" dirty="0">
                <a:solidFill>
                  <a:srgbClr val="FFDD65"/>
                </a:solidFill>
              </a:rPr>
              <a:t>Transform</a:t>
            </a:r>
            <a:r>
              <a:rPr lang="en-US" dirty="0"/>
              <a:t> &gt; </a:t>
            </a:r>
            <a:r>
              <a:rPr lang="en-US" dirty="0">
                <a:solidFill>
                  <a:srgbClr val="FFDD65"/>
                </a:solidFill>
              </a:rPr>
              <a:t>Scale</a:t>
            </a:r>
            <a:r>
              <a:rPr lang="en-US" dirty="0"/>
              <a:t> property to “2” for </a:t>
            </a:r>
            <a:r>
              <a:rPr lang="en-US" dirty="0">
                <a:solidFill>
                  <a:srgbClr val="FFDD65"/>
                </a:solidFill>
              </a:rPr>
              <a:t>x</a:t>
            </a:r>
            <a:r>
              <a:rPr lang="en-US" dirty="0"/>
              <a:t> and </a:t>
            </a:r>
            <a:r>
              <a:rPr lang="en-US" dirty="0">
                <a:solidFill>
                  <a:srgbClr val="FFDD65"/>
                </a:solidFill>
              </a:rPr>
              <a:t>y</a:t>
            </a:r>
            <a:r>
              <a:rPr lang="en-US" dirty="0"/>
              <a:t> (to make the HUD twice as large).</a:t>
            </a:r>
          </a:p>
        </p:txBody>
      </p:sp>
      <p:sp>
        <p:nvSpPr>
          <p:cNvPr id="18" name="Rectangle 17">
            <a:extLst>
              <a:ext uri="{FF2B5EF4-FFF2-40B4-BE49-F238E27FC236}">
                <a16:creationId xmlns:a16="http://schemas.microsoft.com/office/drawing/2014/main" id="{9518D195-7623-9CD5-3CFE-E9B195A2AC77}"/>
              </a:ext>
            </a:extLst>
          </p:cNvPr>
          <p:cNvSpPr/>
          <p:nvPr/>
        </p:nvSpPr>
        <p:spPr>
          <a:xfrm>
            <a:off x="5842793" y="1695450"/>
            <a:ext cx="5074499" cy="60949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3BD187F-2DE8-6CF2-B3F1-DD243BC94099}"/>
              </a:ext>
            </a:extLst>
          </p:cNvPr>
          <p:cNvSpPr/>
          <p:nvPr/>
        </p:nvSpPr>
        <p:spPr>
          <a:xfrm>
            <a:off x="5931693" y="1781120"/>
            <a:ext cx="291307" cy="290648"/>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92C3756-51EF-6EF7-A297-3A287CD6984D}"/>
              </a:ext>
            </a:extLst>
          </p:cNvPr>
          <p:cNvSpPr/>
          <p:nvPr/>
        </p:nvSpPr>
        <p:spPr>
          <a:xfrm>
            <a:off x="5931693" y="2130878"/>
            <a:ext cx="291307" cy="9797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0F54A9F-20A2-BD93-A8A9-6AB5D949B399}"/>
              </a:ext>
            </a:extLst>
          </p:cNvPr>
          <p:cNvSpPr/>
          <p:nvPr/>
        </p:nvSpPr>
        <p:spPr>
          <a:xfrm>
            <a:off x="6324600" y="1781120"/>
            <a:ext cx="291307" cy="290648"/>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C06EC1A-3798-0930-A91D-F9E9963E23B2}"/>
              </a:ext>
            </a:extLst>
          </p:cNvPr>
          <p:cNvSpPr/>
          <p:nvPr/>
        </p:nvSpPr>
        <p:spPr>
          <a:xfrm>
            <a:off x="6324600" y="2130878"/>
            <a:ext cx="291307" cy="9797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AD996F65-9B05-5A95-FC5B-A54366D130A1}"/>
              </a:ext>
            </a:extLst>
          </p:cNvPr>
          <p:cNvSpPr txBox="1"/>
          <p:nvPr/>
        </p:nvSpPr>
        <p:spPr>
          <a:xfrm>
            <a:off x="8268810" y="1815529"/>
            <a:ext cx="2648482" cy="369332"/>
          </a:xfrm>
          <a:prstGeom prst="rect">
            <a:avLst/>
          </a:prstGeom>
          <a:noFill/>
        </p:spPr>
        <p:txBody>
          <a:bodyPr wrap="none" rtlCol="0">
            <a:spAutoFit/>
          </a:bodyPr>
          <a:lstStyle/>
          <a:p>
            <a:r>
              <a:rPr lang="en-US" i="1" dirty="0"/>
              <a:t>Intended HUD Structure</a:t>
            </a:r>
          </a:p>
        </p:txBody>
      </p:sp>
    </p:spTree>
    <p:extLst>
      <p:ext uri="{BB962C8B-B14F-4D97-AF65-F5344CB8AC3E}">
        <p14:creationId xmlns:p14="http://schemas.microsoft.com/office/powerpoint/2010/main" val="19223314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E8BC2-1647-5A59-13F1-870B38763678}"/>
              </a:ext>
            </a:extLst>
          </p:cNvPr>
          <p:cNvSpPr>
            <a:spLocks noGrp="1"/>
          </p:cNvSpPr>
          <p:nvPr>
            <p:ph type="title"/>
          </p:nvPr>
        </p:nvSpPr>
        <p:spPr/>
        <p:txBody>
          <a:bodyPr/>
          <a:lstStyle/>
          <a:p>
            <a:r>
              <a:rPr lang="en-US" dirty="0"/>
              <a:t>A Quick Look at the Control Nodes</a:t>
            </a:r>
          </a:p>
        </p:txBody>
      </p:sp>
      <p:sp>
        <p:nvSpPr>
          <p:cNvPr id="3" name="Content Placeholder 2">
            <a:extLst>
              <a:ext uri="{FF2B5EF4-FFF2-40B4-BE49-F238E27FC236}">
                <a16:creationId xmlns:a16="http://schemas.microsoft.com/office/drawing/2014/main" id="{7A402DAE-A10A-A573-3385-BF1D8CE1384D}"/>
              </a:ext>
            </a:extLst>
          </p:cNvPr>
          <p:cNvSpPr>
            <a:spLocks noGrp="1"/>
          </p:cNvSpPr>
          <p:nvPr>
            <p:ph sz="half" idx="1"/>
          </p:nvPr>
        </p:nvSpPr>
        <p:spPr>
          <a:xfrm>
            <a:off x="519851" y="1919516"/>
            <a:ext cx="5576149" cy="4620984"/>
          </a:xfrm>
        </p:spPr>
        <p:txBody>
          <a:bodyPr>
            <a:normAutofit fontScale="85000" lnSpcReduction="10000"/>
          </a:bodyPr>
          <a:lstStyle/>
          <a:p>
            <a:r>
              <a:rPr lang="en-US" dirty="0"/>
              <a:t>An </a:t>
            </a:r>
            <a:r>
              <a:rPr lang="en-US" u="sng" dirty="0" err="1">
                <a:solidFill>
                  <a:srgbClr val="FFDD65"/>
                </a:solidFill>
              </a:rPr>
              <a:t>HBoxContainer</a:t>
            </a:r>
            <a:r>
              <a:rPr lang="en-US" dirty="0"/>
              <a:t> (Horizontal) is a container that allows us to simply align items horizontally.</a:t>
            </a:r>
          </a:p>
          <a:p>
            <a:endParaRPr lang="en-US" dirty="0"/>
          </a:p>
          <a:p>
            <a:r>
              <a:rPr lang="en-US" dirty="0"/>
              <a:t>A </a:t>
            </a:r>
            <a:r>
              <a:rPr lang="en-US" dirty="0" err="1">
                <a:solidFill>
                  <a:srgbClr val="FFDD65"/>
                </a:solidFill>
              </a:rPr>
              <a:t>VBoxContainer</a:t>
            </a:r>
            <a:r>
              <a:rPr lang="en-US" dirty="0"/>
              <a:t> (Vertical) is like an </a:t>
            </a:r>
            <a:r>
              <a:rPr lang="en-US" dirty="0" err="1"/>
              <a:t>HBoxContainer</a:t>
            </a:r>
            <a:r>
              <a:rPr lang="en-US" dirty="0"/>
              <a:t>, except it behaves vertically.</a:t>
            </a:r>
          </a:p>
          <a:p>
            <a:endParaRPr lang="en-US" dirty="0"/>
          </a:p>
          <a:p>
            <a:r>
              <a:rPr lang="en-US" dirty="0"/>
              <a:t>A </a:t>
            </a:r>
            <a:r>
              <a:rPr lang="en-US" dirty="0">
                <a:solidFill>
                  <a:srgbClr val="FFDD65"/>
                </a:solidFill>
              </a:rPr>
              <a:t>Control</a:t>
            </a:r>
            <a:r>
              <a:rPr lang="en-US" dirty="0"/>
              <a:t> lets us group related components.</a:t>
            </a:r>
          </a:p>
          <a:p>
            <a:endParaRPr lang="en-US" dirty="0"/>
          </a:p>
          <a:p>
            <a:r>
              <a:rPr lang="en-US" dirty="0"/>
              <a:t>A </a:t>
            </a:r>
            <a:r>
              <a:rPr lang="en-US" dirty="0" err="1">
                <a:solidFill>
                  <a:srgbClr val="FFDD65"/>
                </a:solidFill>
              </a:rPr>
              <a:t>TextureRect</a:t>
            </a:r>
            <a:r>
              <a:rPr lang="en-US" dirty="0"/>
              <a:t> is a rectangle that can have a texture applied to it.</a:t>
            </a:r>
          </a:p>
          <a:p>
            <a:endParaRPr lang="en-US" dirty="0"/>
          </a:p>
          <a:p>
            <a:r>
              <a:rPr lang="en-US" dirty="0"/>
              <a:t>A </a:t>
            </a:r>
            <a:r>
              <a:rPr lang="en-US" dirty="0">
                <a:solidFill>
                  <a:srgbClr val="FFDD65"/>
                </a:solidFill>
              </a:rPr>
              <a:t>Label</a:t>
            </a:r>
            <a:r>
              <a:rPr lang="en-US" dirty="0"/>
              <a:t> displays plain text.</a:t>
            </a:r>
          </a:p>
        </p:txBody>
      </p:sp>
      <p:pic>
        <p:nvPicPr>
          <p:cNvPr id="8" name="Content Placeholder 9" descr="Graphical user interface, text, application&#10;&#10;Description automatically generated">
            <a:extLst>
              <a:ext uri="{FF2B5EF4-FFF2-40B4-BE49-F238E27FC236}">
                <a16:creationId xmlns:a16="http://schemas.microsoft.com/office/drawing/2014/main" id="{7765A504-D2A5-EB33-805C-C6CCCDFF19FF}"/>
              </a:ext>
            </a:extLst>
          </p:cNvPr>
          <p:cNvPicPr>
            <a:picLocks noChangeAspect="1"/>
          </p:cNvPicPr>
          <p:nvPr/>
        </p:nvPicPr>
        <p:blipFill>
          <a:blip r:embed="rId2"/>
          <a:stretch>
            <a:fillRect/>
          </a:stretch>
        </p:blipFill>
        <p:spPr>
          <a:xfrm>
            <a:off x="6597650" y="1919516"/>
            <a:ext cx="5074499" cy="4016673"/>
          </a:xfrm>
          <a:prstGeom prst="rect">
            <a:avLst/>
          </a:prstGeom>
        </p:spPr>
      </p:pic>
      <p:sp>
        <p:nvSpPr>
          <p:cNvPr id="9" name="Rectangle 8">
            <a:extLst>
              <a:ext uri="{FF2B5EF4-FFF2-40B4-BE49-F238E27FC236}">
                <a16:creationId xmlns:a16="http://schemas.microsoft.com/office/drawing/2014/main" id="{174C0800-860D-1175-A3F3-71FC0E94DD5D}"/>
              </a:ext>
            </a:extLst>
          </p:cNvPr>
          <p:cNvSpPr/>
          <p:nvPr/>
        </p:nvSpPr>
        <p:spPr>
          <a:xfrm>
            <a:off x="6876200" y="2432049"/>
            <a:ext cx="2458299" cy="3504139"/>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38058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E8BC2-1647-5A59-13F1-870B38763678}"/>
              </a:ext>
            </a:extLst>
          </p:cNvPr>
          <p:cNvSpPr>
            <a:spLocks noGrp="1"/>
          </p:cNvSpPr>
          <p:nvPr>
            <p:ph type="title"/>
          </p:nvPr>
        </p:nvSpPr>
        <p:spPr/>
        <p:txBody>
          <a:bodyPr/>
          <a:lstStyle/>
          <a:p>
            <a:r>
              <a:rPr lang="en-US" dirty="0"/>
              <a:t>A Quick Look at the Control Nodes</a:t>
            </a:r>
          </a:p>
        </p:txBody>
      </p:sp>
      <p:sp>
        <p:nvSpPr>
          <p:cNvPr id="3" name="Content Placeholder 2">
            <a:extLst>
              <a:ext uri="{FF2B5EF4-FFF2-40B4-BE49-F238E27FC236}">
                <a16:creationId xmlns:a16="http://schemas.microsoft.com/office/drawing/2014/main" id="{7A402DAE-A10A-A573-3385-BF1D8CE1384D}"/>
              </a:ext>
            </a:extLst>
          </p:cNvPr>
          <p:cNvSpPr>
            <a:spLocks noGrp="1"/>
          </p:cNvSpPr>
          <p:nvPr>
            <p:ph sz="half" idx="1"/>
          </p:nvPr>
        </p:nvSpPr>
        <p:spPr>
          <a:xfrm>
            <a:off x="519851" y="1919516"/>
            <a:ext cx="5576149" cy="4620984"/>
          </a:xfrm>
        </p:spPr>
        <p:txBody>
          <a:bodyPr>
            <a:normAutofit fontScale="85000" lnSpcReduction="10000"/>
          </a:bodyPr>
          <a:lstStyle/>
          <a:p>
            <a:r>
              <a:rPr lang="en-US" dirty="0"/>
              <a:t>An </a:t>
            </a:r>
            <a:r>
              <a:rPr lang="en-US" dirty="0" err="1">
                <a:solidFill>
                  <a:srgbClr val="FFDD65"/>
                </a:solidFill>
              </a:rPr>
              <a:t>HBoxContainer</a:t>
            </a:r>
            <a:r>
              <a:rPr lang="en-US" dirty="0"/>
              <a:t> (Horizontal) is a container that allows us to simply align items horizontally.</a:t>
            </a:r>
          </a:p>
          <a:p>
            <a:endParaRPr lang="en-US" dirty="0"/>
          </a:p>
          <a:p>
            <a:r>
              <a:rPr lang="en-US" dirty="0"/>
              <a:t>A </a:t>
            </a:r>
            <a:r>
              <a:rPr lang="en-US" u="sng" dirty="0" err="1">
                <a:solidFill>
                  <a:srgbClr val="FFDD65"/>
                </a:solidFill>
              </a:rPr>
              <a:t>VBoxContainer</a:t>
            </a:r>
            <a:r>
              <a:rPr lang="en-US" dirty="0"/>
              <a:t> (Vertical) is like an </a:t>
            </a:r>
            <a:r>
              <a:rPr lang="en-US" dirty="0" err="1"/>
              <a:t>HBoxContainer</a:t>
            </a:r>
            <a:r>
              <a:rPr lang="en-US" dirty="0"/>
              <a:t>, except it behaves vertically.</a:t>
            </a:r>
          </a:p>
          <a:p>
            <a:endParaRPr lang="en-US" dirty="0"/>
          </a:p>
          <a:p>
            <a:r>
              <a:rPr lang="en-US" dirty="0"/>
              <a:t>A </a:t>
            </a:r>
            <a:r>
              <a:rPr lang="en-US" dirty="0">
                <a:solidFill>
                  <a:srgbClr val="FFDD65"/>
                </a:solidFill>
              </a:rPr>
              <a:t>Control</a:t>
            </a:r>
            <a:r>
              <a:rPr lang="en-US" dirty="0"/>
              <a:t> lets us group related components.</a:t>
            </a:r>
          </a:p>
          <a:p>
            <a:endParaRPr lang="en-US" dirty="0"/>
          </a:p>
          <a:p>
            <a:r>
              <a:rPr lang="en-US" dirty="0"/>
              <a:t>A </a:t>
            </a:r>
            <a:r>
              <a:rPr lang="en-US" dirty="0" err="1">
                <a:solidFill>
                  <a:srgbClr val="FFDD65"/>
                </a:solidFill>
              </a:rPr>
              <a:t>TextureRect</a:t>
            </a:r>
            <a:r>
              <a:rPr lang="en-US" dirty="0"/>
              <a:t> is a rectangle that can have a texture applied to it.</a:t>
            </a:r>
          </a:p>
          <a:p>
            <a:endParaRPr lang="en-US" dirty="0"/>
          </a:p>
          <a:p>
            <a:r>
              <a:rPr lang="en-US" dirty="0"/>
              <a:t>A </a:t>
            </a:r>
            <a:r>
              <a:rPr lang="en-US" dirty="0">
                <a:solidFill>
                  <a:srgbClr val="FFDD65"/>
                </a:solidFill>
              </a:rPr>
              <a:t>Label</a:t>
            </a:r>
            <a:r>
              <a:rPr lang="en-US" dirty="0"/>
              <a:t> displays plain text.</a:t>
            </a:r>
          </a:p>
        </p:txBody>
      </p:sp>
      <p:pic>
        <p:nvPicPr>
          <p:cNvPr id="8" name="Content Placeholder 9" descr="Graphical user interface, text, application&#10;&#10;Description automatically generated">
            <a:extLst>
              <a:ext uri="{FF2B5EF4-FFF2-40B4-BE49-F238E27FC236}">
                <a16:creationId xmlns:a16="http://schemas.microsoft.com/office/drawing/2014/main" id="{7765A504-D2A5-EB33-805C-C6CCCDFF19FF}"/>
              </a:ext>
            </a:extLst>
          </p:cNvPr>
          <p:cNvPicPr>
            <a:picLocks noChangeAspect="1"/>
          </p:cNvPicPr>
          <p:nvPr/>
        </p:nvPicPr>
        <p:blipFill>
          <a:blip r:embed="rId2"/>
          <a:stretch>
            <a:fillRect/>
          </a:stretch>
        </p:blipFill>
        <p:spPr>
          <a:xfrm>
            <a:off x="6597650" y="1919516"/>
            <a:ext cx="5074499" cy="4016673"/>
          </a:xfrm>
          <a:prstGeom prst="rect">
            <a:avLst/>
          </a:prstGeom>
        </p:spPr>
      </p:pic>
      <p:sp>
        <p:nvSpPr>
          <p:cNvPr id="9" name="Rectangle 8">
            <a:extLst>
              <a:ext uri="{FF2B5EF4-FFF2-40B4-BE49-F238E27FC236}">
                <a16:creationId xmlns:a16="http://schemas.microsoft.com/office/drawing/2014/main" id="{174C0800-860D-1175-A3F3-71FC0E94DD5D}"/>
              </a:ext>
            </a:extLst>
          </p:cNvPr>
          <p:cNvSpPr/>
          <p:nvPr/>
        </p:nvSpPr>
        <p:spPr>
          <a:xfrm>
            <a:off x="7054850" y="2806700"/>
            <a:ext cx="2279649" cy="15557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5088C13-F732-A9B3-E4E4-07A6DE4E7362}"/>
              </a:ext>
            </a:extLst>
          </p:cNvPr>
          <p:cNvSpPr/>
          <p:nvPr/>
        </p:nvSpPr>
        <p:spPr>
          <a:xfrm>
            <a:off x="7054850" y="4362450"/>
            <a:ext cx="2279649" cy="15557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01258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F5DF9D-03B7-87C5-F596-0B027CCE7BDD}"/>
              </a:ext>
            </a:extLst>
          </p:cNvPr>
          <p:cNvPicPr>
            <a:picLocks noChangeAspect="1"/>
          </p:cNvPicPr>
          <p:nvPr/>
        </p:nvPicPr>
        <p:blipFill>
          <a:blip r:embed="rId2"/>
          <a:stretch>
            <a:fillRect/>
          </a:stretch>
        </p:blipFill>
        <p:spPr>
          <a:xfrm>
            <a:off x="770733" y="-1"/>
            <a:ext cx="10650536" cy="6858001"/>
          </a:xfrm>
          <a:prstGeom prst="rect">
            <a:avLst/>
          </a:prstGeom>
        </p:spPr>
      </p:pic>
      <p:sp>
        <p:nvSpPr>
          <p:cNvPr id="2" name="Rectangle 1">
            <a:extLst>
              <a:ext uri="{FF2B5EF4-FFF2-40B4-BE49-F238E27FC236}">
                <a16:creationId xmlns:a16="http://schemas.microsoft.com/office/drawing/2014/main" id="{B2DAD192-6478-2A27-7175-C8A0EBD5EDBD}"/>
              </a:ext>
            </a:extLst>
          </p:cNvPr>
          <p:cNvSpPr/>
          <p:nvPr/>
        </p:nvSpPr>
        <p:spPr>
          <a:xfrm>
            <a:off x="2292350" y="317500"/>
            <a:ext cx="7404100" cy="59626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DC5758A-8139-843D-53D2-7897F3A0AE2A}"/>
              </a:ext>
            </a:extLst>
          </p:cNvPr>
          <p:cNvSpPr/>
          <p:nvPr/>
        </p:nvSpPr>
        <p:spPr>
          <a:xfrm>
            <a:off x="2292350" y="628650"/>
            <a:ext cx="2921000" cy="1968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E42E26-03B0-F89D-A166-4EE634B38D28}"/>
              </a:ext>
            </a:extLst>
          </p:cNvPr>
          <p:cNvSpPr txBox="1"/>
          <p:nvPr/>
        </p:nvSpPr>
        <p:spPr>
          <a:xfrm>
            <a:off x="2849958" y="285234"/>
            <a:ext cx="2299891" cy="369332"/>
          </a:xfrm>
          <a:prstGeom prst="rect">
            <a:avLst/>
          </a:prstGeom>
          <a:noFill/>
        </p:spPr>
        <p:txBody>
          <a:bodyPr wrap="square" rtlCol="0">
            <a:spAutoFit/>
          </a:bodyPr>
          <a:lstStyle/>
          <a:p>
            <a:pPr algn="ctr"/>
            <a:r>
              <a:rPr lang="en-US" dirty="0">
                <a:solidFill>
                  <a:srgbClr val="FFDD65"/>
                </a:solidFill>
              </a:rPr>
              <a:t>Scene Control Tools</a:t>
            </a:r>
          </a:p>
        </p:txBody>
      </p:sp>
      <p:sp>
        <p:nvSpPr>
          <p:cNvPr id="6" name="TextBox 5">
            <a:extLst>
              <a:ext uri="{FF2B5EF4-FFF2-40B4-BE49-F238E27FC236}">
                <a16:creationId xmlns:a16="http://schemas.microsoft.com/office/drawing/2014/main" id="{A5F12EF3-469A-93CE-8518-C6BC9791BF33}"/>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8137685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E8BC2-1647-5A59-13F1-870B38763678}"/>
              </a:ext>
            </a:extLst>
          </p:cNvPr>
          <p:cNvSpPr>
            <a:spLocks noGrp="1"/>
          </p:cNvSpPr>
          <p:nvPr>
            <p:ph type="title"/>
          </p:nvPr>
        </p:nvSpPr>
        <p:spPr/>
        <p:txBody>
          <a:bodyPr/>
          <a:lstStyle/>
          <a:p>
            <a:r>
              <a:rPr lang="en-US" dirty="0"/>
              <a:t>A Quick Look at the Control Nodes</a:t>
            </a:r>
          </a:p>
        </p:txBody>
      </p:sp>
      <p:sp>
        <p:nvSpPr>
          <p:cNvPr id="3" name="Content Placeholder 2">
            <a:extLst>
              <a:ext uri="{FF2B5EF4-FFF2-40B4-BE49-F238E27FC236}">
                <a16:creationId xmlns:a16="http://schemas.microsoft.com/office/drawing/2014/main" id="{7A402DAE-A10A-A573-3385-BF1D8CE1384D}"/>
              </a:ext>
            </a:extLst>
          </p:cNvPr>
          <p:cNvSpPr>
            <a:spLocks noGrp="1"/>
          </p:cNvSpPr>
          <p:nvPr>
            <p:ph sz="half" idx="1"/>
          </p:nvPr>
        </p:nvSpPr>
        <p:spPr>
          <a:xfrm>
            <a:off x="519851" y="1919516"/>
            <a:ext cx="5576149" cy="4620984"/>
          </a:xfrm>
        </p:spPr>
        <p:txBody>
          <a:bodyPr>
            <a:normAutofit fontScale="85000" lnSpcReduction="10000"/>
          </a:bodyPr>
          <a:lstStyle/>
          <a:p>
            <a:r>
              <a:rPr lang="en-US" dirty="0"/>
              <a:t>An </a:t>
            </a:r>
            <a:r>
              <a:rPr lang="en-US" dirty="0" err="1">
                <a:solidFill>
                  <a:srgbClr val="FFDD65"/>
                </a:solidFill>
              </a:rPr>
              <a:t>HBoxContainer</a:t>
            </a:r>
            <a:r>
              <a:rPr lang="en-US" dirty="0"/>
              <a:t> (Horizontal) is a container that allows us to simply align items horizontally.</a:t>
            </a:r>
          </a:p>
          <a:p>
            <a:endParaRPr lang="en-US" dirty="0"/>
          </a:p>
          <a:p>
            <a:r>
              <a:rPr lang="en-US" dirty="0"/>
              <a:t>A </a:t>
            </a:r>
            <a:r>
              <a:rPr lang="en-US" dirty="0" err="1">
                <a:solidFill>
                  <a:srgbClr val="FFDD65"/>
                </a:solidFill>
              </a:rPr>
              <a:t>VBoxContainer</a:t>
            </a:r>
            <a:r>
              <a:rPr lang="en-US" dirty="0"/>
              <a:t> (Vertical) is like an </a:t>
            </a:r>
            <a:r>
              <a:rPr lang="en-US" dirty="0" err="1"/>
              <a:t>HBoxContainer</a:t>
            </a:r>
            <a:r>
              <a:rPr lang="en-US" dirty="0"/>
              <a:t>, except it behaves vertically.</a:t>
            </a:r>
          </a:p>
          <a:p>
            <a:endParaRPr lang="en-US" dirty="0"/>
          </a:p>
          <a:p>
            <a:r>
              <a:rPr lang="en-US" dirty="0"/>
              <a:t>A </a:t>
            </a:r>
            <a:r>
              <a:rPr lang="en-US" u="sng" dirty="0">
                <a:solidFill>
                  <a:srgbClr val="FFDD65"/>
                </a:solidFill>
              </a:rPr>
              <a:t>Control</a:t>
            </a:r>
            <a:r>
              <a:rPr lang="en-US" dirty="0"/>
              <a:t> lets us group related components.</a:t>
            </a:r>
          </a:p>
          <a:p>
            <a:endParaRPr lang="en-US" dirty="0"/>
          </a:p>
          <a:p>
            <a:r>
              <a:rPr lang="en-US" dirty="0"/>
              <a:t>A </a:t>
            </a:r>
            <a:r>
              <a:rPr lang="en-US" dirty="0" err="1">
                <a:solidFill>
                  <a:srgbClr val="FFDD65"/>
                </a:solidFill>
              </a:rPr>
              <a:t>TextureRect</a:t>
            </a:r>
            <a:r>
              <a:rPr lang="en-US" dirty="0"/>
              <a:t> is a rectangle that can have a texture applied to it.</a:t>
            </a:r>
          </a:p>
          <a:p>
            <a:endParaRPr lang="en-US" dirty="0"/>
          </a:p>
          <a:p>
            <a:r>
              <a:rPr lang="en-US" dirty="0"/>
              <a:t>A </a:t>
            </a:r>
            <a:r>
              <a:rPr lang="en-US" dirty="0">
                <a:solidFill>
                  <a:srgbClr val="FFDD65"/>
                </a:solidFill>
              </a:rPr>
              <a:t>Label</a:t>
            </a:r>
            <a:r>
              <a:rPr lang="en-US" dirty="0"/>
              <a:t> displays plain text.</a:t>
            </a:r>
          </a:p>
        </p:txBody>
      </p:sp>
      <p:pic>
        <p:nvPicPr>
          <p:cNvPr id="8" name="Content Placeholder 9" descr="Graphical user interface, text, application&#10;&#10;Description automatically generated">
            <a:extLst>
              <a:ext uri="{FF2B5EF4-FFF2-40B4-BE49-F238E27FC236}">
                <a16:creationId xmlns:a16="http://schemas.microsoft.com/office/drawing/2014/main" id="{7765A504-D2A5-EB33-805C-C6CCCDFF19FF}"/>
              </a:ext>
            </a:extLst>
          </p:cNvPr>
          <p:cNvPicPr>
            <a:picLocks noChangeAspect="1"/>
          </p:cNvPicPr>
          <p:nvPr/>
        </p:nvPicPr>
        <p:blipFill>
          <a:blip r:embed="rId2"/>
          <a:stretch>
            <a:fillRect/>
          </a:stretch>
        </p:blipFill>
        <p:spPr>
          <a:xfrm>
            <a:off x="6597650" y="1919516"/>
            <a:ext cx="5074499" cy="4016673"/>
          </a:xfrm>
          <a:prstGeom prst="rect">
            <a:avLst/>
          </a:prstGeom>
        </p:spPr>
      </p:pic>
      <p:sp>
        <p:nvSpPr>
          <p:cNvPr id="9" name="Rectangle 8">
            <a:extLst>
              <a:ext uri="{FF2B5EF4-FFF2-40B4-BE49-F238E27FC236}">
                <a16:creationId xmlns:a16="http://schemas.microsoft.com/office/drawing/2014/main" id="{174C0800-860D-1175-A3F3-71FC0E94DD5D}"/>
              </a:ext>
            </a:extLst>
          </p:cNvPr>
          <p:cNvSpPr/>
          <p:nvPr/>
        </p:nvSpPr>
        <p:spPr>
          <a:xfrm>
            <a:off x="7226300" y="3244850"/>
            <a:ext cx="2108199" cy="7239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5088C13-F732-A9B3-E4E4-07A6DE4E7362}"/>
              </a:ext>
            </a:extLst>
          </p:cNvPr>
          <p:cNvSpPr/>
          <p:nvPr/>
        </p:nvSpPr>
        <p:spPr>
          <a:xfrm>
            <a:off x="7226300" y="4813300"/>
            <a:ext cx="2108199" cy="7239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04506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E8BC2-1647-5A59-13F1-870B38763678}"/>
              </a:ext>
            </a:extLst>
          </p:cNvPr>
          <p:cNvSpPr>
            <a:spLocks noGrp="1"/>
          </p:cNvSpPr>
          <p:nvPr>
            <p:ph type="title"/>
          </p:nvPr>
        </p:nvSpPr>
        <p:spPr/>
        <p:txBody>
          <a:bodyPr/>
          <a:lstStyle/>
          <a:p>
            <a:r>
              <a:rPr lang="en-US" dirty="0"/>
              <a:t>A Quick Look at the Control Nodes</a:t>
            </a:r>
          </a:p>
        </p:txBody>
      </p:sp>
      <p:sp>
        <p:nvSpPr>
          <p:cNvPr id="3" name="Content Placeholder 2">
            <a:extLst>
              <a:ext uri="{FF2B5EF4-FFF2-40B4-BE49-F238E27FC236}">
                <a16:creationId xmlns:a16="http://schemas.microsoft.com/office/drawing/2014/main" id="{7A402DAE-A10A-A573-3385-BF1D8CE1384D}"/>
              </a:ext>
            </a:extLst>
          </p:cNvPr>
          <p:cNvSpPr>
            <a:spLocks noGrp="1"/>
          </p:cNvSpPr>
          <p:nvPr>
            <p:ph sz="half" idx="1"/>
          </p:nvPr>
        </p:nvSpPr>
        <p:spPr>
          <a:xfrm>
            <a:off x="519851" y="1919516"/>
            <a:ext cx="5576149" cy="4620984"/>
          </a:xfrm>
        </p:spPr>
        <p:txBody>
          <a:bodyPr>
            <a:normAutofit fontScale="85000" lnSpcReduction="10000"/>
          </a:bodyPr>
          <a:lstStyle/>
          <a:p>
            <a:r>
              <a:rPr lang="en-US" dirty="0"/>
              <a:t>An </a:t>
            </a:r>
            <a:r>
              <a:rPr lang="en-US" dirty="0" err="1">
                <a:solidFill>
                  <a:srgbClr val="FFDD65"/>
                </a:solidFill>
              </a:rPr>
              <a:t>HBoxContainer</a:t>
            </a:r>
            <a:r>
              <a:rPr lang="en-US" dirty="0"/>
              <a:t> (Horizontal) is a container that allows us to simply align items horizontally.</a:t>
            </a:r>
          </a:p>
          <a:p>
            <a:endParaRPr lang="en-US" dirty="0"/>
          </a:p>
          <a:p>
            <a:r>
              <a:rPr lang="en-US" dirty="0"/>
              <a:t>A </a:t>
            </a:r>
            <a:r>
              <a:rPr lang="en-US" dirty="0" err="1">
                <a:solidFill>
                  <a:srgbClr val="FFDD65"/>
                </a:solidFill>
              </a:rPr>
              <a:t>VBoxContainer</a:t>
            </a:r>
            <a:r>
              <a:rPr lang="en-US" dirty="0"/>
              <a:t> (Vertical) is like an </a:t>
            </a:r>
            <a:r>
              <a:rPr lang="en-US" dirty="0" err="1"/>
              <a:t>HBoxContainer</a:t>
            </a:r>
            <a:r>
              <a:rPr lang="en-US" dirty="0"/>
              <a:t>, except it behaves vertically.</a:t>
            </a:r>
          </a:p>
          <a:p>
            <a:endParaRPr lang="en-US" dirty="0"/>
          </a:p>
          <a:p>
            <a:r>
              <a:rPr lang="en-US" dirty="0"/>
              <a:t>A </a:t>
            </a:r>
            <a:r>
              <a:rPr lang="en-US" dirty="0">
                <a:solidFill>
                  <a:srgbClr val="FFDD65"/>
                </a:solidFill>
              </a:rPr>
              <a:t>Control</a:t>
            </a:r>
            <a:r>
              <a:rPr lang="en-US" dirty="0"/>
              <a:t> lets us group related components.</a:t>
            </a:r>
          </a:p>
          <a:p>
            <a:endParaRPr lang="en-US" dirty="0"/>
          </a:p>
          <a:p>
            <a:r>
              <a:rPr lang="en-US" dirty="0"/>
              <a:t>A </a:t>
            </a:r>
            <a:r>
              <a:rPr lang="en-US" u="sng" dirty="0" err="1">
                <a:solidFill>
                  <a:srgbClr val="FFDD65"/>
                </a:solidFill>
              </a:rPr>
              <a:t>TextureRect</a:t>
            </a:r>
            <a:r>
              <a:rPr lang="en-US" dirty="0"/>
              <a:t> is a rectangle that can have a texture applied to it.</a:t>
            </a:r>
          </a:p>
          <a:p>
            <a:endParaRPr lang="en-US" dirty="0"/>
          </a:p>
          <a:p>
            <a:r>
              <a:rPr lang="en-US" dirty="0"/>
              <a:t>A </a:t>
            </a:r>
            <a:r>
              <a:rPr lang="en-US" dirty="0">
                <a:solidFill>
                  <a:srgbClr val="FFDD65"/>
                </a:solidFill>
              </a:rPr>
              <a:t>Label</a:t>
            </a:r>
            <a:r>
              <a:rPr lang="en-US" dirty="0"/>
              <a:t> displays plain text.</a:t>
            </a:r>
          </a:p>
        </p:txBody>
      </p:sp>
      <p:pic>
        <p:nvPicPr>
          <p:cNvPr id="8" name="Content Placeholder 9" descr="Graphical user interface, text, application&#10;&#10;Description automatically generated">
            <a:extLst>
              <a:ext uri="{FF2B5EF4-FFF2-40B4-BE49-F238E27FC236}">
                <a16:creationId xmlns:a16="http://schemas.microsoft.com/office/drawing/2014/main" id="{7765A504-D2A5-EB33-805C-C6CCCDFF19FF}"/>
              </a:ext>
            </a:extLst>
          </p:cNvPr>
          <p:cNvPicPr>
            <a:picLocks noChangeAspect="1"/>
          </p:cNvPicPr>
          <p:nvPr/>
        </p:nvPicPr>
        <p:blipFill>
          <a:blip r:embed="rId2"/>
          <a:stretch>
            <a:fillRect/>
          </a:stretch>
        </p:blipFill>
        <p:spPr>
          <a:xfrm>
            <a:off x="6597650" y="1919516"/>
            <a:ext cx="5074499" cy="4016673"/>
          </a:xfrm>
          <a:prstGeom prst="rect">
            <a:avLst/>
          </a:prstGeom>
        </p:spPr>
      </p:pic>
      <p:sp>
        <p:nvSpPr>
          <p:cNvPr id="9" name="Rectangle 8">
            <a:extLst>
              <a:ext uri="{FF2B5EF4-FFF2-40B4-BE49-F238E27FC236}">
                <a16:creationId xmlns:a16="http://schemas.microsoft.com/office/drawing/2014/main" id="{174C0800-860D-1175-A3F3-71FC0E94DD5D}"/>
              </a:ext>
            </a:extLst>
          </p:cNvPr>
          <p:cNvSpPr/>
          <p:nvPr/>
        </p:nvSpPr>
        <p:spPr>
          <a:xfrm>
            <a:off x="7531100" y="3575050"/>
            <a:ext cx="1803399" cy="3937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5088C13-F732-A9B3-E4E4-07A6DE4E7362}"/>
              </a:ext>
            </a:extLst>
          </p:cNvPr>
          <p:cNvSpPr/>
          <p:nvPr/>
        </p:nvSpPr>
        <p:spPr>
          <a:xfrm>
            <a:off x="7531100" y="5143500"/>
            <a:ext cx="1803399" cy="3937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43147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E8BC2-1647-5A59-13F1-870B38763678}"/>
              </a:ext>
            </a:extLst>
          </p:cNvPr>
          <p:cNvSpPr>
            <a:spLocks noGrp="1"/>
          </p:cNvSpPr>
          <p:nvPr>
            <p:ph type="title"/>
          </p:nvPr>
        </p:nvSpPr>
        <p:spPr/>
        <p:txBody>
          <a:bodyPr/>
          <a:lstStyle/>
          <a:p>
            <a:r>
              <a:rPr lang="en-US" dirty="0"/>
              <a:t>A Quick Look at the Control Nodes</a:t>
            </a:r>
          </a:p>
        </p:txBody>
      </p:sp>
      <p:sp>
        <p:nvSpPr>
          <p:cNvPr id="3" name="Content Placeholder 2">
            <a:extLst>
              <a:ext uri="{FF2B5EF4-FFF2-40B4-BE49-F238E27FC236}">
                <a16:creationId xmlns:a16="http://schemas.microsoft.com/office/drawing/2014/main" id="{7A402DAE-A10A-A573-3385-BF1D8CE1384D}"/>
              </a:ext>
            </a:extLst>
          </p:cNvPr>
          <p:cNvSpPr>
            <a:spLocks noGrp="1"/>
          </p:cNvSpPr>
          <p:nvPr>
            <p:ph sz="half" idx="1"/>
          </p:nvPr>
        </p:nvSpPr>
        <p:spPr>
          <a:xfrm>
            <a:off x="519851" y="1919516"/>
            <a:ext cx="5576149" cy="4620984"/>
          </a:xfrm>
        </p:spPr>
        <p:txBody>
          <a:bodyPr>
            <a:normAutofit fontScale="85000" lnSpcReduction="10000"/>
          </a:bodyPr>
          <a:lstStyle/>
          <a:p>
            <a:r>
              <a:rPr lang="en-US" dirty="0"/>
              <a:t>An </a:t>
            </a:r>
            <a:r>
              <a:rPr lang="en-US" dirty="0" err="1">
                <a:solidFill>
                  <a:srgbClr val="FFDD65"/>
                </a:solidFill>
              </a:rPr>
              <a:t>HBoxContainer</a:t>
            </a:r>
            <a:r>
              <a:rPr lang="en-US" dirty="0"/>
              <a:t> (Horizontal) is a container that allows us to simply align items horizontally.</a:t>
            </a:r>
          </a:p>
          <a:p>
            <a:endParaRPr lang="en-US" dirty="0"/>
          </a:p>
          <a:p>
            <a:r>
              <a:rPr lang="en-US" dirty="0"/>
              <a:t>A </a:t>
            </a:r>
            <a:r>
              <a:rPr lang="en-US" dirty="0" err="1">
                <a:solidFill>
                  <a:srgbClr val="FFDD65"/>
                </a:solidFill>
              </a:rPr>
              <a:t>VBoxContainer</a:t>
            </a:r>
            <a:r>
              <a:rPr lang="en-US" dirty="0"/>
              <a:t> (Vertical) is like an </a:t>
            </a:r>
            <a:r>
              <a:rPr lang="en-US" dirty="0" err="1"/>
              <a:t>HBoxContainer</a:t>
            </a:r>
            <a:r>
              <a:rPr lang="en-US" dirty="0"/>
              <a:t>, except it behaves vertically.</a:t>
            </a:r>
          </a:p>
          <a:p>
            <a:endParaRPr lang="en-US" dirty="0"/>
          </a:p>
          <a:p>
            <a:r>
              <a:rPr lang="en-US" dirty="0"/>
              <a:t>A </a:t>
            </a:r>
            <a:r>
              <a:rPr lang="en-US" dirty="0">
                <a:solidFill>
                  <a:srgbClr val="FFDD65"/>
                </a:solidFill>
              </a:rPr>
              <a:t>Control</a:t>
            </a:r>
            <a:r>
              <a:rPr lang="en-US" dirty="0"/>
              <a:t> lets us group related components.</a:t>
            </a:r>
          </a:p>
          <a:p>
            <a:endParaRPr lang="en-US" dirty="0"/>
          </a:p>
          <a:p>
            <a:r>
              <a:rPr lang="en-US" dirty="0"/>
              <a:t>A </a:t>
            </a:r>
            <a:r>
              <a:rPr lang="en-US" dirty="0" err="1">
                <a:solidFill>
                  <a:srgbClr val="FFDD65"/>
                </a:solidFill>
              </a:rPr>
              <a:t>TextureRect</a:t>
            </a:r>
            <a:r>
              <a:rPr lang="en-US" dirty="0"/>
              <a:t> is a rectangle that can have a texture applied to it.</a:t>
            </a:r>
          </a:p>
          <a:p>
            <a:endParaRPr lang="en-US" dirty="0"/>
          </a:p>
          <a:p>
            <a:r>
              <a:rPr lang="en-US" dirty="0"/>
              <a:t>A </a:t>
            </a:r>
            <a:r>
              <a:rPr lang="en-US" u="sng" dirty="0">
                <a:solidFill>
                  <a:srgbClr val="FFDD65"/>
                </a:solidFill>
              </a:rPr>
              <a:t>Label</a:t>
            </a:r>
            <a:r>
              <a:rPr lang="en-US" dirty="0"/>
              <a:t> displays plain text.</a:t>
            </a:r>
          </a:p>
        </p:txBody>
      </p:sp>
      <p:pic>
        <p:nvPicPr>
          <p:cNvPr id="8" name="Content Placeholder 9" descr="Graphical user interface, text, application&#10;&#10;Description automatically generated">
            <a:extLst>
              <a:ext uri="{FF2B5EF4-FFF2-40B4-BE49-F238E27FC236}">
                <a16:creationId xmlns:a16="http://schemas.microsoft.com/office/drawing/2014/main" id="{7765A504-D2A5-EB33-805C-C6CCCDFF19FF}"/>
              </a:ext>
            </a:extLst>
          </p:cNvPr>
          <p:cNvPicPr>
            <a:picLocks noChangeAspect="1"/>
          </p:cNvPicPr>
          <p:nvPr/>
        </p:nvPicPr>
        <p:blipFill>
          <a:blip r:embed="rId2"/>
          <a:stretch>
            <a:fillRect/>
          </a:stretch>
        </p:blipFill>
        <p:spPr>
          <a:xfrm>
            <a:off x="6597650" y="1919516"/>
            <a:ext cx="5074499" cy="4016673"/>
          </a:xfrm>
          <a:prstGeom prst="rect">
            <a:avLst/>
          </a:prstGeom>
        </p:spPr>
      </p:pic>
      <p:sp>
        <p:nvSpPr>
          <p:cNvPr id="9" name="Rectangle 8">
            <a:extLst>
              <a:ext uri="{FF2B5EF4-FFF2-40B4-BE49-F238E27FC236}">
                <a16:creationId xmlns:a16="http://schemas.microsoft.com/office/drawing/2014/main" id="{174C0800-860D-1175-A3F3-71FC0E94DD5D}"/>
              </a:ext>
            </a:extLst>
          </p:cNvPr>
          <p:cNvSpPr/>
          <p:nvPr/>
        </p:nvSpPr>
        <p:spPr>
          <a:xfrm>
            <a:off x="7334251" y="3974039"/>
            <a:ext cx="1092200" cy="3937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5088C13-F732-A9B3-E4E4-07A6DE4E7362}"/>
              </a:ext>
            </a:extLst>
          </p:cNvPr>
          <p:cNvSpPr/>
          <p:nvPr/>
        </p:nvSpPr>
        <p:spPr>
          <a:xfrm>
            <a:off x="7334251" y="5542489"/>
            <a:ext cx="1092200" cy="3937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08963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8D8B-E08D-F61E-CCFD-687A31F542A8}"/>
              </a:ext>
            </a:extLst>
          </p:cNvPr>
          <p:cNvSpPr>
            <a:spLocks noGrp="1"/>
          </p:cNvSpPr>
          <p:nvPr>
            <p:ph type="title"/>
          </p:nvPr>
        </p:nvSpPr>
        <p:spPr/>
        <p:txBody>
          <a:bodyPr/>
          <a:lstStyle/>
          <a:p>
            <a:r>
              <a:rPr lang="en-US" dirty="0"/>
              <a:t>Creating a HUD: </a:t>
            </a:r>
            <a:r>
              <a:rPr lang="en-US" dirty="0" err="1"/>
              <a:t>HBoxContainer</a:t>
            </a:r>
            <a:endParaRPr lang="en-US" dirty="0"/>
          </a:p>
        </p:txBody>
      </p:sp>
      <p:sp>
        <p:nvSpPr>
          <p:cNvPr id="8" name="Content Placeholder 7">
            <a:extLst>
              <a:ext uri="{FF2B5EF4-FFF2-40B4-BE49-F238E27FC236}">
                <a16:creationId xmlns:a16="http://schemas.microsoft.com/office/drawing/2014/main" id="{9EC984CC-E87F-82BE-7454-C233B72EAF8D}"/>
              </a:ext>
            </a:extLst>
          </p:cNvPr>
          <p:cNvSpPr>
            <a:spLocks noGrp="1"/>
          </p:cNvSpPr>
          <p:nvPr>
            <p:ph sz="half" idx="1"/>
          </p:nvPr>
        </p:nvSpPr>
        <p:spPr>
          <a:xfrm>
            <a:off x="680320" y="1919516"/>
            <a:ext cx="5415680" cy="4481284"/>
          </a:xfrm>
        </p:spPr>
        <p:txBody>
          <a:bodyPr>
            <a:normAutofit fontScale="92500" lnSpcReduction="10000"/>
          </a:bodyPr>
          <a:lstStyle/>
          <a:p>
            <a:pPr marL="0" indent="0">
              <a:buNone/>
            </a:pPr>
            <a:r>
              <a:rPr lang="en-US" dirty="0"/>
              <a:t>With the </a:t>
            </a:r>
            <a:r>
              <a:rPr lang="en-US" dirty="0" err="1">
                <a:solidFill>
                  <a:srgbClr val="FFDD65"/>
                </a:solidFill>
              </a:rPr>
              <a:t>CanvasLayer</a:t>
            </a:r>
            <a:r>
              <a:rPr lang="en-US" dirty="0"/>
              <a:t> “HUD” node selected in your scene tree:</a:t>
            </a:r>
          </a:p>
          <a:p>
            <a:endParaRPr lang="en-US" dirty="0"/>
          </a:p>
          <a:p>
            <a:r>
              <a:rPr lang="en-US" dirty="0"/>
              <a:t>Set the Layout to </a:t>
            </a:r>
            <a:r>
              <a:rPr lang="en-US" dirty="0">
                <a:solidFill>
                  <a:srgbClr val="FFDD65"/>
                </a:solidFill>
              </a:rPr>
              <a:t>Top Wide</a:t>
            </a:r>
            <a:r>
              <a:rPr lang="en-US" dirty="0"/>
              <a:t>, which will cause the HUD to stretch across the the width of the screen/viewport.</a:t>
            </a:r>
          </a:p>
          <a:p>
            <a:endParaRPr lang="en-US" dirty="0"/>
          </a:p>
          <a:p>
            <a:r>
              <a:rPr lang="en-US" dirty="0"/>
              <a:t>In the Inspector, update the </a:t>
            </a:r>
            <a:r>
              <a:rPr lang="en-US" dirty="0">
                <a:solidFill>
                  <a:srgbClr val="FFDD65"/>
                </a:solidFill>
              </a:rPr>
              <a:t>Margin </a:t>
            </a:r>
            <a:r>
              <a:rPr lang="en-US" dirty="0"/>
              <a:t>&gt;</a:t>
            </a:r>
            <a:r>
              <a:rPr lang="en-US" dirty="0">
                <a:solidFill>
                  <a:srgbClr val="FFDD65"/>
                </a:solidFill>
              </a:rPr>
              <a:t> Left </a:t>
            </a:r>
            <a:r>
              <a:rPr lang="en-US" dirty="0"/>
              <a:t>to be 8 and the </a:t>
            </a:r>
            <a:r>
              <a:rPr lang="en-US" dirty="0" err="1">
                <a:solidFill>
                  <a:srgbClr val="FFDD65"/>
                </a:solidFill>
              </a:rPr>
              <a:t>Rect</a:t>
            </a:r>
            <a:r>
              <a:rPr lang="en-US" dirty="0">
                <a:solidFill>
                  <a:srgbClr val="FFDD65"/>
                </a:solidFill>
              </a:rPr>
              <a:t> </a:t>
            </a:r>
            <a:r>
              <a:rPr lang="en-US" dirty="0"/>
              <a:t>&gt;</a:t>
            </a:r>
            <a:r>
              <a:rPr lang="en-US" dirty="0">
                <a:solidFill>
                  <a:srgbClr val="FFDD65"/>
                </a:solidFill>
              </a:rPr>
              <a:t> Size </a:t>
            </a:r>
            <a:r>
              <a:rPr lang="en-US" dirty="0"/>
              <a:t>&gt;</a:t>
            </a:r>
            <a:r>
              <a:rPr lang="en-US" dirty="0">
                <a:solidFill>
                  <a:srgbClr val="FFDD65"/>
                </a:solidFill>
              </a:rPr>
              <a:t> y </a:t>
            </a:r>
            <a:r>
              <a:rPr lang="en-US" dirty="0"/>
              <a:t>to be 48.</a:t>
            </a:r>
          </a:p>
          <a:p>
            <a:endParaRPr lang="en-US" dirty="0"/>
          </a:p>
          <a:p>
            <a:r>
              <a:rPr lang="en-US" dirty="0"/>
              <a:t>Set the </a:t>
            </a:r>
            <a:r>
              <a:rPr lang="en-US" dirty="0">
                <a:solidFill>
                  <a:srgbClr val="FFDD65"/>
                </a:solidFill>
              </a:rPr>
              <a:t>Theme Overrides </a:t>
            </a:r>
            <a:r>
              <a:rPr lang="en-US" dirty="0"/>
              <a:t>&gt; </a:t>
            </a:r>
            <a:r>
              <a:rPr lang="en-US" dirty="0">
                <a:solidFill>
                  <a:srgbClr val="FFDD65"/>
                </a:solidFill>
              </a:rPr>
              <a:t>Constants</a:t>
            </a:r>
            <a:r>
              <a:rPr lang="en-US" dirty="0"/>
              <a:t> &gt; </a:t>
            </a:r>
            <a:r>
              <a:rPr lang="en-US" dirty="0">
                <a:solidFill>
                  <a:srgbClr val="FFDD65"/>
                </a:solidFill>
              </a:rPr>
              <a:t>Separation</a:t>
            </a:r>
            <a:r>
              <a:rPr lang="en-US" dirty="0"/>
              <a:t> to 16 for gap spacing.</a:t>
            </a:r>
          </a:p>
        </p:txBody>
      </p:sp>
      <p:pic>
        <p:nvPicPr>
          <p:cNvPr id="9" name="Content Placeholder 5" descr="A screenshot of a computer&#10;&#10;Description automatically generated with medium confidence">
            <a:extLst>
              <a:ext uri="{FF2B5EF4-FFF2-40B4-BE49-F238E27FC236}">
                <a16:creationId xmlns:a16="http://schemas.microsoft.com/office/drawing/2014/main" id="{0A319E42-51EA-A052-6215-B5F47BC9871F}"/>
              </a:ext>
            </a:extLst>
          </p:cNvPr>
          <p:cNvPicPr>
            <a:picLocks noGrp="1" noChangeAspect="1"/>
          </p:cNvPicPr>
          <p:nvPr>
            <p:ph sz="half" idx="2"/>
          </p:nvPr>
        </p:nvPicPr>
        <p:blipFill>
          <a:blip r:embed="rId2"/>
          <a:stretch>
            <a:fillRect/>
          </a:stretch>
        </p:blipFill>
        <p:spPr>
          <a:xfrm>
            <a:off x="6497861" y="1919516"/>
            <a:ext cx="5013819" cy="4016673"/>
          </a:xfrm>
        </p:spPr>
      </p:pic>
      <p:sp>
        <p:nvSpPr>
          <p:cNvPr id="10" name="Rectangle 9">
            <a:extLst>
              <a:ext uri="{FF2B5EF4-FFF2-40B4-BE49-F238E27FC236}">
                <a16:creationId xmlns:a16="http://schemas.microsoft.com/office/drawing/2014/main" id="{8B489C78-6A36-2827-F55A-53E42D8991D4}"/>
              </a:ext>
            </a:extLst>
          </p:cNvPr>
          <p:cNvSpPr/>
          <p:nvPr/>
        </p:nvSpPr>
        <p:spPr>
          <a:xfrm>
            <a:off x="10542813" y="4234389"/>
            <a:ext cx="895349" cy="18521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399671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8D8B-E08D-F61E-CCFD-687A31F542A8}"/>
              </a:ext>
            </a:extLst>
          </p:cNvPr>
          <p:cNvSpPr>
            <a:spLocks noGrp="1"/>
          </p:cNvSpPr>
          <p:nvPr>
            <p:ph type="title"/>
          </p:nvPr>
        </p:nvSpPr>
        <p:spPr/>
        <p:txBody>
          <a:bodyPr/>
          <a:lstStyle/>
          <a:p>
            <a:r>
              <a:rPr lang="en-US" dirty="0"/>
              <a:t>Creating a HUD: </a:t>
            </a:r>
            <a:r>
              <a:rPr lang="en-US" dirty="0" err="1"/>
              <a:t>VBoxContainer</a:t>
            </a:r>
            <a:endParaRPr lang="en-US" dirty="0"/>
          </a:p>
        </p:txBody>
      </p:sp>
      <p:sp>
        <p:nvSpPr>
          <p:cNvPr id="8" name="Content Placeholder 7">
            <a:extLst>
              <a:ext uri="{FF2B5EF4-FFF2-40B4-BE49-F238E27FC236}">
                <a16:creationId xmlns:a16="http://schemas.microsoft.com/office/drawing/2014/main" id="{9EC984CC-E87F-82BE-7454-C233B72EAF8D}"/>
              </a:ext>
            </a:extLst>
          </p:cNvPr>
          <p:cNvSpPr>
            <a:spLocks noGrp="1"/>
          </p:cNvSpPr>
          <p:nvPr>
            <p:ph sz="half" idx="1"/>
          </p:nvPr>
        </p:nvSpPr>
        <p:spPr>
          <a:xfrm>
            <a:off x="680319" y="1919516"/>
            <a:ext cx="9927847" cy="4016673"/>
          </a:xfrm>
        </p:spPr>
        <p:txBody>
          <a:bodyPr>
            <a:normAutofit/>
          </a:bodyPr>
          <a:lstStyle/>
          <a:p>
            <a:pPr marL="0" indent="0">
              <a:buNone/>
            </a:pPr>
            <a:r>
              <a:rPr lang="en-US" dirty="0"/>
              <a:t>With the first </a:t>
            </a:r>
            <a:r>
              <a:rPr lang="en-US" dirty="0" err="1">
                <a:solidFill>
                  <a:srgbClr val="FFDD65"/>
                </a:solidFill>
              </a:rPr>
              <a:t>VBoxContainer</a:t>
            </a:r>
            <a:r>
              <a:rPr lang="en-US" dirty="0"/>
              <a:t> selected in the HUD scene tree:</a:t>
            </a:r>
          </a:p>
          <a:p>
            <a:endParaRPr lang="en-US" dirty="0"/>
          </a:p>
          <a:p>
            <a:r>
              <a:rPr lang="en-US" dirty="0"/>
              <a:t>Update its name to be </a:t>
            </a:r>
            <a:r>
              <a:rPr lang="en-US" dirty="0">
                <a:solidFill>
                  <a:srgbClr val="FFDD65"/>
                </a:solidFill>
              </a:rPr>
              <a:t>{Fruit}</a:t>
            </a:r>
            <a:r>
              <a:rPr lang="en-US" dirty="0" err="1">
                <a:solidFill>
                  <a:srgbClr val="FFDD65"/>
                </a:solidFill>
              </a:rPr>
              <a:t>VBox</a:t>
            </a:r>
            <a:r>
              <a:rPr lang="en-US" dirty="0"/>
              <a:t> for one of your chosen fruits (e.g., </a:t>
            </a:r>
            <a:r>
              <a:rPr lang="en-US" dirty="0" err="1">
                <a:solidFill>
                  <a:srgbClr val="FFDD65"/>
                </a:solidFill>
              </a:rPr>
              <a:t>BananaVBox</a:t>
            </a:r>
            <a:r>
              <a:rPr lang="en-US" dirty="0">
                <a:solidFill>
                  <a:srgbClr val="FFDD65"/>
                </a:solidFill>
              </a:rPr>
              <a:t> </a:t>
            </a:r>
            <a:r>
              <a:rPr lang="en-US" dirty="0"/>
              <a:t>if you chose Banana as one of your collectibles).</a:t>
            </a:r>
          </a:p>
        </p:txBody>
      </p:sp>
      <p:pic>
        <p:nvPicPr>
          <p:cNvPr id="4" name="Picture 3" descr="Graphical user interface, text, application&#10;&#10;Description automatically generated">
            <a:extLst>
              <a:ext uri="{FF2B5EF4-FFF2-40B4-BE49-F238E27FC236}">
                <a16:creationId xmlns:a16="http://schemas.microsoft.com/office/drawing/2014/main" id="{8B1B3D3D-00A7-7437-8D69-FA567D09037F}"/>
              </a:ext>
            </a:extLst>
          </p:cNvPr>
          <p:cNvPicPr>
            <a:picLocks noChangeAspect="1"/>
          </p:cNvPicPr>
          <p:nvPr/>
        </p:nvPicPr>
        <p:blipFill>
          <a:blip r:embed="rId2"/>
          <a:stretch>
            <a:fillRect/>
          </a:stretch>
        </p:blipFill>
        <p:spPr>
          <a:xfrm>
            <a:off x="3589090" y="4161066"/>
            <a:ext cx="5013819" cy="1417280"/>
          </a:xfrm>
          <a:prstGeom prst="rect">
            <a:avLst/>
          </a:prstGeom>
        </p:spPr>
      </p:pic>
    </p:spTree>
    <p:extLst>
      <p:ext uri="{BB962C8B-B14F-4D97-AF65-F5344CB8AC3E}">
        <p14:creationId xmlns:p14="http://schemas.microsoft.com/office/powerpoint/2010/main" val="423878973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859E84EC-E39F-7D0D-E872-4E7EC5929AB3}"/>
              </a:ext>
            </a:extLst>
          </p:cNvPr>
          <p:cNvPicPr>
            <a:picLocks noChangeAspect="1"/>
          </p:cNvPicPr>
          <p:nvPr/>
        </p:nvPicPr>
        <p:blipFill>
          <a:blip r:embed="rId2"/>
          <a:stretch>
            <a:fillRect/>
          </a:stretch>
        </p:blipFill>
        <p:spPr>
          <a:xfrm>
            <a:off x="6765812" y="1919516"/>
            <a:ext cx="2670892" cy="4658165"/>
          </a:xfrm>
          <a:prstGeom prst="rect">
            <a:avLst/>
          </a:prstGeom>
        </p:spPr>
      </p:pic>
      <p:sp>
        <p:nvSpPr>
          <p:cNvPr id="2" name="Title 1">
            <a:extLst>
              <a:ext uri="{FF2B5EF4-FFF2-40B4-BE49-F238E27FC236}">
                <a16:creationId xmlns:a16="http://schemas.microsoft.com/office/drawing/2014/main" id="{A1598D8B-E08D-F61E-CCFD-687A31F542A8}"/>
              </a:ext>
            </a:extLst>
          </p:cNvPr>
          <p:cNvSpPr>
            <a:spLocks noGrp="1"/>
          </p:cNvSpPr>
          <p:nvPr>
            <p:ph type="title"/>
          </p:nvPr>
        </p:nvSpPr>
        <p:spPr/>
        <p:txBody>
          <a:bodyPr/>
          <a:lstStyle/>
          <a:p>
            <a:r>
              <a:rPr lang="en-US" dirty="0"/>
              <a:t>Creating a HUD: Control</a:t>
            </a:r>
          </a:p>
        </p:txBody>
      </p:sp>
      <p:sp>
        <p:nvSpPr>
          <p:cNvPr id="8" name="Content Placeholder 7">
            <a:extLst>
              <a:ext uri="{FF2B5EF4-FFF2-40B4-BE49-F238E27FC236}">
                <a16:creationId xmlns:a16="http://schemas.microsoft.com/office/drawing/2014/main" id="{9EC984CC-E87F-82BE-7454-C233B72EAF8D}"/>
              </a:ext>
            </a:extLst>
          </p:cNvPr>
          <p:cNvSpPr>
            <a:spLocks noGrp="1"/>
          </p:cNvSpPr>
          <p:nvPr>
            <p:ph sz="half" idx="1"/>
          </p:nvPr>
        </p:nvSpPr>
        <p:spPr/>
        <p:txBody>
          <a:bodyPr>
            <a:normAutofit/>
          </a:bodyPr>
          <a:lstStyle/>
          <a:p>
            <a:pPr marL="0" indent="0">
              <a:buNone/>
            </a:pPr>
            <a:r>
              <a:rPr lang="en-US" dirty="0"/>
              <a:t>With the </a:t>
            </a:r>
            <a:r>
              <a:rPr lang="en-US" dirty="0">
                <a:solidFill>
                  <a:srgbClr val="FFDD65"/>
                </a:solidFill>
              </a:rPr>
              <a:t>Control</a:t>
            </a:r>
            <a:r>
              <a:rPr lang="en-US" dirty="0"/>
              <a:t> of the first </a:t>
            </a:r>
            <a:r>
              <a:rPr lang="en-US" dirty="0" err="1"/>
              <a:t>FruitVBox</a:t>
            </a:r>
            <a:r>
              <a:rPr lang="en-US" dirty="0"/>
              <a:t> selected in the HUD scene tree:</a:t>
            </a:r>
          </a:p>
          <a:p>
            <a:endParaRPr lang="en-US" dirty="0"/>
          </a:p>
          <a:p>
            <a:r>
              <a:rPr lang="en-US" dirty="0"/>
              <a:t>Set its </a:t>
            </a:r>
            <a:r>
              <a:rPr lang="en-US" dirty="0" err="1">
                <a:solidFill>
                  <a:srgbClr val="FFDD65"/>
                </a:solidFill>
              </a:rPr>
              <a:t>Rect</a:t>
            </a:r>
            <a:r>
              <a:rPr lang="en-US" dirty="0"/>
              <a:t> &gt; </a:t>
            </a:r>
            <a:r>
              <a:rPr lang="en-US" dirty="0">
                <a:solidFill>
                  <a:srgbClr val="FFDD65"/>
                </a:solidFill>
              </a:rPr>
              <a:t>Min Size </a:t>
            </a:r>
            <a:r>
              <a:rPr lang="en-US" dirty="0"/>
              <a:t>to be 32 for the </a:t>
            </a:r>
            <a:r>
              <a:rPr lang="en-US" dirty="0">
                <a:solidFill>
                  <a:srgbClr val="FFDD65"/>
                </a:solidFill>
              </a:rPr>
              <a:t>x</a:t>
            </a:r>
            <a:r>
              <a:rPr lang="en-US" dirty="0"/>
              <a:t> and </a:t>
            </a:r>
            <a:r>
              <a:rPr lang="en-US" dirty="0">
                <a:solidFill>
                  <a:srgbClr val="FFDD65"/>
                </a:solidFill>
              </a:rPr>
              <a:t>y</a:t>
            </a:r>
            <a:r>
              <a:rPr lang="en-US" dirty="0"/>
              <a:t> properties.</a:t>
            </a:r>
          </a:p>
          <a:p>
            <a:endParaRPr lang="en-US" dirty="0"/>
          </a:p>
          <a:p>
            <a:r>
              <a:rPr lang="en-US" dirty="0"/>
              <a:t>Set the </a:t>
            </a:r>
            <a:r>
              <a:rPr lang="en-US" dirty="0" err="1">
                <a:solidFill>
                  <a:srgbClr val="FFDD65"/>
                </a:solidFill>
              </a:rPr>
              <a:t>Rect</a:t>
            </a:r>
            <a:r>
              <a:rPr lang="en-US" dirty="0"/>
              <a:t> &gt; </a:t>
            </a:r>
            <a:r>
              <a:rPr lang="en-US" dirty="0">
                <a:solidFill>
                  <a:srgbClr val="FFDD65"/>
                </a:solidFill>
              </a:rPr>
              <a:t>Clip Content </a:t>
            </a:r>
            <a:r>
              <a:rPr lang="en-US" dirty="0"/>
              <a:t>to On; this will prevent overflow content from displaying.</a:t>
            </a:r>
          </a:p>
        </p:txBody>
      </p:sp>
      <p:sp>
        <p:nvSpPr>
          <p:cNvPr id="10" name="Rectangle 9">
            <a:extLst>
              <a:ext uri="{FF2B5EF4-FFF2-40B4-BE49-F238E27FC236}">
                <a16:creationId xmlns:a16="http://schemas.microsoft.com/office/drawing/2014/main" id="{8B489C78-6A36-2827-F55A-53E42D8991D4}"/>
              </a:ext>
            </a:extLst>
          </p:cNvPr>
          <p:cNvSpPr/>
          <p:nvPr/>
        </p:nvSpPr>
        <p:spPr>
          <a:xfrm>
            <a:off x="6819901" y="4699000"/>
            <a:ext cx="2559049" cy="4953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4603583-479C-DBF2-C5AB-D0675E47C749}"/>
              </a:ext>
            </a:extLst>
          </p:cNvPr>
          <p:cNvSpPr/>
          <p:nvPr/>
        </p:nvSpPr>
        <p:spPr>
          <a:xfrm>
            <a:off x="6819901" y="6330949"/>
            <a:ext cx="2559049" cy="24673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640765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9BF7E685-2630-C064-5EA2-8D394DA0D702}"/>
              </a:ext>
            </a:extLst>
          </p:cNvPr>
          <p:cNvPicPr>
            <a:picLocks noChangeAspect="1"/>
          </p:cNvPicPr>
          <p:nvPr/>
        </p:nvPicPr>
        <p:blipFill>
          <a:blip r:embed="rId2"/>
          <a:stretch>
            <a:fillRect/>
          </a:stretch>
        </p:blipFill>
        <p:spPr>
          <a:xfrm>
            <a:off x="5594349" y="1919516"/>
            <a:ext cx="5641663" cy="3375971"/>
          </a:xfrm>
          <a:prstGeom prst="rect">
            <a:avLst/>
          </a:prstGeom>
        </p:spPr>
      </p:pic>
      <p:sp>
        <p:nvSpPr>
          <p:cNvPr id="2" name="Title 1">
            <a:extLst>
              <a:ext uri="{FF2B5EF4-FFF2-40B4-BE49-F238E27FC236}">
                <a16:creationId xmlns:a16="http://schemas.microsoft.com/office/drawing/2014/main" id="{A1598D8B-E08D-F61E-CCFD-687A31F542A8}"/>
              </a:ext>
            </a:extLst>
          </p:cNvPr>
          <p:cNvSpPr>
            <a:spLocks noGrp="1"/>
          </p:cNvSpPr>
          <p:nvPr>
            <p:ph type="title"/>
          </p:nvPr>
        </p:nvSpPr>
        <p:spPr/>
        <p:txBody>
          <a:bodyPr/>
          <a:lstStyle/>
          <a:p>
            <a:r>
              <a:rPr lang="en-US" dirty="0"/>
              <a:t>Creating a HUD: </a:t>
            </a:r>
            <a:r>
              <a:rPr lang="en-US" dirty="0" err="1"/>
              <a:t>TextureRect</a:t>
            </a:r>
            <a:endParaRPr lang="en-US" dirty="0"/>
          </a:p>
        </p:txBody>
      </p:sp>
      <p:sp>
        <p:nvSpPr>
          <p:cNvPr id="8" name="Content Placeholder 7">
            <a:extLst>
              <a:ext uri="{FF2B5EF4-FFF2-40B4-BE49-F238E27FC236}">
                <a16:creationId xmlns:a16="http://schemas.microsoft.com/office/drawing/2014/main" id="{9EC984CC-E87F-82BE-7454-C233B72EAF8D}"/>
              </a:ext>
            </a:extLst>
          </p:cNvPr>
          <p:cNvSpPr>
            <a:spLocks noGrp="1"/>
          </p:cNvSpPr>
          <p:nvPr>
            <p:ph sz="half" idx="1"/>
          </p:nvPr>
        </p:nvSpPr>
        <p:spPr/>
        <p:txBody>
          <a:bodyPr>
            <a:normAutofit fontScale="92500"/>
          </a:bodyPr>
          <a:lstStyle/>
          <a:p>
            <a:pPr marL="0" indent="0">
              <a:buNone/>
            </a:pPr>
            <a:r>
              <a:rPr lang="en-US" dirty="0"/>
              <a:t>With the </a:t>
            </a:r>
            <a:r>
              <a:rPr lang="en-US" dirty="0" err="1">
                <a:solidFill>
                  <a:srgbClr val="FFDD65"/>
                </a:solidFill>
              </a:rPr>
              <a:t>TextureRect</a:t>
            </a:r>
            <a:r>
              <a:rPr lang="en-US" dirty="0"/>
              <a:t> of the Control selected in the HUD scene tree:</a:t>
            </a:r>
          </a:p>
          <a:p>
            <a:endParaRPr lang="en-US" dirty="0"/>
          </a:p>
          <a:p>
            <a:r>
              <a:rPr lang="en-US" dirty="0"/>
              <a:t>Set its </a:t>
            </a:r>
            <a:r>
              <a:rPr lang="en-US" dirty="0">
                <a:solidFill>
                  <a:srgbClr val="FFDD65"/>
                </a:solidFill>
              </a:rPr>
              <a:t>Texture </a:t>
            </a:r>
            <a:r>
              <a:rPr lang="en-US" dirty="0"/>
              <a:t>to be the same </a:t>
            </a:r>
            <a:r>
              <a:rPr lang="en-US" i="1" dirty="0" err="1"/>
              <a:t>Fruit.</a:t>
            </a:r>
            <a:r>
              <a:rPr lang="en-US" dirty="0" err="1"/>
              <a:t>png</a:t>
            </a:r>
            <a:r>
              <a:rPr lang="en-US" dirty="0"/>
              <a:t> file used for the </a:t>
            </a:r>
            <a:r>
              <a:rPr lang="en-US" dirty="0" err="1"/>
              <a:t>AnimatedSprite</a:t>
            </a:r>
            <a:r>
              <a:rPr lang="en-US" dirty="0"/>
              <a:t> of the fruit being represented.</a:t>
            </a:r>
          </a:p>
          <a:p>
            <a:endParaRPr lang="en-US" dirty="0"/>
          </a:p>
          <a:p>
            <a:r>
              <a:rPr lang="en-US" dirty="0"/>
              <a:t>Since it’s such a wide image, lock the </a:t>
            </a:r>
            <a:r>
              <a:rPr lang="en-US" dirty="0" err="1"/>
              <a:t>TextureRect</a:t>
            </a:r>
            <a:r>
              <a:rPr lang="en-US" dirty="0"/>
              <a:t> in the editor window out of caution.</a:t>
            </a:r>
          </a:p>
        </p:txBody>
      </p:sp>
    </p:spTree>
    <p:extLst>
      <p:ext uri="{BB962C8B-B14F-4D97-AF65-F5344CB8AC3E}">
        <p14:creationId xmlns:p14="http://schemas.microsoft.com/office/powerpoint/2010/main" val="1438157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8D8B-E08D-F61E-CCFD-687A31F542A8}"/>
              </a:ext>
            </a:extLst>
          </p:cNvPr>
          <p:cNvSpPr>
            <a:spLocks noGrp="1"/>
          </p:cNvSpPr>
          <p:nvPr>
            <p:ph type="title"/>
          </p:nvPr>
        </p:nvSpPr>
        <p:spPr/>
        <p:txBody>
          <a:bodyPr/>
          <a:lstStyle/>
          <a:p>
            <a:r>
              <a:rPr lang="en-US" dirty="0"/>
              <a:t>Creating a HUD: Label</a:t>
            </a:r>
          </a:p>
        </p:txBody>
      </p:sp>
      <p:sp>
        <p:nvSpPr>
          <p:cNvPr id="8" name="Content Placeholder 7">
            <a:extLst>
              <a:ext uri="{FF2B5EF4-FFF2-40B4-BE49-F238E27FC236}">
                <a16:creationId xmlns:a16="http://schemas.microsoft.com/office/drawing/2014/main" id="{9EC984CC-E87F-82BE-7454-C233B72EAF8D}"/>
              </a:ext>
            </a:extLst>
          </p:cNvPr>
          <p:cNvSpPr>
            <a:spLocks noGrp="1"/>
          </p:cNvSpPr>
          <p:nvPr>
            <p:ph sz="half" idx="1"/>
          </p:nvPr>
        </p:nvSpPr>
        <p:spPr>
          <a:xfrm>
            <a:off x="680320" y="1919516"/>
            <a:ext cx="5136280" cy="4436834"/>
          </a:xfrm>
        </p:spPr>
        <p:txBody>
          <a:bodyPr>
            <a:normAutofit fontScale="92500" lnSpcReduction="10000"/>
          </a:bodyPr>
          <a:lstStyle/>
          <a:p>
            <a:pPr marL="0" indent="0">
              <a:buNone/>
            </a:pPr>
            <a:r>
              <a:rPr lang="en-US" dirty="0"/>
              <a:t>With the </a:t>
            </a:r>
            <a:r>
              <a:rPr lang="en-US" dirty="0">
                <a:solidFill>
                  <a:srgbClr val="FFDD65"/>
                </a:solidFill>
              </a:rPr>
              <a:t>Label</a:t>
            </a:r>
            <a:r>
              <a:rPr lang="en-US" dirty="0"/>
              <a:t> of the first </a:t>
            </a:r>
            <a:r>
              <a:rPr lang="en-US" dirty="0" err="1"/>
              <a:t>FruitVBox</a:t>
            </a:r>
            <a:r>
              <a:rPr lang="en-US" dirty="0"/>
              <a:t> selected in the HUD scene tree:</a:t>
            </a:r>
          </a:p>
          <a:p>
            <a:endParaRPr lang="en-US" dirty="0"/>
          </a:p>
          <a:p>
            <a:r>
              <a:rPr lang="en-US" dirty="0"/>
              <a:t>Set its </a:t>
            </a:r>
            <a:r>
              <a:rPr lang="en-US" dirty="0">
                <a:solidFill>
                  <a:srgbClr val="FFDD65"/>
                </a:solidFill>
              </a:rPr>
              <a:t>Text</a:t>
            </a:r>
            <a:r>
              <a:rPr lang="en-US" dirty="0"/>
              <a:t> to “00/00” for some simple testing.</a:t>
            </a:r>
          </a:p>
          <a:p>
            <a:endParaRPr lang="en-US" dirty="0"/>
          </a:p>
          <a:p>
            <a:r>
              <a:rPr lang="en-US" dirty="0"/>
              <a:t>Set </a:t>
            </a:r>
            <a:r>
              <a:rPr lang="en-US" dirty="0">
                <a:solidFill>
                  <a:srgbClr val="FFDD65"/>
                </a:solidFill>
              </a:rPr>
              <a:t>Align</a:t>
            </a:r>
            <a:r>
              <a:rPr lang="en-US" dirty="0"/>
              <a:t> and </a:t>
            </a:r>
            <a:r>
              <a:rPr lang="en-US" dirty="0">
                <a:solidFill>
                  <a:srgbClr val="FFDD65"/>
                </a:solidFill>
              </a:rPr>
              <a:t>V Align </a:t>
            </a:r>
            <a:r>
              <a:rPr lang="en-US" dirty="0"/>
              <a:t>to “Center”.</a:t>
            </a:r>
          </a:p>
          <a:p>
            <a:endParaRPr lang="en-US" dirty="0"/>
          </a:p>
          <a:p>
            <a:r>
              <a:rPr lang="en-US" dirty="0"/>
              <a:t>Under the </a:t>
            </a:r>
            <a:r>
              <a:rPr lang="en-US" dirty="0">
                <a:solidFill>
                  <a:srgbClr val="FFDD65"/>
                </a:solidFill>
              </a:rPr>
              <a:t>Theme Overrides </a:t>
            </a:r>
            <a:r>
              <a:rPr lang="en-US" dirty="0"/>
              <a:t>section, create a new </a:t>
            </a:r>
            <a:r>
              <a:rPr lang="en-US" dirty="0">
                <a:solidFill>
                  <a:srgbClr val="FFDD65"/>
                </a:solidFill>
              </a:rPr>
              <a:t>Normal</a:t>
            </a:r>
            <a:r>
              <a:rPr lang="en-US" dirty="0"/>
              <a:t> </a:t>
            </a:r>
            <a:r>
              <a:rPr lang="en-US" dirty="0" err="1"/>
              <a:t>StyleBoxFlat</a:t>
            </a:r>
            <a:r>
              <a:rPr lang="en-US" dirty="0"/>
              <a:t> value and give it some basic styling as seen to the far right.</a:t>
            </a:r>
          </a:p>
        </p:txBody>
      </p:sp>
      <p:pic>
        <p:nvPicPr>
          <p:cNvPr id="6" name="Picture 5" descr="A screenshot of a phone&#10;&#10;Description automatically generated with medium confidence">
            <a:extLst>
              <a:ext uri="{FF2B5EF4-FFF2-40B4-BE49-F238E27FC236}">
                <a16:creationId xmlns:a16="http://schemas.microsoft.com/office/drawing/2014/main" id="{86255AEA-38ED-8140-711A-DBDBB0F24112}"/>
              </a:ext>
            </a:extLst>
          </p:cNvPr>
          <p:cNvPicPr>
            <a:picLocks noChangeAspect="1"/>
          </p:cNvPicPr>
          <p:nvPr/>
        </p:nvPicPr>
        <p:blipFill>
          <a:blip r:embed="rId2"/>
          <a:stretch>
            <a:fillRect/>
          </a:stretch>
        </p:blipFill>
        <p:spPr>
          <a:xfrm>
            <a:off x="9248663" y="1714500"/>
            <a:ext cx="1987349" cy="5048250"/>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F7719B31-EC41-A55C-D02D-A92B964B69C7}"/>
              </a:ext>
            </a:extLst>
          </p:cNvPr>
          <p:cNvPicPr>
            <a:picLocks noChangeAspect="1"/>
          </p:cNvPicPr>
          <p:nvPr/>
        </p:nvPicPr>
        <p:blipFill>
          <a:blip r:embed="rId3"/>
          <a:stretch>
            <a:fillRect/>
          </a:stretch>
        </p:blipFill>
        <p:spPr>
          <a:xfrm>
            <a:off x="6553200" y="3133725"/>
            <a:ext cx="2191834" cy="2209800"/>
          </a:xfrm>
          <a:prstGeom prst="rect">
            <a:avLst/>
          </a:prstGeom>
        </p:spPr>
      </p:pic>
    </p:spTree>
    <p:extLst>
      <p:ext uri="{BB962C8B-B14F-4D97-AF65-F5344CB8AC3E}">
        <p14:creationId xmlns:p14="http://schemas.microsoft.com/office/powerpoint/2010/main" val="330523751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F554-F6A6-538E-F8B9-7474FEB11894}"/>
              </a:ext>
            </a:extLst>
          </p:cNvPr>
          <p:cNvSpPr>
            <a:spLocks noGrp="1"/>
          </p:cNvSpPr>
          <p:nvPr>
            <p:ph type="title"/>
          </p:nvPr>
        </p:nvSpPr>
        <p:spPr/>
        <p:txBody>
          <a:bodyPr/>
          <a:lstStyle/>
          <a:p>
            <a:r>
              <a:rPr lang="en-US" dirty="0"/>
              <a:t>Creating a HUD: Repeat for Fruit #2</a:t>
            </a:r>
          </a:p>
        </p:txBody>
      </p:sp>
      <p:sp>
        <p:nvSpPr>
          <p:cNvPr id="8" name="Content Placeholder 7">
            <a:extLst>
              <a:ext uri="{FF2B5EF4-FFF2-40B4-BE49-F238E27FC236}">
                <a16:creationId xmlns:a16="http://schemas.microsoft.com/office/drawing/2014/main" id="{8B67128C-48CB-9727-652B-499BC12689DE}"/>
              </a:ext>
            </a:extLst>
          </p:cNvPr>
          <p:cNvSpPr>
            <a:spLocks noGrp="1"/>
          </p:cNvSpPr>
          <p:nvPr>
            <p:ph sz="half" idx="1"/>
          </p:nvPr>
        </p:nvSpPr>
        <p:spPr/>
        <p:txBody>
          <a:bodyPr/>
          <a:lstStyle/>
          <a:p>
            <a:pPr marL="0" indent="0">
              <a:buNone/>
            </a:pPr>
            <a:r>
              <a:rPr lang="en-US" dirty="0"/>
              <a:t>Rinse-and-repeat the same process for your second fruit.</a:t>
            </a:r>
          </a:p>
          <a:p>
            <a:pPr marL="0" indent="0">
              <a:buNone/>
            </a:pPr>
            <a:endParaRPr lang="en-US" dirty="0"/>
          </a:p>
          <a:p>
            <a:pPr marL="0" indent="0">
              <a:buNone/>
            </a:pPr>
            <a:r>
              <a:rPr lang="en-US" b="1" dirty="0">
                <a:solidFill>
                  <a:srgbClr val="FFDD65"/>
                </a:solidFill>
              </a:rPr>
              <a:t>Note:</a:t>
            </a:r>
            <a:r>
              <a:rPr lang="en-US" dirty="0">
                <a:solidFill>
                  <a:srgbClr val="FFDD65"/>
                </a:solidFill>
              </a:rPr>
              <a:t> </a:t>
            </a:r>
            <a:r>
              <a:rPr lang="en-US" dirty="0"/>
              <a:t>You should have two </a:t>
            </a:r>
            <a:r>
              <a:rPr lang="en-US" dirty="0" err="1"/>
              <a:t>VBoxContainer</a:t>
            </a:r>
            <a:r>
              <a:rPr lang="en-US" dirty="0"/>
              <a:t> nodes and only one </a:t>
            </a:r>
            <a:r>
              <a:rPr lang="en-US" dirty="0" err="1"/>
              <a:t>HBoxContainer</a:t>
            </a:r>
            <a:r>
              <a:rPr lang="en-US" dirty="0"/>
              <a:t>.</a:t>
            </a:r>
          </a:p>
        </p:txBody>
      </p:sp>
      <p:pic>
        <p:nvPicPr>
          <p:cNvPr id="14" name="Content Placeholder 5" descr="Graphical user interface&#10;&#10;Description automatically generated with medium confidence">
            <a:extLst>
              <a:ext uri="{FF2B5EF4-FFF2-40B4-BE49-F238E27FC236}">
                <a16:creationId xmlns:a16="http://schemas.microsoft.com/office/drawing/2014/main" id="{896C759B-9419-53A4-4127-8DF3426FE192}"/>
              </a:ext>
            </a:extLst>
          </p:cNvPr>
          <p:cNvPicPr>
            <a:picLocks noChangeAspect="1"/>
          </p:cNvPicPr>
          <p:nvPr/>
        </p:nvPicPr>
        <p:blipFill>
          <a:blip r:embed="rId2"/>
          <a:stretch>
            <a:fillRect/>
          </a:stretch>
        </p:blipFill>
        <p:spPr>
          <a:xfrm>
            <a:off x="1678291" y="4854339"/>
            <a:ext cx="2702415" cy="1525226"/>
          </a:xfrm>
          <a:prstGeom prst="rect">
            <a:avLst/>
          </a:prstGeom>
        </p:spPr>
      </p:pic>
      <p:pic>
        <p:nvPicPr>
          <p:cNvPr id="15" name="Content Placeholder 14" descr="Graphical user interface, text, application&#10;&#10;Description automatically generated">
            <a:extLst>
              <a:ext uri="{FF2B5EF4-FFF2-40B4-BE49-F238E27FC236}">
                <a16:creationId xmlns:a16="http://schemas.microsoft.com/office/drawing/2014/main" id="{495852B0-C120-109C-F460-80C6280D6413}"/>
              </a:ext>
            </a:extLst>
          </p:cNvPr>
          <p:cNvPicPr>
            <a:picLocks noGrp="1" noChangeAspect="1"/>
          </p:cNvPicPr>
          <p:nvPr>
            <p:ph sz="half" idx="2"/>
          </p:nvPr>
        </p:nvPicPr>
        <p:blipFill>
          <a:blip r:embed="rId3"/>
          <a:stretch>
            <a:fillRect/>
          </a:stretch>
        </p:blipFill>
        <p:spPr>
          <a:xfrm>
            <a:off x="5861167" y="1919516"/>
            <a:ext cx="5650513" cy="4460049"/>
          </a:xfrm>
          <a:prstGeom prst="rect">
            <a:avLst/>
          </a:prstGeom>
        </p:spPr>
      </p:pic>
    </p:spTree>
    <p:extLst>
      <p:ext uri="{BB962C8B-B14F-4D97-AF65-F5344CB8AC3E}">
        <p14:creationId xmlns:p14="http://schemas.microsoft.com/office/powerpoint/2010/main" val="156312769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DEF3AC5B-2F74-B552-A06D-570A36BE53A5}"/>
              </a:ext>
            </a:extLst>
          </p:cNvPr>
          <p:cNvPicPr>
            <a:picLocks noChangeAspect="1"/>
          </p:cNvPicPr>
          <p:nvPr/>
        </p:nvPicPr>
        <p:blipFill>
          <a:blip r:embed="rId2"/>
          <a:stretch>
            <a:fillRect/>
          </a:stretch>
        </p:blipFill>
        <p:spPr>
          <a:xfrm>
            <a:off x="6462371" y="2129426"/>
            <a:ext cx="5176496" cy="4182954"/>
          </a:xfrm>
          <a:prstGeom prst="rect">
            <a:avLst/>
          </a:prstGeom>
        </p:spPr>
      </p:pic>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(~15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a:xfrm>
            <a:off x="553133" y="1919516"/>
            <a:ext cx="5252987" cy="4602778"/>
          </a:xfrm>
        </p:spPr>
        <p:txBody>
          <a:bodyPr>
            <a:normAutofit/>
          </a:bodyPr>
          <a:lstStyle/>
          <a:p>
            <a:r>
              <a:rPr lang="en-US" dirty="0"/>
              <a:t>Create the HUD scene.</a:t>
            </a:r>
          </a:p>
          <a:p>
            <a:endParaRPr lang="en-US" dirty="0"/>
          </a:p>
          <a:p>
            <a:r>
              <a:rPr lang="en-US" dirty="0"/>
              <a:t>Instance in the HUD scene as a child node in the Level scene.</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9782" y="464609"/>
            <a:ext cx="914400" cy="91440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BE4F1FDB-4BC1-2C26-EAA9-F556314085F2}"/>
              </a:ext>
            </a:extLst>
          </p:cNvPr>
          <p:cNvPicPr>
            <a:picLocks noChangeAspect="1"/>
          </p:cNvPicPr>
          <p:nvPr/>
        </p:nvPicPr>
        <p:blipFill>
          <a:blip r:embed="rId5"/>
          <a:stretch>
            <a:fillRect/>
          </a:stretch>
        </p:blipFill>
        <p:spPr>
          <a:xfrm>
            <a:off x="1212850" y="3812154"/>
            <a:ext cx="3928926" cy="2500226"/>
          </a:xfrm>
          <a:prstGeom prst="rect">
            <a:avLst/>
          </a:prstGeom>
        </p:spPr>
      </p:pic>
    </p:spTree>
    <p:extLst>
      <p:ext uri="{BB962C8B-B14F-4D97-AF65-F5344CB8AC3E}">
        <p14:creationId xmlns:p14="http://schemas.microsoft.com/office/powerpoint/2010/main" val="645042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with a blue background&#10;&#10;Description automatically generated with low confidence">
            <a:extLst>
              <a:ext uri="{FF2B5EF4-FFF2-40B4-BE49-F238E27FC236}">
                <a16:creationId xmlns:a16="http://schemas.microsoft.com/office/drawing/2014/main" id="{2FDCDE5A-72F6-763B-6DB7-C45832EBCC45}"/>
              </a:ext>
            </a:extLst>
          </p:cNvPr>
          <p:cNvPicPr>
            <a:picLocks noChangeAspect="1"/>
          </p:cNvPicPr>
          <p:nvPr/>
        </p:nvPicPr>
        <p:blipFill>
          <a:blip r:embed="rId2"/>
          <a:stretch>
            <a:fillRect/>
          </a:stretch>
        </p:blipFill>
        <p:spPr>
          <a:xfrm>
            <a:off x="770734" y="1"/>
            <a:ext cx="10650534" cy="6858000"/>
          </a:xfrm>
          <a:prstGeom prst="rect">
            <a:avLst/>
          </a:prstGeom>
        </p:spPr>
      </p:pic>
      <p:sp>
        <p:nvSpPr>
          <p:cNvPr id="3" name="Rectangle 2">
            <a:extLst>
              <a:ext uri="{FF2B5EF4-FFF2-40B4-BE49-F238E27FC236}">
                <a16:creationId xmlns:a16="http://schemas.microsoft.com/office/drawing/2014/main" id="{7DC5758A-8139-843D-53D2-7897F3A0AE2A}"/>
              </a:ext>
            </a:extLst>
          </p:cNvPr>
          <p:cNvSpPr/>
          <p:nvPr/>
        </p:nvSpPr>
        <p:spPr>
          <a:xfrm>
            <a:off x="3790950" y="622300"/>
            <a:ext cx="196850" cy="1968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E42E26-03B0-F89D-A166-4EE634B38D28}"/>
              </a:ext>
            </a:extLst>
          </p:cNvPr>
          <p:cNvSpPr txBox="1"/>
          <p:nvPr/>
        </p:nvSpPr>
        <p:spPr>
          <a:xfrm>
            <a:off x="2849958" y="285234"/>
            <a:ext cx="2299891" cy="369332"/>
          </a:xfrm>
          <a:prstGeom prst="rect">
            <a:avLst/>
          </a:prstGeom>
          <a:noFill/>
        </p:spPr>
        <p:txBody>
          <a:bodyPr wrap="square" rtlCol="0">
            <a:spAutoFit/>
          </a:bodyPr>
          <a:lstStyle/>
          <a:p>
            <a:pPr algn="ctr"/>
            <a:r>
              <a:rPr lang="en-US" dirty="0">
                <a:solidFill>
                  <a:srgbClr val="FFDD65"/>
                </a:solidFill>
              </a:rPr>
              <a:t>Toggle Grid Snap</a:t>
            </a:r>
          </a:p>
        </p:txBody>
      </p:sp>
      <p:sp>
        <p:nvSpPr>
          <p:cNvPr id="2" name="TextBox 1">
            <a:extLst>
              <a:ext uri="{FF2B5EF4-FFF2-40B4-BE49-F238E27FC236}">
                <a16:creationId xmlns:a16="http://schemas.microsoft.com/office/drawing/2014/main" id="{B68D14D1-E7D9-91D4-3F35-D43674DAA0F8}"/>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3718703987"/>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46EEEB-2236-1F64-8972-47A25E961F74}"/>
              </a:ext>
            </a:extLst>
          </p:cNvPr>
          <p:cNvSpPr>
            <a:spLocks noGrp="1"/>
          </p:cNvSpPr>
          <p:nvPr>
            <p:ph type="title"/>
          </p:nvPr>
        </p:nvSpPr>
        <p:spPr/>
        <p:txBody>
          <a:bodyPr/>
          <a:lstStyle/>
          <a:p>
            <a:r>
              <a:rPr lang="en-US" dirty="0"/>
              <a:t>Creating a Signal Chain from Player to HUD</a:t>
            </a:r>
          </a:p>
        </p:txBody>
      </p:sp>
      <p:sp>
        <p:nvSpPr>
          <p:cNvPr id="11" name="Content Placeholder 10">
            <a:extLst>
              <a:ext uri="{FF2B5EF4-FFF2-40B4-BE49-F238E27FC236}">
                <a16:creationId xmlns:a16="http://schemas.microsoft.com/office/drawing/2014/main" id="{4D33C568-BB4B-1910-7842-58FEFAFA88EC}"/>
              </a:ext>
            </a:extLst>
          </p:cNvPr>
          <p:cNvSpPr>
            <a:spLocks noGrp="1"/>
          </p:cNvSpPr>
          <p:nvPr>
            <p:ph sz="half" idx="1"/>
          </p:nvPr>
        </p:nvSpPr>
        <p:spPr>
          <a:xfrm>
            <a:off x="680320" y="1919516"/>
            <a:ext cx="5415680" cy="1292559"/>
          </a:xfrm>
        </p:spPr>
        <p:txBody>
          <a:bodyPr>
            <a:normAutofit fontScale="92500" lnSpcReduction="10000"/>
          </a:bodyPr>
          <a:lstStyle/>
          <a:p>
            <a:pPr marL="0" indent="0">
              <a:buNone/>
            </a:pPr>
            <a:r>
              <a:rPr lang="en-US" dirty="0"/>
              <a:t>The Player &amp; HUD exist within the Level, but all have inter-communication needs. We need to cater to those needs without breaking the appropriate abstractions.</a:t>
            </a:r>
          </a:p>
        </p:txBody>
      </p:sp>
      <p:pic>
        <p:nvPicPr>
          <p:cNvPr id="13" name="Content Placeholder 7" descr="A screenshot of a computer&#10;&#10;Description automatically generated with medium confidence">
            <a:extLst>
              <a:ext uri="{FF2B5EF4-FFF2-40B4-BE49-F238E27FC236}">
                <a16:creationId xmlns:a16="http://schemas.microsoft.com/office/drawing/2014/main" id="{9E16C707-B1A8-0F7F-043C-BBECA3EAA47C}"/>
              </a:ext>
            </a:extLst>
          </p:cNvPr>
          <p:cNvPicPr>
            <a:picLocks noGrp="1" noChangeAspect="1"/>
          </p:cNvPicPr>
          <p:nvPr>
            <p:ph sz="half" idx="2"/>
          </p:nvPr>
        </p:nvPicPr>
        <p:blipFill>
          <a:blip r:embed="rId3"/>
          <a:stretch>
            <a:fillRect/>
          </a:stretch>
        </p:blipFill>
        <p:spPr>
          <a:xfrm>
            <a:off x="6229919" y="1714500"/>
            <a:ext cx="5759758" cy="4603750"/>
          </a:xfrm>
        </p:spPr>
      </p:pic>
      <p:sp>
        <p:nvSpPr>
          <p:cNvPr id="14" name="Rectangle 13">
            <a:extLst>
              <a:ext uri="{FF2B5EF4-FFF2-40B4-BE49-F238E27FC236}">
                <a16:creationId xmlns:a16="http://schemas.microsoft.com/office/drawing/2014/main" id="{91CBF488-9AD0-372A-A710-1EBDA1A26718}"/>
              </a:ext>
            </a:extLst>
          </p:cNvPr>
          <p:cNvSpPr/>
          <p:nvPr/>
        </p:nvSpPr>
        <p:spPr>
          <a:xfrm>
            <a:off x="1038981" y="3417328"/>
            <a:ext cx="4698358" cy="276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4D259F-75CA-BE50-1911-FFDA347FF0FF}"/>
              </a:ext>
            </a:extLst>
          </p:cNvPr>
          <p:cNvSpPr txBox="1"/>
          <p:nvPr/>
        </p:nvSpPr>
        <p:spPr>
          <a:xfrm>
            <a:off x="1038981" y="3416341"/>
            <a:ext cx="80182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LEVEL</a:t>
            </a:r>
          </a:p>
        </p:txBody>
      </p:sp>
      <p:sp>
        <p:nvSpPr>
          <p:cNvPr id="17" name="Rectangle 16">
            <a:extLst>
              <a:ext uri="{FF2B5EF4-FFF2-40B4-BE49-F238E27FC236}">
                <a16:creationId xmlns:a16="http://schemas.microsoft.com/office/drawing/2014/main" id="{8C6F19D1-700E-08E0-A935-8F8E512BD564}"/>
              </a:ext>
            </a:extLst>
          </p:cNvPr>
          <p:cNvSpPr/>
          <p:nvPr/>
        </p:nvSpPr>
        <p:spPr>
          <a:xfrm>
            <a:off x="1241906" y="4496824"/>
            <a:ext cx="1862304"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3070A2B-5A59-4514-7372-1FDA5B15F3C2}"/>
              </a:ext>
            </a:extLst>
          </p:cNvPr>
          <p:cNvSpPr txBox="1"/>
          <p:nvPr/>
        </p:nvSpPr>
        <p:spPr>
          <a:xfrm>
            <a:off x="1241906" y="4496824"/>
            <a:ext cx="93115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PLAYER</a:t>
            </a:r>
          </a:p>
        </p:txBody>
      </p:sp>
      <p:sp>
        <p:nvSpPr>
          <p:cNvPr id="20" name="Rectangle 19">
            <a:extLst>
              <a:ext uri="{FF2B5EF4-FFF2-40B4-BE49-F238E27FC236}">
                <a16:creationId xmlns:a16="http://schemas.microsoft.com/office/drawing/2014/main" id="{7F06EA68-2245-F495-8DEC-E9B32F2697E3}"/>
              </a:ext>
            </a:extLst>
          </p:cNvPr>
          <p:cNvSpPr/>
          <p:nvPr/>
        </p:nvSpPr>
        <p:spPr>
          <a:xfrm>
            <a:off x="3483804" y="3886237"/>
            <a:ext cx="1862304" cy="1371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8AF8317-D536-A444-1B75-503D4B681D75}"/>
              </a:ext>
            </a:extLst>
          </p:cNvPr>
          <p:cNvSpPr txBox="1"/>
          <p:nvPr/>
        </p:nvSpPr>
        <p:spPr>
          <a:xfrm>
            <a:off x="3483804" y="3886237"/>
            <a:ext cx="62549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HUD</a:t>
            </a:r>
          </a:p>
        </p:txBody>
      </p:sp>
    </p:spTree>
    <p:extLst>
      <p:ext uri="{BB962C8B-B14F-4D97-AF65-F5344CB8AC3E}">
        <p14:creationId xmlns:p14="http://schemas.microsoft.com/office/powerpoint/2010/main" val="34887576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46EEEB-2236-1F64-8972-47A25E961F74}"/>
              </a:ext>
            </a:extLst>
          </p:cNvPr>
          <p:cNvSpPr>
            <a:spLocks noGrp="1"/>
          </p:cNvSpPr>
          <p:nvPr>
            <p:ph type="title"/>
          </p:nvPr>
        </p:nvSpPr>
        <p:spPr/>
        <p:txBody>
          <a:bodyPr/>
          <a:lstStyle/>
          <a:p>
            <a:r>
              <a:rPr lang="en-US" dirty="0"/>
              <a:t>Creating a Signal Chain from Player to HUD</a:t>
            </a:r>
          </a:p>
        </p:txBody>
      </p:sp>
      <p:sp>
        <p:nvSpPr>
          <p:cNvPr id="11" name="Content Placeholder 10">
            <a:extLst>
              <a:ext uri="{FF2B5EF4-FFF2-40B4-BE49-F238E27FC236}">
                <a16:creationId xmlns:a16="http://schemas.microsoft.com/office/drawing/2014/main" id="{4D33C568-BB4B-1910-7842-58FEFAFA88EC}"/>
              </a:ext>
            </a:extLst>
          </p:cNvPr>
          <p:cNvSpPr>
            <a:spLocks noGrp="1"/>
          </p:cNvSpPr>
          <p:nvPr>
            <p:ph sz="half" idx="1"/>
          </p:nvPr>
        </p:nvSpPr>
        <p:spPr>
          <a:xfrm>
            <a:off x="680320" y="1919516"/>
            <a:ext cx="5415680" cy="1292559"/>
          </a:xfrm>
        </p:spPr>
        <p:txBody>
          <a:bodyPr>
            <a:normAutofit lnSpcReduction="10000"/>
          </a:bodyPr>
          <a:lstStyle/>
          <a:p>
            <a:pPr marL="0" indent="0">
              <a:buNone/>
            </a:pPr>
            <a:r>
              <a:rPr lang="en-US" dirty="0"/>
              <a:t>1) When the Level finishes loading, the Level tells its HUD child to listen for specific signals emitted by its Player child.</a:t>
            </a:r>
          </a:p>
        </p:txBody>
      </p:sp>
      <p:pic>
        <p:nvPicPr>
          <p:cNvPr id="13" name="Content Placeholder 7" descr="A screenshot of a computer&#10;&#10;Description automatically generated with medium confidence">
            <a:extLst>
              <a:ext uri="{FF2B5EF4-FFF2-40B4-BE49-F238E27FC236}">
                <a16:creationId xmlns:a16="http://schemas.microsoft.com/office/drawing/2014/main" id="{9E16C707-B1A8-0F7F-043C-BBECA3EAA47C}"/>
              </a:ext>
            </a:extLst>
          </p:cNvPr>
          <p:cNvPicPr>
            <a:picLocks noGrp="1" noChangeAspect="1"/>
          </p:cNvPicPr>
          <p:nvPr>
            <p:ph sz="half" idx="2"/>
          </p:nvPr>
        </p:nvPicPr>
        <p:blipFill>
          <a:blip r:embed="rId3"/>
          <a:stretch>
            <a:fillRect/>
          </a:stretch>
        </p:blipFill>
        <p:spPr>
          <a:xfrm>
            <a:off x="6229919" y="1714500"/>
            <a:ext cx="5759758" cy="4603750"/>
          </a:xfrm>
        </p:spPr>
      </p:pic>
      <p:sp>
        <p:nvSpPr>
          <p:cNvPr id="14" name="Rectangle 13">
            <a:extLst>
              <a:ext uri="{FF2B5EF4-FFF2-40B4-BE49-F238E27FC236}">
                <a16:creationId xmlns:a16="http://schemas.microsoft.com/office/drawing/2014/main" id="{91CBF488-9AD0-372A-A710-1EBDA1A26718}"/>
              </a:ext>
            </a:extLst>
          </p:cNvPr>
          <p:cNvSpPr/>
          <p:nvPr/>
        </p:nvSpPr>
        <p:spPr>
          <a:xfrm>
            <a:off x="1038981" y="3417328"/>
            <a:ext cx="4698358" cy="2769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4D259F-75CA-BE50-1911-FFDA347FF0FF}"/>
              </a:ext>
            </a:extLst>
          </p:cNvPr>
          <p:cNvSpPr txBox="1"/>
          <p:nvPr/>
        </p:nvSpPr>
        <p:spPr>
          <a:xfrm>
            <a:off x="1038981" y="3416341"/>
            <a:ext cx="80182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LEVEL</a:t>
            </a:r>
          </a:p>
        </p:txBody>
      </p:sp>
      <p:sp>
        <p:nvSpPr>
          <p:cNvPr id="17" name="Rectangle 16">
            <a:extLst>
              <a:ext uri="{FF2B5EF4-FFF2-40B4-BE49-F238E27FC236}">
                <a16:creationId xmlns:a16="http://schemas.microsoft.com/office/drawing/2014/main" id="{8C6F19D1-700E-08E0-A935-8F8E512BD564}"/>
              </a:ext>
            </a:extLst>
          </p:cNvPr>
          <p:cNvSpPr/>
          <p:nvPr/>
        </p:nvSpPr>
        <p:spPr>
          <a:xfrm>
            <a:off x="1241906" y="4496824"/>
            <a:ext cx="1862304"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3070A2B-5A59-4514-7372-1FDA5B15F3C2}"/>
              </a:ext>
            </a:extLst>
          </p:cNvPr>
          <p:cNvSpPr txBox="1"/>
          <p:nvPr/>
        </p:nvSpPr>
        <p:spPr>
          <a:xfrm>
            <a:off x="1241906" y="4496824"/>
            <a:ext cx="93115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PLAYER</a:t>
            </a:r>
          </a:p>
        </p:txBody>
      </p:sp>
      <p:sp>
        <p:nvSpPr>
          <p:cNvPr id="20" name="Rectangle 19">
            <a:extLst>
              <a:ext uri="{FF2B5EF4-FFF2-40B4-BE49-F238E27FC236}">
                <a16:creationId xmlns:a16="http://schemas.microsoft.com/office/drawing/2014/main" id="{7F06EA68-2245-F495-8DEC-E9B32F2697E3}"/>
              </a:ext>
            </a:extLst>
          </p:cNvPr>
          <p:cNvSpPr/>
          <p:nvPr/>
        </p:nvSpPr>
        <p:spPr>
          <a:xfrm>
            <a:off x="3483804" y="3886237"/>
            <a:ext cx="1862304" cy="1371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8AF8317-D536-A444-1B75-503D4B681D75}"/>
              </a:ext>
            </a:extLst>
          </p:cNvPr>
          <p:cNvSpPr txBox="1"/>
          <p:nvPr/>
        </p:nvSpPr>
        <p:spPr>
          <a:xfrm>
            <a:off x="3483804" y="3886237"/>
            <a:ext cx="62549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HUD</a:t>
            </a:r>
          </a:p>
        </p:txBody>
      </p:sp>
      <p:sp>
        <p:nvSpPr>
          <p:cNvPr id="7" name="Oval Callout 6">
            <a:extLst>
              <a:ext uri="{FF2B5EF4-FFF2-40B4-BE49-F238E27FC236}">
                <a16:creationId xmlns:a16="http://schemas.microsoft.com/office/drawing/2014/main" id="{39FCE4EB-0EE6-0CEB-E951-B0FA88215A99}"/>
              </a:ext>
            </a:extLst>
          </p:cNvPr>
          <p:cNvSpPr/>
          <p:nvPr/>
        </p:nvSpPr>
        <p:spPr>
          <a:xfrm>
            <a:off x="8798648" y="1675681"/>
            <a:ext cx="3242227" cy="1536394"/>
          </a:xfrm>
          <a:prstGeom prst="wedgeEllipse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HUD, please update your labels when the Player says it collected fruit.</a:t>
            </a:r>
          </a:p>
        </p:txBody>
      </p:sp>
      <p:cxnSp>
        <p:nvCxnSpPr>
          <p:cNvPr id="12" name="Curved Connector 11">
            <a:extLst>
              <a:ext uri="{FF2B5EF4-FFF2-40B4-BE49-F238E27FC236}">
                <a16:creationId xmlns:a16="http://schemas.microsoft.com/office/drawing/2014/main" id="{D52AF42E-FB9C-20E0-7954-E9DF60A413E6}"/>
              </a:ext>
            </a:extLst>
          </p:cNvPr>
          <p:cNvCxnSpPr>
            <a:cxnSpLocks/>
            <a:stCxn id="20" idx="0"/>
            <a:endCxn id="17" idx="0"/>
          </p:cNvCxnSpPr>
          <p:nvPr/>
        </p:nvCxnSpPr>
        <p:spPr>
          <a:xfrm rot="16200000" flipH="1" flipV="1">
            <a:off x="2988713" y="3070581"/>
            <a:ext cx="610587" cy="2241898"/>
          </a:xfrm>
          <a:prstGeom prst="curvedConnector3">
            <a:avLst>
              <a:gd name="adj1" fmla="val -37439"/>
            </a:avLst>
          </a:prstGeom>
          <a:ln w="28575">
            <a:solidFill>
              <a:srgbClr val="FFDD65"/>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533714594"/>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46EEEB-2236-1F64-8972-47A25E961F74}"/>
              </a:ext>
            </a:extLst>
          </p:cNvPr>
          <p:cNvSpPr>
            <a:spLocks noGrp="1"/>
          </p:cNvSpPr>
          <p:nvPr>
            <p:ph type="title"/>
          </p:nvPr>
        </p:nvSpPr>
        <p:spPr/>
        <p:txBody>
          <a:bodyPr/>
          <a:lstStyle/>
          <a:p>
            <a:r>
              <a:rPr lang="en-US" dirty="0"/>
              <a:t>Creating a Signal Chain from Player to HUD</a:t>
            </a:r>
          </a:p>
        </p:txBody>
      </p:sp>
      <p:sp>
        <p:nvSpPr>
          <p:cNvPr id="11" name="Content Placeholder 10">
            <a:extLst>
              <a:ext uri="{FF2B5EF4-FFF2-40B4-BE49-F238E27FC236}">
                <a16:creationId xmlns:a16="http://schemas.microsoft.com/office/drawing/2014/main" id="{4D33C568-BB4B-1910-7842-58FEFAFA88EC}"/>
              </a:ext>
            </a:extLst>
          </p:cNvPr>
          <p:cNvSpPr>
            <a:spLocks noGrp="1"/>
          </p:cNvSpPr>
          <p:nvPr>
            <p:ph sz="half" idx="1"/>
          </p:nvPr>
        </p:nvSpPr>
        <p:spPr>
          <a:xfrm>
            <a:off x="680320" y="1919516"/>
            <a:ext cx="5415680" cy="1292559"/>
          </a:xfrm>
        </p:spPr>
        <p:txBody>
          <a:bodyPr>
            <a:normAutofit/>
          </a:bodyPr>
          <a:lstStyle/>
          <a:p>
            <a:pPr marL="0" indent="0">
              <a:buNone/>
            </a:pPr>
            <a:r>
              <a:rPr lang="en-US" dirty="0"/>
              <a:t>2) When the Player collects a Fruit, the Player will emit a specific signal indicating that event has occurred.</a:t>
            </a:r>
          </a:p>
        </p:txBody>
      </p:sp>
      <p:pic>
        <p:nvPicPr>
          <p:cNvPr id="13" name="Content Placeholder 7" descr="A screenshot of a computer&#10;&#10;Description automatically generated with medium confidence">
            <a:extLst>
              <a:ext uri="{FF2B5EF4-FFF2-40B4-BE49-F238E27FC236}">
                <a16:creationId xmlns:a16="http://schemas.microsoft.com/office/drawing/2014/main" id="{9E16C707-B1A8-0F7F-043C-BBECA3EAA47C}"/>
              </a:ext>
            </a:extLst>
          </p:cNvPr>
          <p:cNvPicPr>
            <a:picLocks noGrp="1" noChangeAspect="1"/>
          </p:cNvPicPr>
          <p:nvPr>
            <p:ph sz="half" idx="2"/>
          </p:nvPr>
        </p:nvPicPr>
        <p:blipFill>
          <a:blip r:embed="rId3"/>
          <a:stretch>
            <a:fillRect/>
          </a:stretch>
        </p:blipFill>
        <p:spPr>
          <a:xfrm>
            <a:off x="6229919" y="1714500"/>
            <a:ext cx="5759758" cy="4603750"/>
          </a:xfrm>
        </p:spPr>
      </p:pic>
      <p:sp>
        <p:nvSpPr>
          <p:cNvPr id="14" name="Rectangle 13">
            <a:extLst>
              <a:ext uri="{FF2B5EF4-FFF2-40B4-BE49-F238E27FC236}">
                <a16:creationId xmlns:a16="http://schemas.microsoft.com/office/drawing/2014/main" id="{91CBF488-9AD0-372A-A710-1EBDA1A26718}"/>
              </a:ext>
            </a:extLst>
          </p:cNvPr>
          <p:cNvSpPr/>
          <p:nvPr/>
        </p:nvSpPr>
        <p:spPr>
          <a:xfrm>
            <a:off x="1038981" y="3417328"/>
            <a:ext cx="4698358" cy="27696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4D259F-75CA-BE50-1911-FFDA347FF0FF}"/>
              </a:ext>
            </a:extLst>
          </p:cNvPr>
          <p:cNvSpPr txBox="1"/>
          <p:nvPr/>
        </p:nvSpPr>
        <p:spPr>
          <a:xfrm>
            <a:off x="1038981" y="3416341"/>
            <a:ext cx="80182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LEVEL</a:t>
            </a:r>
          </a:p>
        </p:txBody>
      </p:sp>
      <p:sp>
        <p:nvSpPr>
          <p:cNvPr id="17" name="Rectangle 16">
            <a:extLst>
              <a:ext uri="{FF2B5EF4-FFF2-40B4-BE49-F238E27FC236}">
                <a16:creationId xmlns:a16="http://schemas.microsoft.com/office/drawing/2014/main" id="{8C6F19D1-700E-08E0-A935-8F8E512BD564}"/>
              </a:ext>
            </a:extLst>
          </p:cNvPr>
          <p:cNvSpPr/>
          <p:nvPr/>
        </p:nvSpPr>
        <p:spPr>
          <a:xfrm>
            <a:off x="1241906" y="4496824"/>
            <a:ext cx="1862304"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3070A2B-5A59-4514-7372-1FDA5B15F3C2}"/>
              </a:ext>
            </a:extLst>
          </p:cNvPr>
          <p:cNvSpPr txBox="1"/>
          <p:nvPr/>
        </p:nvSpPr>
        <p:spPr>
          <a:xfrm>
            <a:off x="1241906" y="4496824"/>
            <a:ext cx="93115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PLAYER</a:t>
            </a:r>
          </a:p>
        </p:txBody>
      </p:sp>
      <p:sp>
        <p:nvSpPr>
          <p:cNvPr id="20" name="Rectangle 19">
            <a:extLst>
              <a:ext uri="{FF2B5EF4-FFF2-40B4-BE49-F238E27FC236}">
                <a16:creationId xmlns:a16="http://schemas.microsoft.com/office/drawing/2014/main" id="{7F06EA68-2245-F495-8DEC-E9B32F2697E3}"/>
              </a:ext>
            </a:extLst>
          </p:cNvPr>
          <p:cNvSpPr/>
          <p:nvPr/>
        </p:nvSpPr>
        <p:spPr>
          <a:xfrm>
            <a:off x="3483804" y="3886237"/>
            <a:ext cx="1862304" cy="1371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8AF8317-D536-A444-1B75-503D4B681D75}"/>
              </a:ext>
            </a:extLst>
          </p:cNvPr>
          <p:cNvSpPr txBox="1"/>
          <p:nvPr/>
        </p:nvSpPr>
        <p:spPr>
          <a:xfrm>
            <a:off x="3483804" y="3886237"/>
            <a:ext cx="62549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HUD</a:t>
            </a:r>
          </a:p>
        </p:txBody>
      </p:sp>
      <p:sp>
        <p:nvSpPr>
          <p:cNvPr id="7" name="Oval Callout 6">
            <a:extLst>
              <a:ext uri="{FF2B5EF4-FFF2-40B4-BE49-F238E27FC236}">
                <a16:creationId xmlns:a16="http://schemas.microsoft.com/office/drawing/2014/main" id="{39FCE4EB-0EE6-0CEB-E951-B0FA88215A99}"/>
              </a:ext>
            </a:extLst>
          </p:cNvPr>
          <p:cNvSpPr/>
          <p:nvPr/>
        </p:nvSpPr>
        <p:spPr>
          <a:xfrm>
            <a:off x="8528050" y="2671606"/>
            <a:ext cx="2236932" cy="1080938"/>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ysClr val="windowText" lastClr="000000"/>
                </a:solidFill>
              </a:rPr>
              <a:t>“I now have one banana!”</a:t>
            </a:r>
          </a:p>
        </p:txBody>
      </p:sp>
      <p:pic>
        <p:nvPicPr>
          <p:cNvPr id="4" name="Graphic 3" descr="Megaphone1 with solid fill">
            <a:extLst>
              <a:ext uri="{FF2B5EF4-FFF2-40B4-BE49-F238E27FC236}">
                <a16:creationId xmlns:a16="http://schemas.microsoft.com/office/drawing/2014/main" id="{BD1DE173-36F2-F646-17D3-B3E87B2B8F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6824" y="3834371"/>
            <a:ext cx="914400" cy="914400"/>
          </a:xfrm>
          <a:prstGeom prst="rect">
            <a:avLst/>
          </a:prstGeom>
        </p:spPr>
      </p:pic>
    </p:spTree>
    <p:extLst>
      <p:ext uri="{BB962C8B-B14F-4D97-AF65-F5344CB8AC3E}">
        <p14:creationId xmlns:p14="http://schemas.microsoft.com/office/powerpoint/2010/main" val="27200121"/>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5C5B5462-C9A4-972D-554C-81932A94AB2B}"/>
              </a:ext>
            </a:extLst>
          </p:cNvPr>
          <p:cNvPicPr>
            <a:picLocks noChangeAspect="1"/>
          </p:cNvPicPr>
          <p:nvPr/>
        </p:nvPicPr>
        <p:blipFill>
          <a:blip r:embed="rId3"/>
          <a:stretch>
            <a:fillRect/>
          </a:stretch>
        </p:blipFill>
        <p:spPr>
          <a:xfrm>
            <a:off x="6221852" y="1714501"/>
            <a:ext cx="5759758" cy="4603750"/>
          </a:xfrm>
          <a:prstGeom prst="rect">
            <a:avLst/>
          </a:prstGeom>
        </p:spPr>
      </p:pic>
      <p:sp>
        <p:nvSpPr>
          <p:cNvPr id="5" name="Title 4">
            <a:extLst>
              <a:ext uri="{FF2B5EF4-FFF2-40B4-BE49-F238E27FC236}">
                <a16:creationId xmlns:a16="http://schemas.microsoft.com/office/drawing/2014/main" id="{4B46EEEB-2236-1F64-8972-47A25E961F74}"/>
              </a:ext>
            </a:extLst>
          </p:cNvPr>
          <p:cNvSpPr>
            <a:spLocks noGrp="1"/>
          </p:cNvSpPr>
          <p:nvPr>
            <p:ph type="title"/>
          </p:nvPr>
        </p:nvSpPr>
        <p:spPr/>
        <p:txBody>
          <a:bodyPr/>
          <a:lstStyle/>
          <a:p>
            <a:r>
              <a:rPr lang="en-US" dirty="0"/>
              <a:t>Creating a Signal Chain from Player to HUD</a:t>
            </a:r>
          </a:p>
        </p:txBody>
      </p:sp>
      <p:sp>
        <p:nvSpPr>
          <p:cNvPr id="11" name="Content Placeholder 10">
            <a:extLst>
              <a:ext uri="{FF2B5EF4-FFF2-40B4-BE49-F238E27FC236}">
                <a16:creationId xmlns:a16="http://schemas.microsoft.com/office/drawing/2014/main" id="{4D33C568-BB4B-1910-7842-58FEFAFA88EC}"/>
              </a:ext>
            </a:extLst>
          </p:cNvPr>
          <p:cNvSpPr>
            <a:spLocks noGrp="1"/>
          </p:cNvSpPr>
          <p:nvPr>
            <p:ph sz="half" idx="1"/>
          </p:nvPr>
        </p:nvSpPr>
        <p:spPr>
          <a:xfrm>
            <a:off x="680320" y="1919516"/>
            <a:ext cx="5415680" cy="1292559"/>
          </a:xfrm>
        </p:spPr>
        <p:txBody>
          <a:bodyPr>
            <a:normAutofit/>
          </a:bodyPr>
          <a:lstStyle/>
          <a:p>
            <a:pPr marL="0" indent="0">
              <a:buNone/>
            </a:pPr>
            <a:r>
              <a:rPr lang="en-US" dirty="0"/>
              <a:t>3) The HUD reacts to the observed signal by updating its fruit labels with the info provided with the signal.</a:t>
            </a:r>
          </a:p>
        </p:txBody>
      </p:sp>
      <p:sp>
        <p:nvSpPr>
          <p:cNvPr id="14" name="Rectangle 13">
            <a:extLst>
              <a:ext uri="{FF2B5EF4-FFF2-40B4-BE49-F238E27FC236}">
                <a16:creationId xmlns:a16="http://schemas.microsoft.com/office/drawing/2014/main" id="{91CBF488-9AD0-372A-A710-1EBDA1A26718}"/>
              </a:ext>
            </a:extLst>
          </p:cNvPr>
          <p:cNvSpPr/>
          <p:nvPr/>
        </p:nvSpPr>
        <p:spPr>
          <a:xfrm>
            <a:off x="1038981" y="3417328"/>
            <a:ext cx="4698358" cy="27696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F4D259F-75CA-BE50-1911-FFDA347FF0FF}"/>
              </a:ext>
            </a:extLst>
          </p:cNvPr>
          <p:cNvSpPr txBox="1"/>
          <p:nvPr/>
        </p:nvSpPr>
        <p:spPr>
          <a:xfrm>
            <a:off x="1038981" y="3416341"/>
            <a:ext cx="80182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LEVEL</a:t>
            </a:r>
          </a:p>
        </p:txBody>
      </p:sp>
      <p:sp>
        <p:nvSpPr>
          <p:cNvPr id="17" name="Rectangle 16">
            <a:extLst>
              <a:ext uri="{FF2B5EF4-FFF2-40B4-BE49-F238E27FC236}">
                <a16:creationId xmlns:a16="http://schemas.microsoft.com/office/drawing/2014/main" id="{8C6F19D1-700E-08E0-A935-8F8E512BD564}"/>
              </a:ext>
            </a:extLst>
          </p:cNvPr>
          <p:cNvSpPr/>
          <p:nvPr/>
        </p:nvSpPr>
        <p:spPr>
          <a:xfrm>
            <a:off x="1241906" y="4496824"/>
            <a:ext cx="1862304" cy="1371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3070A2B-5A59-4514-7372-1FDA5B15F3C2}"/>
              </a:ext>
            </a:extLst>
          </p:cNvPr>
          <p:cNvSpPr txBox="1"/>
          <p:nvPr/>
        </p:nvSpPr>
        <p:spPr>
          <a:xfrm>
            <a:off x="1241906" y="4496824"/>
            <a:ext cx="93115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PLAYER</a:t>
            </a:r>
          </a:p>
        </p:txBody>
      </p:sp>
      <p:sp>
        <p:nvSpPr>
          <p:cNvPr id="20" name="Rectangle 19">
            <a:extLst>
              <a:ext uri="{FF2B5EF4-FFF2-40B4-BE49-F238E27FC236}">
                <a16:creationId xmlns:a16="http://schemas.microsoft.com/office/drawing/2014/main" id="{7F06EA68-2245-F495-8DEC-E9B32F2697E3}"/>
              </a:ext>
            </a:extLst>
          </p:cNvPr>
          <p:cNvSpPr/>
          <p:nvPr/>
        </p:nvSpPr>
        <p:spPr>
          <a:xfrm>
            <a:off x="3483804" y="3886237"/>
            <a:ext cx="1862304" cy="1371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8AF8317-D536-A444-1B75-503D4B681D75}"/>
              </a:ext>
            </a:extLst>
          </p:cNvPr>
          <p:cNvSpPr txBox="1"/>
          <p:nvPr/>
        </p:nvSpPr>
        <p:spPr>
          <a:xfrm>
            <a:off x="3483804" y="3886237"/>
            <a:ext cx="62549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HUD</a:t>
            </a:r>
          </a:p>
        </p:txBody>
      </p:sp>
      <p:sp>
        <p:nvSpPr>
          <p:cNvPr id="7" name="Oval Callout 6">
            <a:extLst>
              <a:ext uri="{FF2B5EF4-FFF2-40B4-BE49-F238E27FC236}">
                <a16:creationId xmlns:a16="http://schemas.microsoft.com/office/drawing/2014/main" id="{39FCE4EB-0EE6-0CEB-E951-B0FA88215A99}"/>
              </a:ext>
            </a:extLst>
          </p:cNvPr>
          <p:cNvSpPr/>
          <p:nvPr/>
        </p:nvSpPr>
        <p:spPr>
          <a:xfrm>
            <a:off x="6146800" y="1214369"/>
            <a:ext cx="2794000" cy="1000264"/>
          </a:xfrm>
          <a:prstGeom prst="wedgeEllipseCallout">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ysClr val="windowText" lastClr="000000"/>
                </a:solidFill>
              </a:rPr>
              <a:t>“One banana” heard! Updating my labels.</a:t>
            </a:r>
          </a:p>
        </p:txBody>
      </p:sp>
      <p:pic>
        <p:nvPicPr>
          <p:cNvPr id="4" name="Graphic 3" descr="Megaphone1 with solid fill">
            <a:extLst>
              <a:ext uri="{FF2B5EF4-FFF2-40B4-BE49-F238E27FC236}">
                <a16:creationId xmlns:a16="http://schemas.microsoft.com/office/drawing/2014/main" id="{BD1DE173-36F2-F646-17D3-B3E87B2B8F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76824" y="3834371"/>
            <a:ext cx="914400" cy="914400"/>
          </a:xfrm>
          <a:prstGeom prst="rect">
            <a:avLst/>
          </a:prstGeom>
        </p:spPr>
      </p:pic>
      <p:pic>
        <p:nvPicPr>
          <p:cNvPr id="3" name="Graphic 2" descr="Ear with solid fill">
            <a:extLst>
              <a:ext uri="{FF2B5EF4-FFF2-40B4-BE49-F238E27FC236}">
                <a16:creationId xmlns:a16="http://schemas.microsoft.com/office/drawing/2014/main" id="{9CA3D0DE-BF32-4D2E-C5CC-17B6044D67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9800" y="3101976"/>
            <a:ext cx="914400" cy="914400"/>
          </a:xfrm>
          <a:prstGeom prst="rect">
            <a:avLst/>
          </a:prstGeom>
        </p:spPr>
      </p:pic>
    </p:spTree>
    <p:extLst>
      <p:ext uri="{BB962C8B-B14F-4D97-AF65-F5344CB8AC3E}">
        <p14:creationId xmlns:p14="http://schemas.microsoft.com/office/powerpoint/2010/main" val="3691449265"/>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HUD: Emit a Signal from Player</a:t>
            </a:r>
          </a:p>
        </p:txBody>
      </p:sp>
      <p:sp>
        <p:nvSpPr>
          <p:cNvPr id="3" name="TextBox 2">
            <a:extLst>
              <a:ext uri="{FF2B5EF4-FFF2-40B4-BE49-F238E27FC236}">
                <a16:creationId xmlns:a16="http://schemas.microsoft.com/office/drawing/2014/main" id="{1256346F-D108-F026-E8D0-06BE1C6D41C5}"/>
              </a:ext>
            </a:extLst>
          </p:cNvPr>
          <p:cNvSpPr txBox="1"/>
          <p:nvPr/>
        </p:nvSpPr>
        <p:spPr>
          <a:xfrm>
            <a:off x="384174" y="2001656"/>
            <a:ext cx="11423650" cy="338554"/>
          </a:xfrm>
          <a:prstGeom prst="rect">
            <a:avLst/>
          </a:prstGeom>
          <a:noFill/>
        </p:spPr>
        <p:txBody>
          <a:bodyPr wrap="square" rtlCol="0">
            <a:spAutoFit/>
          </a:bodyPr>
          <a:lstStyle/>
          <a:p>
            <a:pPr algn="ctr"/>
            <a:r>
              <a:rPr lang="en-US" sz="1600" dirty="0"/>
              <a:t>Since the Player is trigging the event, the Player script needs to be updated to emit an appropriate Signal.</a:t>
            </a:r>
          </a:p>
        </p:txBody>
      </p:sp>
      <p:sp>
        <p:nvSpPr>
          <p:cNvPr id="5" name="TextBox 4">
            <a:extLst>
              <a:ext uri="{FF2B5EF4-FFF2-40B4-BE49-F238E27FC236}">
                <a16:creationId xmlns:a16="http://schemas.microsoft.com/office/drawing/2014/main" id="{A3A12283-29CB-84C4-67CD-22693A3691F4}"/>
              </a:ext>
            </a:extLst>
          </p:cNvPr>
          <p:cNvSpPr txBox="1"/>
          <p:nvPr/>
        </p:nvSpPr>
        <p:spPr>
          <a:xfrm>
            <a:off x="2239191" y="2777988"/>
            <a:ext cx="7713618" cy="3231654"/>
          </a:xfrm>
          <a:prstGeom prst="rect">
            <a:avLst/>
          </a:prstGeom>
          <a:solidFill>
            <a:srgbClr val="202531"/>
          </a:solidFill>
        </p:spPr>
        <p:txBody>
          <a:bodyPr wrap="square" lIns="228600" tIns="91440" rIns="228600" bIns="9144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KinematicBody2D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signal</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fruit_collected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6A9955"/>
                </a:solidFill>
                <a:effectLst/>
                <a:latin typeface="Menlo" panose="020B0609030804020204" pitchFamily="49" charset="0"/>
              </a:rPr>
              <a:t># ...</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collect_fruit</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fruit</a:t>
            </a:r>
            <a:r>
              <a:rPr lang="en-US" b="0" dirty="0" err="1">
                <a:solidFill>
                  <a:srgbClr val="D4D4D4"/>
                </a:solidFill>
                <a:effectLst/>
                <a:latin typeface="Menlo" panose="020B0609030804020204" pitchFamily="49" charset="0"/>
              </a:rPr>
              <a:t>:</a:t>
            </a:r>
            <a:r>
              <a:rPr lang="en-US" b="0" dirty="0" err="1">
                <a:solidFill>
                  <a:srgbClr val="4EC9B0"/>
                </a:solidFill>
                <a:effectLst/>
                <a:latin typeface="Menlo" panose="020B0609030804020204" pitchFamily="49" charset="0"/>
              </a:rPr>
              <a:t>String</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not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err="1">
                <a:solidFill>
                  <a:srgbClr val="DCDCAA"/>
                </a:solidFill>
                <a:effectLst/>
                <a:latin typeface="Menlo" panose="020B0609030804020204" pitchFamily="49" charset="0"/>
              </a:rPr>
              <a:t>has</a:t>
            </a:r>
            <a:r>
              <a:rPr lang="en-US" b="0" dirty="0">
                <a:solidFill>
                  <a:srgbClr val="D4D4D4"/>
                </a:solidFill>
                <a:effectLst/>
                <a:latin typeface="Menlo" panose="020B0609030804020204" pitchFamily="49" charset="0"/>
              </a:rPr>
              <a:t>(fruit):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[fruit] = </a:t>
            </a:r>
            <a:r>
              <a:rPr lang="en-US" b="0" dirty="0">
                <a:solidFill>
                  <a:srgbClr val="B5CEA8"/>
                </a:solidFill>
                <a:effectLst/>
                <a:latin typeface="Menlo" panose="020B0609030804020204" pitchFamily="49" charset="0"/>
              </a:rPr>
              <a:t>0</a:t>
            </a:r>
            <a:endParaRPr lang="en-US" b="0" dirty="0">
              <a:solidFill>
                <a:srgbClr val="D4D4D4"/>
              </a:solidFill>
              <a:effectLst/>
              <a:latin typeface="Menlo" panose="020B0609030804020204" pitchFamily="49" charset="0"/>
            </a:endParaRPr>
          </a:p>
          <a:p>
            <a:pPr lvl="1"/>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[fruit] += </a:t>
            </a:r>
            <a:r>
              <a:rPr lang="en-US" b="0" dirty="0">
                <a:solidFill>
                  <a:srgbClr val="B5CEA8"/>
                </a:solidFill>
                <a:effectLst/>
                <a:latin typeface="Menlo" panose="020B0609030804020204" pitchFamily="49" charset="0"/>
              </a:rPr>
              <a:t>1</a:t>
            </a:r>
            <a:endParaRPr lang="en-US" b="0" dirty="0">
              <a:solidFill>
                <a:srgbClr val="D4D4D4"/>
              </a:solidFill>
              <a:effectLst/>
              <a:latin typeface="Menlo" panose="020B0609030804020204" pitchFamily="49" charset="0"/>
            </a:endParaRPr>
          </a:p>
          <a:p>
            <a:pPr lvl="1"/>
            <a:r>
              <a:rPr lang="en-US" b="0" dirty="0" err="1">
                <a:solidFill>
                  <a:srgbClr val="DCDCAA"/>
                </a:solidFill>
                <a:effectLst/>
                <a:latin typeface="Menlo" panose="020B0609030804020204" pitchFamily="49" charset="0"/>
              </a:rPr>
              <a:t>emit_signal</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fruit_collected</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286525353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15AFC0-4A22-C102-A27B-939B37131187}"/>
              </a:ext>
            </a:extLst>
          </p:cNvPr>
          <p:cNvSpPr txBox="1"/>
          <p:nvPr/>
        </p:nvSpPr>
        <p:spPr>
          <a:xfrm>
            <a:off x="2239191" y="2841488"/>
            <a:ext cx="7713618" cy="3231654"/>
          </a:xfrm>
          <a:prstGeom prst="rect">
            <a:avLst/>
          </a:prstGeom>
          <a:solidFill>
            <a:srgbClr val="202531"/>
          </a:solidFill>
        </p:spPr>
        <p:txBody>
          <a:bodyPr wrap="square" lIns="228600" tIns="91440" rIns="228600" bIns="9144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KinematicBody2D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signal</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fruit_collected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6A9955"/>
                </a:solidFill>
                <a:effectLst/>
                <a:latin typeface="Menlo" panose="020B0609030804020204" pitchFamily="49" charset="0"/>
              </a:rPr>
              <a:t># ...</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collect_fruit</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fruit</a:t>
            </a:r>
            <a:r>
              <a:rPr lang="en-US" b="0" dirty="0" err="1">
                <a:solidFill>
                  <a:srgbClr val="D4D4D4"/>
                </a:solidFill>
                <a:effectLst/>
                <a:latin typeface="Menlo" panose="020B0609030804020204" pitchFamily="49" charset="0"/>
              </a:rPr>
              <a:t>:</a:t>
            </a:r>
            <a:r>
              <a:rPr lang="en-US" b="0" dirty="0" err="1">
                <a:solidFill>
                  <a:srgbClr val="4EC9B0"/>
                </a:solidFill>
                <a:effectLst/>
                <a:latin typeface="Menlo" panose="020B0609030804020204" pitchFamily="49" charset="0"/>
              </a:rPr>
              <a:t>String</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not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err="1">
                <a:solidFill>
                  <a:srgbClr val="DCDCAA"/>
                </a:solidFill>
                <a:effectLst/>
                <a:latin typeface="Menlo" panose="020B0609030804020204" pitchFamily="49" charset="0"/>
              </a:rPr>
              <a:t>has</a:t>
            </a:r>
            <a:r>
              <a:rPr lang="en-US" b="0" dirty="0">
                <a:solidFill>
                  <a:srgbClr val="D4D4D4"/>
                </a:solidFill>
                <a:effectLst/>
                <a:latin typeface="Menlo" panose="020B0609030804020204" pitchFamily="49" charset="0"/>
              </a:rPr>
              <a:t>(fruit):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[fruit] = </a:t>
            </a:r>
            <a:r>
              <a:rPr lang="en-US" b="0" dirty="0">
                <a:solidFill>
                  <a:srgbClr val="B5CEA8"/>
                </a:solidFill>
                <a:effectLst/>
                <a:latin typeface="Menlo" panose="020B0609030804020204" pitchFamily="49" charset="0"/>
              </a:rPr>
              <a:t>0</a:t>
            </a:r>
            <a:endParaRPr lang="en-US" b="0" dirty="0">
              <a:solidFill>
                <a:srgbClr val="D4D4D4"/>
              </a:solidFill>
              <a:effectLst/>
              <a:latin typeface="Menlo" panose="020B0609030804020204" pitchFamily="49" charset="0"/>
            </a:endParaRPr>
          </a:p>
          <a:p>
            <a:pPr lvl="1"/>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[fruit] += </a:t>
            </a:r>
            <a:r>
              <a:rPr lang="en-US" b="0" dirty="0">
                <a:solidFill>
                  <a:srgbClr val="B5CEA8"/>
                </a:solidFill>
                <a:effectLst/>
                <a:latin typeface="Menlo" panose="020B0609030804020204" pitchFamily="49" charset="0"/>
              </a:rPr>
              <a:t>1</a:t>
            </a:r>
            <a:endParaRPr lang="en-US" b="0" dirty="0">
              <a:solidFill>
                <a:srgbClr val="D4D4D4"/>
              </a:solidFill>
              <a:effectLst/>
              <a:latin typeface="Menlo" panose="020B0609030804020204" pitchFamily="49" charset="0"/>
            </a:endParaRPr>
          </a:p>
          <a:p>
            <a:pPr lvl="1"/>
            <a:r>
              <a:rPr lang="en-US" b="0" dirty="0" err="1">
                <a:solidFill>
                  <a:srgbClr val="DCDCAA"/>
                </a:solidFill>
                <a:effectLst/>
                <a:latin typeface="Menlo" panose="020B0609030804020204" pitchFamily="49" charset="0"/>
              </a:rPr>
              <a:t>emit_signal</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fruit_collected</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a:t>
            </a:r>
          </a:p>
        </p:txBody>
      </p:sp>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HUD: Emit a Signal from Player</a:t>
            </a:r>
          </a:p>
        </p:txBody>
      </p:sp>
      <p:sp>
        <p:nvSpPr>
          <p:cNvPr id="3" name="TextBox 2">
            <a:extLst>
              <a:ext uri="{FF2B5EF4-FFF2-40B4-BE49-F238E27FC236}">
                <a16:creationId xmlns:a16="http://schemas.microsoft.com/office/drawing/2014/main" id="{1256346F-D108-F026-E8D0-06BE1C6D41C5}"/>
              </a:ext>
            </a:extLst>
          </p:cNvPr>
          <p:cNvSpPr txBox="1"/>
          <p:nvPr/>
        </p:nvSpPr>
        <p:spPr>
          <a:xfrm>
            <a:off x="384174" y="2001656"/>
            <a:ext cx="11423650" cy="338554"/>
          </a:xfrm>
          <a:prstGeom prst="rect">
            <a:avLst/>
          </a:prstGeom>
          <a:noFill/>
        </p:spPr>
        <p:txBody>
          <a:bodyPr wrap="square" rtlCol="0">
            <a:spAutoFit/>
          </a:bodyPr>
          <a:lstStyle/>
          <a:p>
            <a:pPr algn="ctr"/>
            <a:r>
              <a:rPr lang="en-US" sz="1600" dirty="0"/>
              <a:t>This line defines a new “</a:t>
            </a:r>
            <a:r>
              <a:rPr lang="en-US" sz="1600" dirty="0" err="1"/>
              <a:t>fruit_collected</a:t>
            </a:r>
            <a:r>
              <a:rPr lang="en-US" sz="1600" dirty="0"/>
              <a:t>” signal that can be emitted from/by the Player.</a:t>
            </a:r>
          </a:p>
        </p:txBody>
      </p:sp>
      <p:sp>
        <p:nvSpPr>
          <p:cNvPr id="5" name="Rectangle 4">
            <a:extLst>
              <a:ext uri="{FF2B5EF4-FFF2-40B4-BE49-F238E27FC236}">
                <a16:creationId xmlns:a16="http://schemas.microsoft.com/office/drawing/2014/main" id="{0C2A4774-4FAC-34C8-B42D-8C72C82CF520}"/>
              </a:ext>
            </a:extLst>
          </p:cNvPr>
          <p:cNvSpPr/>
          <p:nvPr/>
        </p:nvSpPr>
        <p:spPr>
          <a:xfrm>
            <a:off x="2239191" y="3429000"/>
            <a:ext cx="7713617" cy="3810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247027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HUD: Emit a Signal from Player</a:t>
            </a:r>
          </a:p>
        </p:txBody>
      </p:sp>
      <p:sp>
        <p:nvSpPr>
          <p:cNvPr id="4" name="TextBox 3">
            <a:extLst>
              <a:ext uri="{FF2B5EF4-FFF2-40B4-BE49-F238E27FC236}">
                <a16:creationId xmlns:a16="http://schemas.microsoft.com/office/drawing/2014/main" id="{9DC91FDE-CD28-B7DA-62C8-6BEDC042EF95}"/>
              </a:ext>
            </a:extLst>
          </p:cNvPr>
          <p:cNvSpPr txBox="1"/>
          <p:nvPr/>
        </p:nvSpPr>
        <p:spPr>
          <a:xfrm>
            <a:off x="2239191" y="2841488"/>
            <a:ext cx="7713618" cy="3231654"/>
          </a:xfrm>
          <a:prstGeom prst="rect">
            <a:avLst/>
          </a:prstGeom>
          <a:solidFill>
            <a:srgbClr val="202531"/>
          </a:solidFill>
        </p:spPr>
        <p:txBody>
          <a:bodyPr wrap="square" lIns="228600" tIns="91440" rIns="228600" bIns="9144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KinematicBody2D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signal</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fruit_collected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6A9955"/>
                </a:solidFill>
                <a:effectLst/>
                <a:latin typeface="Menlo" panose="020B0609030804020204" pitchFamily="49" charset="0"/>
              </a:rPr>
              <a:t># ...</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collect_fruit</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fruit</a:t>
            </a:r>
            <a:r>
              <a:rPr lang="en-US" b="0" dirty="0" err="1">
                <a:solidFill>
                  <a:srgbClr val="D4D4D4"/>
                </a:solidFill>
                <a:effectLst/>
                <a:latin typeface="Menlo" panose="020B0609030804020204" pitchFamily="49" charset="0"/>
              </a:rPr>
              <a:t>:</a:t>
            </a:r>
            <a:r>
              <a:rPr lang="en-US" b="0" dirty="0" err="1">
                <a:solidFill>
                  <a:srgbClr val="4EC9B0"/>
                </a:solidFill>
                <a:effectLst/>
                <a:latin typeface="Menlo" panose="020B0609030804020204" pitchFamily="49" charset="0"/>
              </a:rPr>
              <a:t>String</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not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err="1">
                <a:solidFill>
                  <a:srgbClr val="DCDCAA"/>
                </a:solidFill>
                <a:effectLst/>
                <a:latin typeface="Menlo" panose="020B0609030804020204" pitchFamily="49" charset="0"/>
              </a:rPr>
              <a:t>has</a:t>
            </a:r>
            <a:r>
              <a:rPr lang="en-US" b="0" dirty="0">
                <a:solidFill>
                  <a:srgbClr val="D4D4D4"/>
                </a:solidFill>
                <a:effectLst/>
                <a:latin typeface="Menlo" panose="020B0609030804020204" pitchFamily="49" charset="0"/>
              </a:rPr>
              <a:t>(fruit):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[fruit] = </a:t>
            </a:r>
            <a:r>
              <a:rPr lang="en-US" b="0" dirty="0">
                <a:solidFill>
                  <a:srgbClr val="B5CEA8"/>
                </a:solidFill>
                <a:effectLst/>
                <a:latin typeface="Menlo" panose="020B0609030804020204" pitchFamily="49" charset="0"/>
              </a:rPr>
              <a:t>0</a:t>
            </a:r>
            <a:endParaRPr lang="en-US" b="0" dirty="0">
              <a:solidFill>
                <a:srgbClr val="D4D4D4"/>
              </a:solidFill>
              <a:effectLst/>
              <a:latin typeface="Menlo" panose="020B0609030804020204" pitchFamily="49" charset="0"/>
            </a:endParaRPr>
          </a:p>
          <a:p>
            <a:pPr lvl="1"/>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[fruit] += </a:t>
            </a:r>
            <a:r>
              <a:rPr lang="en-US" b="0" dirty="0">
                <a:solidFill>
                  <a:srgbClr val="B5CEA8"/>
                </a:solidFill>
                <a:effectLst/>
                <a:latin typeface="Menlo" panose="020B0609030804020204" pitchFamily="49" charset="0"/>
              </a:rPr>
              <a:t>1</a:t>
            </a:r>
            <a:endParaRPr lang="en-US" b="0" dirty="0">
              <a:solidFill>
                <a:srgbClr val="D4D4D4"/>
              </a:solidFill>
              <a:effectLst/>
              <a:latin typeface="Menlo" panose="020B0609030804020204" pitchFamily="49" charset="0"/>
            </a:endParaRPr>
          </a:p>
          <a:p>
            <a:pPr lvl="1"/>
            <a:r>
              <a:rPr lang="en-US" b="0" dirty="0" err="1">
                <a:solidFill>
                  <a:srgbClr val="DCDCAA"/>
                </a:solidFill>
                <a:effectLst/>
                <a:latin typeface="Menlo" panose="020B0609030804020204" pitchFamily="49" charset="0"/>
              </a:rPr>
              <a:t>emit_signal</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fruit_collected</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collected_fruit</a:t>
            </a:r>
            <a:r>
              <a:rPr lang="en-US" b="0" dirty="0">
                <a:solidFill>
                  <a:srgbClr val="D4D4D4"/>
                </a:solidFill>
                <a:effectLst/>
                <a:latin typeface="Menlo" panose="020B0609030804020204" pitchFamily="49" charset="0"/>
              </a:rPr>
              <a:t>)</a:t>
            </a:r>
          </a:p>
        </p:txBody>
      </p:sp>
      <p:sp>
        <p:nvSpPr>
          <p:cNvPr id="3" name="TextBox 2">
            <a:extLst>
              <a:ext uri="{FF2B5EF4-FFF2-40B4-BE49-F238E27FC236}">
                <a16:creationId xmlns:a16="http://schemas.microsoft.com/office/drawing/2014/main" id="{1256346F-D108-F026-E8D0-06BE1C6D41C5}"/>
              </a:ext>
            </a:extLst>
          </p:cNvPr>
          <p:cNvSpPr txBox="1"/>
          <p:nvPr/>
        </p:nvSpPr>
        <p:spPr>
          <a:xfrm>
            <a:off x="1964145" y="2008006"/>
            <a:ext cx="8263711" cy="584775"/>
          </a:xfrm>
          <a:prstGeom prst="rect">
            <a:avLst/>
          </a:prstGeom>
          <a:noFill/>
        </p:spPr>
        <p:txBody>
          <a:bodyPr wrap="square" rtlCol="0">
            <a:spAutoFit/>
          </a:bodyPr>
          <a:lstStyle/>
          <a:p>
            <a:pPr algn="ctr"/>
            <a:r>
              <a:rPr lang="en-US" sz="1600" dirty="0"/>
              <a:t>Update the Player’s </a:t>
            </a:r>
            <a:r>
              <a:rPr lang="en-US" sz="1600" i="1" dirty="0" err="1"/>
              <a:t>collect_fruit</a:t>
            </a:r>
            <a:r>
              <a:rPr lang="en-US" sz="1600" dirty="0"/>
              <a:t> function to </a:t>
            </a:r>
            <a:r>
              <a:rPr lang="en-US" sz="1600" dirty="0">
                <a:solidFill>
                  <a:srgbClr val="FFDD65"/>
                </a:solidFill>
              </a:rPr>
              <a:t>emit</a:t>
            </a:r>
            <a:r>
              <a:rPr lang="en-US" sz="1600" dirty="0"/>
              <a:t> the new signal, providing the </a:t>
            </a:r>
            <a:r>
              <a:rPr lang="en-US" sz="1600" dirty="0" err="1"/>
              <a:t>collected_fruit</a:t>
            </a:r>
            <a:r>
              <a:rPr lang="en-US" sz="1600" dirty="0"/>
              <a:t> dictionary variable as extra data for listeners/observers to process.</a:t>
            </a:r>
          </a:p>
        </p:txBody>
      </p:sp>
      <p:sp>
        <p:nvSpPr>
          <p:cNvPr id="5" name="Rectangle 4">
            <a:extLst>
              <a:ext uri="{FF2B5EF4-FFF2-40B4-BE49-F238E27FC236}">
                <a16:creationId xmlns:a16="http://schemas.microsoft.com/office/drawing/2014/main" id="{0C2A4774-4FAC-34C8-B42D-8C72C82CF520}"/>
              </a:ext>
            </a:extLst>
          </p:cNvPr>
          <p:cNvSpPr/>
          <p:nvPr/>
        </p:nvSpPr>
        <p:spPr>
          <a:xfrm>
            <a:off x="2239191" y="5651500"/>
            <a:ext cx="7713617" cy="3429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945834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HUD: Add HUD Update Behavior</a:t>
            </a:r>
          </a:p>
        </p:txBody>
      </p:sp>
      <p:sp>
        <p:nvSpPr>
          <p:cNvPr id="3" name="TextBox 2">
            <a:extLst>
              <a:ext uri="{FF2B5EF4-FFF2-40B4-BE49-F238E27FC236}">
                <a16:creationId xmlns:a16="http://schemas.microsoft.com/office/drawing/2014/main" id="{1256346F-D108-F026-E8D0-06BE1C6D41C5}"/>
              </a:ext>
            </a:extLst>
          </p:cNvPr>
          <p:cNvSpPr txBox="1"/>
          <p:nvPr/>
        </p:nvSpPr>
        <p:spPr>
          <a:xfrm>
            <a:off x="384174" y="2001656"/>
            <a:ext cx="11423650" cy="830997"/>
          </a:xfrm>
          <a:prstGeom prst="rect">
            <a:avLst/>
          </a:prstGeom>
          <a:noFill/>
        </p:spPr>
        <p:txBody>
          <a:bodyPr wrap="square" rtlCol="0">
            <a:spAutoFit/>
          </a:bodyPr>
          <a:lstStyle/>
          <a:p>
            <a:pPr algn="ctr"/>
            <a:r>
              <a:rPr lang="en-US" sz="1600" dirty="0"/>
              <a:t>We need a way to tell the HUD to update the Fruit count labels, so we need to create a </a:t>
            </a:r>
            <a:r>
              <a:rPr lang="en-US" sz="1600" dirty="0">
                <a:solidFill>
                  <a:srgbClr val="FFDD65"/>
                </a:solidFill>
              </a:rPr>
              <a:t>HUD</a:t>
            </a:r>
            <a:r>
              <a:rPr lang="en-US" sz="1600" dirty="0"/>
              <a:t> script.</a:t>
            </a:r>
          </a:p>
          <a:p>
            <a:pPr algn="ctr"/>
            <a:endParaRPr lang="en-US" sz="1600" dirty="0"/>
          </a:p>
          <a:p>
            <a:pPr algn="ctr"/>
            <a:r>
              <a:rPr lang="en-US" sz="1600" b="1" dirty="0">
                <a:solidFill>
                  <a:srgbClr val="FFDD65"/>
                </a:solidFill>
              </a:rPr>
              <a:t>Tip:</a:t>
            </a:r>
            <a:r>
              <a:rPr lang="en-US" sz="1600" dirty="0"/>
              <a:t> You can drag-and-drop a node from the scene tree into a Script to use its relative path.</a:t>
            </a:r>
          </a:p>
        </p:txBody>
      </p:sp>
      <p:sp>
        <p:nvSpPr>
          <p:cNvPr id="4" name="TextBox 3">
            <a:extLst>
              <a:ext uri="{FF2B5EF4-FFF2-40B4-BE49-F238E27FC236}">
                <a16:creationId xmlns:a16="http://schemas.microsoft.com/office/drawing/2014/main" id="{1D01E01E-2E95-2475-C1F2-486E617E20D6}"/>
              </a:ext>
            </a:extLst>
          </p:cNvPr>
          <p:cNvSpPr txBox="1"/>
          <p:nvPr/>
        </p:nvSpPr>
        <p:spPr>
          <a:xfrm>
            <a:off x="532248" y="2841488"/>
            <a:ext cx="11127504" cy="2677656"/>
          </a:xfrm>
          <a:prstGeom prst="rect">
            <a:avLst/>
          </a:prstGeom>
          <a:solidFill>
            <a:srgbClr val="202531"/>
          </a:solidFill>
        </p:spPr>
        <p:txBody>
          <a:bodyPr wrap="square" lIns="228600" tIns="91440" rIns="228600" bIns="9144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a:t>
            </a:r>
            <a:r>
              <a:rPr lang="en-US" b="0" dirty="0" err="1">
                <a:solidFill>
                  <a:srgbClr val="4EC9B0"/>
                </a:solidFill>
                <a:effectLst/>
                <a:latin typeface="Menlo" panose="020B0609030804020204" pitchFamily="49" charset="0"/>
              </a:rPr>
              <a:t>CanvasLayer</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bananaLabel</a:t>
            </a:r>
            <a:r>
              <a:rPr lang="en-US" b="0" dirty="0">
                <a:solidFill>
                  <a:srgbClr val="D4D4D4"/>
                </a:solidFill>
                <a:effectLst/>
                <a:latin typeface="Menlo" panose="020B0609030804020204" pitchFamily="49" charset="0"/>
              </a:rPr>
              <a:t> =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HBoxContainer</a:t>
            </a:r>
            <a:r>
              <a:rPr lang="en-US" b="0" dirty="0">
                <a:solidFill>
                  <a:srgbClr val="D7BA7D"/>
                </a:solidFill>
                <a:effectLst/>
                <a:latin typeface="Menlo" panose="020B0609030804020204" pitchFamily="49" charset="0"/>
              </a:rPr>
              <a:t>/</a:t>
            </a:r>
            <a:r>
              <a:rPr lang="en-US" b="0" dirty="0" err="1">
                <a:solidFill>
                  <a:srgbClr val="D7BA7D"/>
                </a:solidFill>
                <a:effectLst/>
                <a:latin typeface="Menlo" panose="020B0609030804020204" pitchFamily="49" charset="0"/>
              </a:rPr>
              <a:t>BananaVBox</a:t>
            </a:r>
            <a:r>
              <a:rPr lang="en-US" b="0" dirty="0">
                <a:solidFill>
                  <a:srgbClr val="D7BA7D"/>
                </a:solidFill>
                <a:effectLst/>
                <a:latin typeface="Menlo" panose="020B0609030804020204" pitchFamily="49" charset="0"/>
              </a:rPr>
              <a:t>/Label</a:t>
            </a:r>
            <a:endParaRPr lang="en-US" b="0" dirty="0">
              <a:solidFill>
                <a:srgbClr val="D4D4D4"/>
              </a:solidFill>
              <a:effectLst/>
              <a:latin typeface="Menlo" panose="020B0609030804020204" pitchFamily="49" charset="0"/>
            </a:endParaRPr>
          </a:p>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strawberryLabel</a:t>
            </a:r>
            <a:r>
              <a:rPr lang="en-US" b="0" dirty="0">
                <a:solidFill>
                  <a:srgbClr val="D4D4D4"/>
                </a:solidFill>
                <a:effectLst/>
                <a:latin typeface="Menlo" panose="020B0609030804020204" pitchFamily="49" charset="0"/>
              </a:rPr>
              <a:t> =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HBoxContainer</a:t>
            </a:r>
            <a:r>
              <a:rPr lang="en-US" b="0" dirty="0">
                <a:solidFill>
                  <a:srgbClr val="D7BA7D"/>
                </a:solidFill>
                <a:effectLst/>
                <a:latin typeface="Menlo" panose="020B0609030804020204" pitchFamily="49" charset="0"/>
              </a:rPr>
              <a:t>/</a:t>
            </a:r>
            <a:r>
              <a:rPr lang="en-US" b="0" dirty="0" err="1">
                <a:solidFill>
                  <a:srgbClr val="D7BA7D"/>
                </a:solidFill>
                <a:effectLst/>
                <a:latin typeface="Menlo" panose="020B0609030804020204" pitchFamily="49" charset="0"/>
              </a:rPr>
              <a:t>StrawberryVBox</a:t>
            </a:r>
            <a:r>
              <a:rPr lang="en-US" b="0" dirty="0">
                <a:solidFill>
                  <a:srgbClr val="D7BA7D"/>
                </a:solidFill>
                <a:effectLst/>
                <a:latin typeface="Menlo" panose="020B0609030804020204" pitchFamily="49" charset="0"/>
              </a:rPr>
              <a:t>/Label</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fruit_totals</a:t>
            </a:r>
            <a:r>
              <a:rPr lang="en-US" b="0" dirty="0">
                <a:solidFill>
                  <a:srgbClr val="D4D4D4"/>
                </a:solidFill>
                <a:effectLst/>
                <a:latin typeface="Menlo" panose="020B0609030804020204" pitchFamily="49" charset="0"/>
              </a:rPr>
              <a:t> := {</a:t>
            </a:r>
          </a:p>
          <a:p>
            <a:r>
              <a:rPr lang="en-US" b="0" dirty="0">
                <a:solidFill>
                  <a:srgbClr val="CE9178"/>
                </a:solidFill>
                <a:effectLst/>
                <a:latin typeface="Menlo" panose="020B0609030804020204" pitchFamily="49" charset="0"/>
              </a:rPr>
              <a:t>	"banana"</a:t>
            </a:r>
            <a:r>
              <a:rPr lang="en-US" b="0" dirty="0">
                <a:solidFill>
                  <a:srgbClr val="D4D4D4"/>
                </a:solidFill>
                <a:effectLst/>
                <a:latin typeface="Menlo" panose="020B0609030804020204" pitchFamily="49" charset="0"/>
              </a:rPr>
              <a:t>: { </a:t>
            </a:r>
            <a:r>
              <a:rPr lang="en-US" b="0" dirty="0">
                <a:solidFill>
                  <a:srgbClr val="CE9178"/>
                </a:solidFill>
                <a:effectLst/>
                <a:latin typeface="Menlo" panose="020B0609030804020204" pitchFamily="49" charset="0"/>
              </a:rPr>
              <a:t>"current"</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"total"</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labelNode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bananaLabel</a:t>
            </a:r>
            <a:r>
              <a:rPr lang="en-US" b="0" dirty="0">
                <a:solidFill>
                  <a:srgbClr val="D4D4D4"/>
                </a:solidFill>
                <a:effectLst/>
                <a:latin typeface="Menlo" panose="020B0609030804020204" pitchFamily="49" charset="0"/>
              </a:rPr>
              <a:t> },</a:t>
            </a:r>
          </a:p>
          <a:p>
            <a:r>
              <a:rPr lang="en-US" b="0" dirty="0">
                <a:solidFill>
                  <a:srgbClr val="CE9178"/>
                </a:solidFill>
                <a:effectLst/>
                <a:latin typeface="Menlo" panose="020B0609030804020204" pitchFamily="49" charset="0"/>
              </a:rPr>
              <a:t>	"strawberry"</a:t>
            </a:r>
            <a:r>
              <a:rPr lang="en-US" b="0" dirty="0">
                <a:solidFill>
                  <a:srgbClr val="D4D4D4"/>
                </a:solidFill>
                <a:effectLst/>
                <a:latin typeface="Menlo" panose="020B0609030804020204" pitchFamily="49" charset="0"/>
              </a:rPr>
              <a:t>: { </a:t>
            </a:r>
            <a:r>
              <a:rPr lang="en-US" b="0" dirty="0">
                <a:solidFill>
                  <a:srgbClr val="CE9178"/>
                </a:solidFill>
                <a:effectLst/>
                <a:latin typeface="Menlo" panose="020B0609030804020204" pitchFamily="49" charset="0"/>
              </a:rPr>
              <a:t>"current"</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"total"</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labelNode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strawberryLabel</a:t>
            </a:r>
            <a:r>
              <a:rPr lang="en-US" b="0" dirty="0">
                <a:solidFill>
                  <a:srgbClr val="D4D4D4"/>
                </a:solidFill>
                <a:effectLst/>
                <a:latin typeface="Menlo" panose="020B0609030804020204" pitchFamily="49" charset="0"/>
              </a:rPr>
              <a:t> }</a:t>
            </a:r>
          </a:p>
          <a:p>
            <a:r>
              <a:rPr lang="en-US"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25754013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HUD: Add HUD Update Behavior</a:t>
            </a:r>
          </a:p>
        </p:txBody>
      </p:sp>
      <p:sp>
        <p:nvSpPr>
          <p:cNvPr id="3" name="TextBox 2">
            <a:extLst>
              <a:ext uri="{FF2B5EF4-FFF2-40B4-BE49-F238E27FC236}">
                <a16:creationId xmlns:a16="http://schemas.microsoft.com/office/drawing/2014/main" id="{1256346F-D108-F026-E8D0-06BE1C6D41C5}"/>
              </a:ext>
            </a:extLst>
          </p:cNvPr>
          <p:cNvSpPr txBox="1"/>
          <p:nvPr/>
        </p:nvSpPr>
        <p:spPr>
          <a:xfrm>
            <a:off x="384174" y="2001656"/>
            <a:ext cx="11423650" cy="830997"/>
          </a:xfrm>
          <a:prstGeom prst="rect">
            <a:avLst/>
          </a:prstGeom>
          <a:noFill/>
        </p:spPr>
        <p:txBody>
          <a:bodyPr wrap="square" rtlCol="0">
            <a:spAutoFit/>
          </a:bodyPr>
          <a:lstStyle/>
          <a:p>
            <a:pPr algn="ctr"/>
            <a:r>
              <a:rPr lang="en-US" sz="1600" dirty="0"/>
              <a:t>We first need a reference to the label node in the Scene tree for each fruit.</a:t>
            </a:r>
          </a:p>
          <a:p>
            <a:pPr algn="ctr"/>
            <a:endParaRPr lang="en-US" sz="1600" dirty="0"/>
          </a:p>
          <a:p>
            <a:pPr algn="ctr"/>
            <a:r>
              <a:rPr lang="en-US" sz="1600" b="1" dirty="0">
                <a:solidFill>
                  <a:srgbClr val="FFDD65"/>
                </a:solidFill>
              </a:rPr>
              <a:t>Tip:</a:t>
            </a:r>
            <a:r>
              <a:rPr lang="en-US" sz="1600" dirty="0"/>
              <a:t> You can drag-and-drop a node from the scene tree into a Script for easy access to the node’s relative path.</a:t>
            </a:r>
          </a:p>
        </p:txBody>
      </p:sp>
      <p:sp>
        <p:nvSpPr>
          <p:cNvPr id="4" name="TextBox 3">
            <a:extLst>
              <a:ext uri="{FF2B5EF4-FFF2-40B4-BE49-F238E27FC236}">
                <a16:creationId xmlns:a16="http://schemas.microsoft.com/office/drawing/2014/main" id="{1D01E01E-2E95-2475-C1F2-486E617E20D6}"/>
              </a:ext>
            </a:extLst>
          </p:cNvPr>
          <p:cNvSpPr txBox="1"/>
          <p:nvPr/>
        </p:nvSpPr>
        <p:spPr>
          <a:xfrm>
            <a:off x="532248" y="2841488"/>
            <a:ext cx="11127504" cy="2677656"/>
          </a:xfrm>
          <a:prstGeom prst="rect">
            <a:avLst/>
          </a:prstGeom>
          <a:solidFill>
            <a:srgbClr val="202531"/>
          </a:solidFill>
        </p:spPr>
        <p:txBody>
          <a:bodyPr wrap="square" lIns="228600" tIns="91440" rIns="228600" bIns="9144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a:t>
            </a:r>
            <a:r>
              <a:rPr lang="en-US" b="0" dirty="0" err="1">
                <a:solidFill>
                  <a:srgbClr val="4EC9B0"/>
                </a:solidFill>
                <a:effectLst/>
                <a:latin typeface="Menlo" panose="020B0609030804020204" pitchFamily="49" charset="0"/>
              </a:rPr>
              <a:t>CanvasLayer</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bananaLabel</a:t>
            </a:r>
            <a:r>
              <a:rPr lang="en-US" b="0" dirty="0">
                <a:solidFill>
                  <a:srgbClr val="D4D4D4"/>
                </a:solidFill>
                <a:effectLst/>
                <a:latin typeface="Menlo" panose="020B0609030804020204" pitchFamily="49" charset="0"/>
              </a:rPr>
              <a:t> =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HBoxContainer</a:t>
            </a:r>
            <a:r>
              <a:rPr lang="en-US" b="0" dirty="0">
                <a:solidFill>
                  <a:srgbClr val="D7BA7D"/>
                </a:solidFill>
                <a:effectLst/>
                <a:latin typeface="Menlo" panose="020B0609030804020204" pitchFamily="49" charset="0"/>
              </a:rPr>
              <a:t>/</a:t>
            </a:r>
            <a:r>
              <a:rPr lang="en-US" b="0" dirty="0" err="1">
                <a:solidFill>
                  <a:srgbClr val="D7BA7D"/>
                </a:solidFill>
                <a:effectLst/>
                <a:latin typeface="Menlo" panose="020B0609030804020204" pitchFamily="49" charset="0"/>
              </a:rPr>
              <a:t>BananaVBox</a:t>
            </a:r>
            <a:r>
              <a:rPr lang="en-US" b="0" dirty="0">
                <a:solidFill>
                  <a:srgbClr val="D7BA7D"/>
                </a:solidFill>
                <a:effectLst/>
                <a:latin typeface="Menlo" panose="020B0609030804020204" pitchFamily="49" charset="0"/>
              </a:rPr>
              <a:t>/Label</a:t>
            </a:r>
            <a:endParaRPr lang="en-US" b="0" dirty="0">
              <a:solidFill>
                <a:srgbClr val="D4D4D4"/>
              </a:solidFill>
              <a:effectLst/>
              <a:latin typeface="Menlo" panose="020B0609030804020204" pitchFamily="49" charset="0"/>
            </a:endParaRPr>
          </a:p>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strawberryLabel</a:t>
            </a:r>
            <a:r>
              <a:rPr lang="en-US" b="0" dirty="0">
                <a:solidFill>
                  <a:srgbClr val="D4D4D4"/>
                </a:solidFill>
                <a:effectLst/>
                <a:latin typeface="Menlo" panose="020B0609030804020204" pitchFamily="49" charset="0"/>
              </a:rPr>
              <a:t> =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HBoxContainer</a:t>
            </a:r>
            <a:r>
              <a:rPr lang="en-US" b="0" dirty="0">
                <a:solidFill>
                  <a:srgbClr val="D7BA7D"/>
                </a:solidFill>
                <a:effectLst/>
                <a:latin typeface="Menlo" panose="020B0609030804020204" pitchFamily="49" charset="0"/>
              </a:rPr>
              <a:t>/</a:t>
            </a:r>
            <a:r>
              <a:rPr lang="en-US" b="0" dirty="0" err="1">
                <a:solidFill>
                  <a:srgbClr val="D7BA7D"/>
                </a:solidFill>
                <a:effectLst/>
                <a:latin typeface="Menlo" panose="020B0609030804020204" pitchFamily="49" charset="0"/>
              </a:rPr>
              <a:t>StrawberryVBox</a:t>
            </a:r>
            <a:r>
              <a:rPr lang="en-US" b="0" dirty="0">
                <a:solidFill>
                  <a:srgbClr val="D7BA7D"/>
                </a:solidFill>
                <a:effectLst/>
                <a:latin typeface="Menlo" panose="020B0609030804020204" pitchFamily="49" charset="0"/>
              </a:rPr>
              <a:t>/Label</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fruit_totals</a:t>
            </a:r>
            <a:r>
              <a:rPr lang="en-US" b="0" dirty="0">
                <a:solidFill>
                  <a:srgbClr val="D4D4D4"/>
                </a:solidFill>
                <a:effectLst/>
                <a:latin typeface="Menlo" panose="020B0609030804020204" pitchFamily="49" charset="0"/>
              </a:rPr>
              <a:t> := {</a:t>
            </a:r>
          </a:p>
          <a:p>
            <a:r>
              <a:rPr lang="en-US" b="0" dirty="0">
                <a:solidFill>
                  <a:srgbClr val="CE9178"/>
                </a:solidFill>
                <a:effectLst/>
                <a:latin typeface="Menlo" panose="020B0609030804020204" pitchFamily="49" charset="0"/>
              </a:rPr>
              <a:t>	"banana"</a:t>
            </a:r>
            <a:r>
              <a:rPr lang="en-US" b="0" dirty="0">
                <a:solidFill>
                  <a:srgbClr val="D4D4D4"/>
                </a:solidFill>
                <a:effectLst/>
                <a:latin typeface="Menlo" panose="020B0609030804020204" pitchFamily="49" charset="0"/>
              </a:rPr>
              <a:t>: { </a:t>
            </a:r>
            <a:r>
              <a:rPr lang="en-US" b="0" dirty="0">
                <a:solidFill>
                  <a:srgbClr val="CE9178"/>
                </a:solidFill>
                <a:effectLst/>
                <a:latin typeface="Menlo" panose="020B0609030804020204" pitchFamily="49" charset="0"/>
              </a:rPr>
              <a:t>"current"</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"total"</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labelNode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bananaLabel</a:t>
            </a:r>
            <a:r>
              <a:rPr lang="en-US" b="0" dirty="0">
                <a:solidFill>
                  <a:srgbClr val="D4D4D4"/>
                </a:solidFill>
                <a:effectLst/>
                <a:latin typeface="Menlo" panose="020B0609030804020204" pitchFamily="49" charset="0"/>
              </a:rPr>
              <a:t> },</a:t>
            </a:r>
          </a:p>
          <a:p>
            <a:r>
              <a:rPr lang="en-US" b="0" dirty="0">
                <a:solidFill>
                  <a:srgbClr val="CE9178"/>
                </a:solidFill>
                <a:effectLst/>
                <a:latin typeface="Menlo" panose="020B0609030804020204" pitchFamily="49" charset="0"/>
              </a:rPr>
              <a:t>	"strawberry"</a:t>
            </a:r>
            <a:r>
              <a:rPr lang="en-US" b="0" dirty="0">
                <a:solidFill>
                  <a:srgbClr val="D4D4D4"/>
                </a:solidFill>
                <a:effectLst/>
                <a:latin typeface="Menlo" panose="020B0609030804020204" pitchFamily="49" charset="0"/>
              </a:rPr>
              <a:t>: { </a:t>
            </a:r>
            <a:r>
              <a:rPr lang="en-US" b="0" dirty="0">
                <a:solidFill>
                  <a:srgbClr val="CE9178"/>
                </a:solidFill>
                <a:effectLst/>
                <a:latin typeface="Menlo" panose="020B0609030804020204" pitchFamily="49" charset="0"/>
              </a:rPr>
              <a:t>"current"</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"total"</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labelNode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strawberryLabel</a:t>
            </a:r>
            <a:r>
              <a:rPr lang="en-US" b="0" dirty="0">
                <a:solidFill>
                  <a:srgbClr val="D4D4D4"/>
                </a:solidFill>
                <a:effectLst/>
                <a:latin typeface="Menlo" panose="020B0609030804020204" pitchFamily="49" charset="0"/>
              </a:rPr>
              <a:t> }</a:t>
            </a:r>
          </a:p>
          <a:p>
            <a:r>
              <a:rPr lang="en-US" b="0" dirty="0">
                <a:solidFill>
                  <a:srgbClr val="D4D4D4"/>
                </a:solidFill>
                <a:effectLst/>
                <a:latin typeface="Menlo" panose="020B0609030804020204" pitchFamily="49" charset="0"/>
              </a:rPr>
              <a:t>}</a:t>
            </a:r>
          </a:p>
        </p:txBody>
      </p:sp>
      <p:sp>
        <p:nvSpPr>
          <p:cNvPr id="5" name="Rectangle 4">
            <a:extLst>
              <a:ext uri="{FF2B5EF4-FFF2-40B4-BE49-F238E27FC236}">
                <a16:creationId xmlns:a16="http://schemas.microsoft.com/office/drawing/2014/main" id="{0AC450F9-BA51-9543-865E-698681AB5089}"/>
              </a:ext>
            </a:extLst>
          </p:cNvPr>
          <p:cNvSpPr/>
          <p:nvPr/>
        </p:nvSpPr>
        <p:spPr>
          <a:xfrm>
            <a:off x="532248" y="3429000"/>
            <a:ext cx="11127504" cy="6667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347852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HUD: Add HUD Update Behavior</a:t>
            </a:r>
          </a:p>
        </p:txBody>
      </p:sp>
      <p:sp>
        <p:nvSpPr>
          <p:cNvPr id="3" name="TextBox 2">
            <a:extLst>
              <a:ext uri="{FF2B5EF4-FFF2-40B4-BE49-F238E27FC236}">
                <a16:creationId xmlns:a16="http://schemas.microsoft.com/office/drawing/2014/main" id="{1256346F-D108-F026-E8D0-06BE1C6D41C5}"/>
              </a:ext>
            </a:extLst>
          </p:cNvPr>
          <p:cNvSpPr txBox="1"/>
          <p:nvPr/>
        </p:nvSpPr>
        <p:spPr>
          <a:xfrm>
            <a:off x="384174" y="2001656"/>
            <a:ext cx="11423650" cy="830997"/>
          </a:xfrm>
          <a:prstGeom prst="rect">
            <a:avLst/>
          </a:prstGeom>
          <a:noFill/>
        </p:spPr>
        <p:txBody>
          <a:bodyPr wrap="square" rtlCol="0">
            <a:spAutoFit/>
          </a:bodyPr>
          <a:lstStyle/>
          <a:p>
            <a:pPr algn="ctr"/>
            <a:r>
              <a:rPr lang="en-US" sz="1600" dirty="0"/>
              <a:t>We then initialize our fruit data with a current and total value.</a:t>
            </a:r>
          </a:p>
          <a:p>
            <a:pPr algn="ctr"/>
            <a:endParaRPr lang="en-US" sz="1600" dirty="0"/>
          </a:p>
          <a:p>
            <a:pPr algn="ctr"/>
            <a:r>
              <a:rPr lang="en-US" sz="1600" dirty="0"/>
              <a:t>We also store each fruit’s node reference for easy updating (to avoid dynamic node lookups in the scene tree).</a:t>
            </a:r>
          </a:p>
        </p:txBody>
      </p:sp>
      <p:sp>
        <p:nvSpPr>
          <p:cNvPr id="4" name="TextBox 3">
            <a:extLst>
              <a:ext uri="{FF2B5EF4-FFF2-40B4-BE49-F238E27FC236}">
                <a16:creationId xmlns:a16="http://schemas.microsoft.com/office/drawing/2014/main" id="{1D01E01E-2E95-2475-C1F2-486E617E20D6}"/>
              </a:ext>
            </a:extLst>
          </p:cNvPr>
          <p:cNvSpPr txBox="1"/>
          <p:nvPr/>
        </p:nvSpPr>
        <p:spPr>
          <a:xfrm>
            <a:off x="532248" y="2841488"/>
            <a:ext cx="11127504" cy="2677656"/>
          </a:xfrm>
          <a:prstGeom prst="rect">
            <a:avLst/>
          </a:prstGeom>
          <a:solidFill>
            <a:srgbClr val="202531"/>
          </a:solidFill>
        </p:spPr>
        <p:txBody>
          <a:bodyPr wrap="square" lIns="228600" tIns="91440" rIns="228600" bIns="9144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a:t>
            </a:r>
            <a:r>
              <a:rPr lang="en-US" b="0" dirty="0" err="1">
                <a:solidFill>
                  <a:srgbClr val="4EC9B0"/>
                </a:solidFill>
                <a:effectLst/>
                <a:latin typeface="Menlo" panose="020B0609030804020204" pitchFamily="49" charset="0"/>
              </a:rPr>
              <a:t>CanvasLayer</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bananaLabel</a:t>
            </a:r>
            <a:r>
              <a:rPr lang="en-US" b="0" dirty="0">
                <a:solidFill>
                  <a:srgbClr val="D4D4D4"/>
                </a:solidFill>
                <a:effectLst/>
                <a:latin typeface="Menlo" panose="020B0609030804020204" pitchFamily="49" charset="0"/>
              </a:rPr>
              <a:t> =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HBoxContainer</a:t>
            </a:r>
            <a:r>
              <a:rPr lang="en-US" b="0" dirty="0">
                <a:solidFill>
                  <a:srgbClr val="D7BA7D"/>
                </a:solidFill>
                <a:effectLst/>
                <a:latin typeface="Menlo" panose="020B0609030804020204" pitchFamily="49" charset="0"/>
              </a:rPr>
              <a:t>/</a:t>
            </a:r>
            <a:r>
              <a:rPr lang="en-US" b="0" dirty="0" err="1">
                <a:solidFill>
                  <a:srgbClr val="D7BA7D"/>
                </a:solidFill>
                <a:effectLst/>
                <a:latin typeface="Menlo" panose="020B0609030804020204" pitchFamily="49" charset="0"/>
              </a:rPr>
              <a:t>BananaVBox</a:t>
            </a:r>
            <a:r>
              <a:rPr lang="en-US" b="0" dirty="0">
                <a:solidFill>
                  <a:srgbClr val="D7BA7D"/>
                </a:solidFill>
                <a:effectLst/>
                <a:latin typeface="Menlo" panose="020B0609030804020204" pitchFamily="49" charset="0"/>
              </a:rPr>
              <a:t>/Label</a:t>
            </a:r>
            <a:endParaRPr lang="en-US" b="0" dirty="0">
              <a:solidFill>
                <a:srgbClr val="D4D4D4"/>
              </a:solidFill>
              <a:effectLst/>
              <a:latin typeface="Menlo" panose="020B0609030804020204" pitchFamily="49" charset="0"/>
            </a:endParaRPr>
          </a:p>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strawberryLabel</a:t>
            </a:r>
            <a:r>
              <a:rPr lang="en-US" b="0" dirty="0">
                <a:solidFill>
                  <a:srgbClr val="D4D4D4"/>
                </a:solidFill>
                <a:effectLst/>
                <a:latin typeface="Menlo" panose="020B0609030804020204" pitchFamily="49" charset="0"/>
              </a:rPr>
              <a:t> =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HBoxContainer</a:t>
            </a:r>
            <a:r>
              <a:rPr lang="en-US" b="0" dirty="0">
                <a:solidFill>
                  <a:srgbClr val="D7BA7D"/>
                </a:solidFill>
                <a:effectLst/>
                <a:latin typeface="Menlo" panose="020B0609030804020204" pitchFamily="49" charset="0"/>
              </a:rPr>
              <a:t>/</a:t>
            </a:r>
            <a:r>
              <a:rPr lang="en-US" b="0" dirty="0" err="1">
                <a:solidFill>
                  <a:srgbClr val="D7BA7D"/>
                </a:solidFill>
                <a:effectLst/>
                <a:latin typeface="Menlo" panose="020B0609030804020204" pitchFamily="49" charset="0"/>
              </a:rPr>
              <a:t>StrawberryVBox</a:t>
            </a:r>
            <a:r>
              <a:rPr lang="en-US" b="0" dirty="0">
                <a:solidFill>
                  <a:srgbClr val="D7BA7D"/>
                </a:solidFill>
                <a:effectLst/>
                <a:latin typeface="Menlo" panose="020B0609030804020204" pitchFamily="49" charset="0"/>
              </a:rPr>
              <a:t>/Label</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fruit_totals</a:t>
            </a:r>
            <a:r>
              <a:rPr lang="en-US" b="0" dirty="0">
                <a:solidFill>
                  <a:srgbClr val="D4D4D4"/>
                </a:solidFill>
                <a:effectLst/>
                <a:latin typeface="Menlo" panose="020B0609030804020204" pitchFamily="49" charset="0"/>
              </a:rPr>
              <a:t> := {</a:t>
            </a:r>
          </a:p>
          <a:p>
            <a:r>
              <a:rPr lang="en-US" b="0" dirty="0">
                <a:solidFill>
                  <a:srgbClr val="CE9178"/>
                </a:solidFill>
                <a:effectLst/>
                <a:latin typeface="Menlo" panose="020B0609030804020204" pitchFamily="49" charset="0"/>
              </a:rPr>
              <a:t>	"banana"</a:t>
            </a:r>
            <a:r>
              <a:rPr lang="en-US" b="0" dirty="0">
                <a:solidFill>
                  <a:srgbClr val="D4D4D4"/>
                </a:solidFill>
                <a:effectLst/>
                <a:latin typeface="Menlo" panose="020B0609030804020204" pitchFamily="49" charset="0"/>
              </a:rPr>
              <a:t>: { </a:t>
            </a:r>
            <a:r>
              <a:rPr lang="en-US" b="0" dirty="0">
                <a:solidFill>
                  <a:srgbClr val="CE9178"/>
                </a:solidFill>
                <a:effectLst/>
                <a:latin typeface="Menlo" panose="020B0609030804020204" pitchFamily="49" charset="0"/>
              </a:rPr>
              <a:t>"current"</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"total"</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labelNode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bananaLabel</a:t>
            </a:r>
            <a:r>
              <a:rPr lang="en-US" b="0" dirty="0">
                <a:solidFill>
                  <a:srgbClr val="D4D4D4"/>
                </a:solidFill>
                <a:effectLst/>
                <a:latin typeface="Menlo" panose="020B0609030804020204" pitchFamily="49" charset="0"/>
              </a:rPr>
              <a:t> },</a:t>
            </a:r>
          </a:p>
          <a:p>
            <a:r>
              <a:rPr lang="en-US" b="0" dirty="0">
                <a:solidFill>
                  <a:srgbClr val="CE9178"/>
                </a:solidFill>
                <a:effectLst/>
                <a:latin typeface="Menlo" panose="020B0609030804020204" pitchFamily="49" charset="0"/>
              </a:rPr>
              <a:t>	"strawberry"</a:t>
            </a:r>
            <a:r>
              <a:rPr lang="en-US" b="0" dirty="0">
                <a:solidFill>
                  <a:srgbClr val="D4D4D4"/>
                </a:solidFill>
                <a:effectLst/>
                <a:latin typeface="Menlo" panose="020B0609030804020204" pitchFamily="49" charset="0"/>
              </a:rPr>
              <a:t>: { </a:t>
            </a:r>
            <a:r>
              <a:rPr lang="en-US" b="0" dirty="0">
                <a:solidFill>
                  <a:srgbClr val="CE9178"/>
                </a:solidFill>
                <a:effectLst/>
                <a:latin typeface="Menlo" panose="020B0609030804020204" pitchFamily="49" charset="0"/>
              </a:rPr>
              <a:t>"current"</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"total"</a:t>
            </a:r>
            <a:r>
              <a:rPr lang="en-US" b="0" dirty="0">
                <a:solidFill>
                  <a:srgbClr val="D4D4D4"/>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labelNode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strawberryLabel</a:t>
            </a:r>
            <a:r>
              <a:rPr lang="en-US" b="0" dirty="0">
                <a:solidFill>
                  <a:srgbClr val="D4D4D4"/>
                </a:solidFill>
                <a:effectLst/>
                <a:latin typeface="Menlo" panose="020B0609030804020204" pitchFamily="49" charset="0"/>
              </a:rPr>
              <a:t> }</a:t>
            </a:r>
          </a:p>
          <a:p>
            <a:r>
              <a:rPr lang="en-US" b="0" dirty="0">
                <a:solidFill>
                  <a:srgbClr val="D4D4D4"/>
                </a:solidFill>
                <a:effectLst/>
                <a:latin typeface="Menlo" panose="020B0609030804020204" pitchFamily="49" charset="0"/>
              </a:rPr>
              <a:t>}</a:t>
            </a:r>
          </a:p>
        </p:txBody>
      </p:sp>
      <p:sp>
        <p:nvSpPr>
          <p:cNvPr id="5" name="Rectangle 4">
            <a:extLst>
              <a:ext uri="{FF2B5EF4-FFF2-40B4-BE49-F238E27FC236}">
                <a16:creationId xmlns:a16="http://schemas.microsoft.com/office/drawing/2014/main" id="{0AC450F9-BA51-9543-865E-698681AB5089}"/>
              </a:ext>
            </a:extLst>
          </p:cNvPr>
          <p:cNvSpPr/>
          <p:nvPr/>
        </p:nvSpPr>
        <p:spPr>
          <a:xfrm>
            <a:off x="532248" y="4279900"/>
            <a:ext cx="11127504" cy="115034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905543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with a blue background&#10;&#10;Description automatically generated with low confidence">
            <a:extLst>
              <a:ext uri="{FF2B5EF4-FFF2-40B4-BE49-F238E27FC236}">
                <a16:creationId xmlns:a16="http://schemas.microsoft.com/office/drawing/2014/main" id="{2FDCDE5A-72F6-763B-6DB7-C45832EBCC45}"/>
              </a:ext>
            </a:extLst>
          </p:cNvPr>
          <p:cNvPicPr>
            <a:picLocks noChangeAspect="1"/>
          </p:cNvPicPr>
          <p:nvPr/>
        </p:nvPicPr>
        <p:blipFill>
          <a:blip r:embed="rId2"/>
          <a:stretch>
            <a:fillRect/>
          </a:stretch>
        </p:blipFill>
        <p:spPr>
          <a:xfrm>
            <a:off x="770733" y="0"/>
            <a:ext cx="10852697" cy="6988175"/>
          </a:xfrm>
          <a:prstGeom prst="rect">
            <a:avLst/>
          </a:prstGeom>
        </p:spPr>
      </p:pic>
      <p:sp>
        <p:nvSpPr>
          <p:cNvPr id="3" name="Rectangle 2">
            <a:extLst>
              <a:ext uri="{FF2B5EF4-FFF2-40B4-BE49-F238E27FC236}">
                <a16:creationId xmlns:a16="http://schemas.microsoft.com/office/drawing/2014/main" id="{7DC5758A-8139-843D-53D2-7897F3A0AE2A}"/>
              </a:ext>
            </a:extLst>
          </p:cNvPr>
          <p:cNvSpPr/>
          <p:nvPr/>
        </p:nvSpPr>
        <p:spPr>
          <a:xfrm>
            <a:off x="2432050" y="889000"/>
            <a:ext cx="584200" cy="1778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E42E26-03B0-F89D-A166-4EE634B38D28}"/>
              </a:ext>
            </a:extLst>
          </p:cNvPr>
          <p:cNvSpPr txBox="1"/>
          <p:nvPr/>
        </p:nvSpPr>
        <p:spPr>
          <a:xfrm>
            <a:off x="2849958" y="285234"/>
            <a:ext cx="2299891" cy="369332"/>
          </a:xfrm>
          <a:prstGeom prst="rect">
            <a:avLst/>
          </a:prstGeom>
          <a:noFill/>
        </p:spPr>
        <p:txBody>
          <a:bodyPr wrap="square" rtlCol="0">
            <a:spAutoFit/>
          </a:bodyPr>
          <a:lstStyle/>
          <a:p>
            <a:pPr algn="ctr"/>
            <a:r>
              <a:rPr lang="en-US" dirty="0">
                <a:solidFill>
                  <a:srgbClr val="FFDD65"/>
                </a:solidFill>
              </a:rPr>
              <a:t>Scene Zoom</a:t>
            </a:r>
          </a:p>
        </p:txBody>
      </p:sp>
      <p:sp>
        <p:nvSpPr>
          <p:cNvPr id="2" name="TextBox 1">
            <a:extLst>
              <a:ext uri="{FF2B5EF4-FFF2-40B4-BE49-F238E27FC236}">
                <a16:creationId xmlns:a16="http://schemas.microsoft.com/office/drawing/2014/main" id="{7E2D1C07-650C-F3DB-30E0-A6E755BF4FF4}"/>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2483728816"/>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HUD: Add HUD Update Behavior</a:t>
            </a:r>
          </a:p>
        </p:txBody>
      </p:sp>
      <p:sp>
        <p:nvSpPr>
          <p:cNvPr id="3" name="TextBox 2">
            <a:extLst>
              <a:ext uri="{FF2B5EF4-FFF2-40B4-BE49-F238E27FC236}">
                <a16:creationId xmlns:a16="http://schemas.microsoft.com/office/drawing/2014/main" id="{1256346F-D108-F026-E8D0-06BE1C6D41C5}"/>
              </a:ext>
            </a:extLst>
          </p:cNvPr>
          <p:cNvSpPr txBox="1"/>
          <p:nvPr/>
        </p:nvSpPr>
        <p:spPr>
          <a:xfrm>
            <a:off x="384174" y="2001656"/>
            <a:ext cx="11423650" cy="584775"/>
          </a:xfrm>
          <a:prstGeom prst="rect">
            <a:avLst/>
          </a:prstGeom>
          <a:noFill/>
        </p:spPr>
        <p:txBody>
          <a:bodyPr wrap="square" rtlCol="0">
            <a:spAutoFit/>
          </a:bodyPr>
          <a:lstStyle/>
          <a:p>
            <a:pPr algn="ctr"/>
            <a:r>
              <a:rPr lang="en-US" sz="1600" dirty="0"/>
              <a:t>Then we create some functions to facilitate updating the current values (the fruit dictionary provided by the Player signal) as well as increasing the total fruit count (called by the Level on start/ready).</a:t>
            </a:r>
          </a:p>
        </p:txBody>
      </p:sp>
      <p:sp>
        <p:nvSpPr>
          <p:cNvPr id="4" name="TextBox 3">
            <a:extLst>
              <a:ext uri="{FF2B5EF4-FFF2-40B4-BE49-F238E27FC236}">
                <a16:creationId xmlns:a16="http://schemas.microsoft.com/office/drawing/2014/main" id="{1D01E01E-2E95-2475-C1F2-486E617E20D6}"/>
              </a:ext>
            </a:extLst>
          </p:cNvPr>
          <p:cNvSpPr txBox="1"/>
          <p:nvPr/>
        </p:nvSpPr>
        <p:spPr>
          <a:xfrm>
            <a:off x="532248" y="2841488"/>
            <a:ext cx="11127504" cy="3785652"/>
          </a:xfrm>
          <a:prstGeom prst="rect">
            <a:avLst/>
          </a:prstGeom>
          <a:solidFill>
            <a:srgbClr val="202531"/>
          </a:solidFill>
        </p:spPr>
        <p:txBody>
          <a:bodyPr wrap="square" lIns="228600" tIns="91440" rIns="228600" bIns="9144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update_current_fruit</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fruit_data</a:t>
            </a:r>
            <a:r>
              <a:rPr lang="en-US" b="0" dirty="0" err="1">
                <a:solidFill>
                  <a:srgbClr val="D4D4D4"/>
                </a:solidFill>
                <a:effectLst/>
                <a:latin typeface="Menlo" panose="020B0609030804020204" pitchFamily="49" charset="0"/>
              </a:rPr>
              <a:t>:</a:t>
            </a:r>
            <a:r>
              <a:rPr lang="en-US" b="0" dirty="0" err="1">
                <a:solidFill>
                  <a:srgbClr val="4EC9B0"/>
                </a:solidFill>
                <a:effectLst/>
                <a:latin typeface="Menlo" panose="020B0609030804020204" pitchFamily="49" charset="0"/>
              </a:rPr>
              <a:t>Dictionary</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for</a:t>
            </a:r>
            <a:r>
              <a:rPr lang="en-US" b="0" dirty="0">
                <a:solidFill>
                  <a:srgbClr val="D4D4D4"/>
                </a:solidFill>
                <a:effectLst/>
                <a:latin typeface="Menlo" panose="020B0609030804020204" pitchFamily="49" charset="0"/>
              </a:rPr>
              <a:t> fruit </a:t>
            </a:r>
            <a:r>
              <a:rPr lang="en-US" b="0" dirty="0">
                <a:solidFill>
                  <a:srgbClr val="C586C0"/>
                </a:solidFill>
                <a:effectLst/>
                <a:latin typeface="Menlo" panose="020B0609030804020204" pitchFamily="49" charset="0"/>
              </a:rPr>
              <a:t>in</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fruit_data.</a:t>
            </a:r>
            <a:r>
              <a:rPr lang="en-US" b="0" dirty="0" err="1">
                <a:solidFill>
                  <a:srgbClr val="DCDCAA"/>
                </a:solidFill>
                <a:effectLst/>
                <a:latin typeface="Menlo" panose="020B0609030804020204" pitchFamily="49" charset="0"/>
              </a:rPr>
              <a:t>keys</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fruit_totals.</a:t>
            </a:r>
            <a:r>
              <a:rPr lang="en-US" b="0" dirty="0" err="1">
                <a:solidFill>
                  <a:srgbClr val="DCDCAA"/>
                </a:solidFill>
                <a:effectLst/>
                <a:latin typeface="Menlo" panose="020B0609030804020204" pitchFamily="49" charset="0"/>
              </a:rPr>
              <a:t>get</a:t>
            </a:r>
            <a:r>
              <a:rPr lang="en-US" b="0" dirty="0">
                <a:solidFill>
                  <a:srgbClr val="D4D4D4"/>
                </a:solidFill>
                <a:effectLst/>
                <a:latin typeface="Menlo" panose="020B0609030804020204" pitchFamily="49" charset="0"/>
              </a:rPr>
              <a:t>(fruit).</a:t>
            </a:r>
            <a:r>
              <a:rPr lang="en-US" b="0" dirty="0">
                <a:solidFill>
                  <a:srgbClr val="9CDCFE"/>
                </a:solidFill>
                <a:effectLst/>
                <a:latin typeface="Menlo" panose="020B0609030804020204" pitchFamily="49" charset="0"/>
              </a:rPr>
              <a:t>current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fruit_data.</a:t>
            </a:r>
            <a:r>
              <a:rPr lang="en-US" b="0" dirty="0" err="1">
                <a:solidFill>
                  <a:srgbClr val="DCDCAA"/>
                </a:solidFill>
                <a:effectLst/>
                <a:latin typeface="Menlo" panose="020B0609030804020204" pitchFamily="49" charset="0"/>
              </a:rPr>
              <a:t>get</a:t>
            </a:r>
            <a:r>
              <a:rPr lang="en-US" b="0" dirty="0">
                <a:solidFill>
                  <a:srgbClr val="D4D4D4"/>
                </a:solidFill>
                <a:effectLst/>
                <a:latin typeface="Menlo" panose="020B0609030804020204" pitchFamily="49" charset="0"/>
              </a:rPr>
              <a:t>(fruit)</a:t>
            </a:r>
          </a:p>
          <a:p>
            <a:pPr lvl="1"/>
            <a:r>
              <a:rPr lang="en-US" b="0" dirty="0" err="1">
                <a:solidFill>
                  <a:srgbClr val="DCDCAA"/>
                </a:solidFill>
                <a:effectLst/>
                <a:latin typeface="Menlo" panose="020B0609030804020204" pitchFamily="49" charset="0"/>
              </a:rPr>
              <a:t>update_labels</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increase_fruit_max</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fruit</a:t>
            </a:r>
            <a:r>
              <a:rPr lang="en-US" b="0" dirty="0" err="1">
                <a:solidFill>
                  <a:srgbClr val="D4D4D4"/>
                </a:solidFill>
                <a:effectLst/>
                <a:latin typeface="Menlo" panose="020B0609030804020204" pitchFamily="49" charset="0"/>
              </a:rPr>
              <a:t>:</a:t>
            </a:r>
            <a:r>
              <a:rPr lang="en-US" b="0" dirty="0" err="1">
                <a:solidFill>
                  <a:srgbClr val="4EC9B0"/>
                </a:solidFill>
                <a:effectLst/>
                <a:latin typeface="Menlo" panose="020B0609030804020204" pitchFamily="49" charset="0"/>
              </a:rPr>
              <a:t>String</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fruit_totals.</a:t>
            </a:r>
            <a:r>
              <a:rPr lang="en-US" b="0" dirty="0" err="1">
                <a:solidFill>
                  <a:srgbClr val="DCDCAA"/>
                </a:solidFill>
                <a:effectLst/>
                <a:latin typeface="Menlo" panose="020B0609030804020204" pitchFamily="49" charset="0"/>
              </a:rPr>
              <a:t>get</a:t>
            </a:r>
            <a:r>
              <a:rPr lang="en-US" b="0" dirty="0">
                <a:solidFill>
                  <a:srgbClr val="D4D4D4"/>
                </a:solidFill>
                <a:effectLst/>
                <a:latin typeface="Menlo" panose="020B0609030804020204" pitchFamily="49" charset="0"/>
              </a:rPr>
              <a:t>(</a:t>
            </a:r>
            <a:r>
              <a:rPr lang="en-US" b="0" dirty="0" err="1">
                <a:solidFill>
                  <a:srgbClr val="D4D4D4"/>
                </a:solidFill>
                <a:effectLst/>
                <a:latin typeface="Menlo" panose="020B0609030804020204" pitchFamily="49" charset="0"/>
              </a:rPr>
              <a:t>fruit.</a:t>
            </a:r>
            <a:r>
              <a:rPr lang="en-US" b="0" dirty="0" err="1">
                <a:solidFill>
                  <a:srgbClr val="DCDCAA"/>
                </a:solidFill>
                <a:effectLst/>
                <a:latin typeface="Menlo" panose="020B0609030804020204" pitchFamily="49" charset="0"/>
              </a:rPr>
              <a:t>to_lower</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total</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1</a:t>
            </a:r>
            <a:endParaRPr lang="en-US" b="0" dirty="0">
              <a:solidFill>
                <a:srgbClr val="D4D4D4"/>
              </a:solidFill>
              <a:effectLst/>
              <a:latin typeface="Menlo" panose="020B0609030804020204" pitchFamily="49" charset="0"/>
            </a:endParaRPr>
          </a:p>
          <a:p>
            <a:pPr lvl="1"/>
            <a:r>
              <a:rPr lang="en-US" b="0" dirty="0" err="1">
                <a:solidFill>
                  <a:srgbClr val="DCDCAA"/>
                </a:solidFill>
                <a:effectLst/>
                <a:latin typeface="Menlo" panose="020B0609030804020204" pitchFamily="49" charset="0"/>
              </a:rPr>
              <a:t>update_labels</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update_labels</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for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fruit_value</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in</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fruit_totals.</a:t>
            </a:r>
            <a:r>
              <a:rPr lang="en-US" b="0" dirty="0" err="1">
                <a:solidFill>
                  <a:srgbClr val="DCDCAA"/>
                </a:solidFill>
                <a:effectLst/>
                <a:latin typeface="Menlo" panose="020B0609030804020204" pitchFamily="49" charset="0"/>
              </a:rPr>
              <a:t>values</a:t>
            </a:r>
            <a:r>
              <a:rPr lang="en-US" b="0" dirty="0">
                <a:solidFill>
                  <a:srgbClr val="D4D4D4"/>
                </a:solidFill>
                <a:effectLst/>
                <a:latin typeface="Menlo" panose="020B0609030804020204" pitchFamily="49" charset="0"/>
              </a:rPr>
              <a:t>():</a:t>
            </a:r>
          </a:p>
          <a:p>
            <a:pPr lvl="2"/>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fruit_label</a:t>
            </a:r>
            <a:r>
              <a:rPr lang="en-US" b="0" dirty="0">
                <a:solidFill>
                  <a:srgbClr val="D4D4D4"/>
                </a:solidFill>
                <a:effectLst/>
                <a:latin typeface="Menlo" panose="020B0609030804020204" pitchFamily="49" charset="0"/>
              </a:rPr>
              <a:t> = </a:t>
            </a:r>
            <a:r>
              <a:rPr lang="en-US" b="0" dirty="0">
                <a:solidFill>
                  <a:srgbClr val="CE9178"/>
                </a:solidFill>
                <a:effectLst/>
                <a:latin typeface="Menlo" panose="020B0609030804020204" pitchFamily="49" charset="0"/>
              </a:rPr>
              <a:t>"%d/%d"</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fruit_value.</a:t>
            </a:r>
            <a:r>
              <a:rPr lang="en-US" b="0" dirty="0" err="1">
                <a:solidFill>
                  <a:srgbClr val="9CDCFE"/>
                </a:solidFill>
                <a:effectLst/>
                <a:latin typeface="Menlo" panose="020B0609030804020204" pitchFamily="49" charset="0"/>
              </a:rPr>
              <a:t>current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fruit_value.</a:t>
            </a:r>
            <a:r>
              <a:rPr lang="en-US" b="0" dirty="0" err="1">
                <a:solidFill>
                  <a:srgbClr val="9CDCFE"/>
                </a:solidFill>
                <a:effectLst/>
                <a:latin typeface="Menlo" panose="020B0609030804020204" pitchFamily="49" charset="0"/>
              </a:rPr>
              <a:t>total</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fruit_value.</a:t>
            </a:r>
            <a:r>
              <a:rPr lang="en-US" b="0" dirty="0" err="1">
                <a:solidFill>
                  <a:srgbClr val="9CDCFE"/>
                </a:solidFill>
                <a:effectLst/>
                <a:latin typeface="Menlo" panose="020B0609030804020204" pitchFamily="49" charset="0"/>
              </a:rPr>
              <a:t>labelNode</a:t>
            </a:r>
            <a:r>
              <a:rPr lang="en-US" b="0" dirty="0" err="1">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text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fruit_label</a:t>
            </a:r>
            <a:endParaRPr lang="en-US"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B121F0AE-B6E0-B981-EEF1-6534B52D87C1}"/>
              </a:ext>
            </a:extLst>
          </p:cNvPr>
          <p:cNvSpPr/>
          <p:nvPr/>
        </p:nvSpPr>
        <p:spPr>
          <a:xfrm>
            <a:off x="532247" y="2841488"/>
            <a:ext cx="11127504" cy="239091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6358070"/>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HUD: Add HUD Update Behavior</a:t>
            </a:r>
          </a:p>
        </p:txBody>
      </p:sp>
      <p:sp>
        <p:nvSpPr>
          <p:cNvPr id="3" name="TextBox 2">
            <a:extLst>
              <a:ext uri="{FF2B5EF4-FFF2-40B4-BE49-F238E27FC236}">
                <a16:creationId xmlns:a16="http://schemas.microsoft.com/office/drawing/2014/main" id="{1256346F-D108-F026-E8D0-06BE1C6D41C5}"/>
              </a:ext>
            </a:extLst>
          </p:cNvPr>
          <p:cNvSpPr txBox="1"/>
          <p:nvPr/>
        </p:nvSpPr>
        <p:spPr>
          <a:xfrm>
            <a:off x="384174" y="2001656"/>
            <a:ext cx="11423650" cy="338554"/>
          </a:xfrm>
          <a:prstGeom prst="rect">
            <a:avLst/>
          </a:prstGeom>
          <a:noFill/>
        </p:spPr>
        <p:txBody>
          <a:bodyPr wrap="square" rtlCol="0">
            <a:spAutoFit/>
          </a:bodyPr>
          <a:lstStyle/>
          <a:p>
            <a:pPr algn="ctr"/>
            <a:r>
              <a:rPr lang="en-US" sz="1600" dirty="0"/>
              <a:t>And finally, a function to update our fruit labels when any of the current or total fruit counts change.</a:t>
            </a:r>
          </a:p>
        </p:txBody>
      </p:sp>
      <p:sp>
        <p:nvSpPr>
          <p:cNvPr id="4" name="TextBox 3">
            <a:extLst>
              <a:ext uri="{FF2B5EF4-FFF2-40B4-BE49-F238E27FC236}">
                <a16:creationId xmlns:a16="http://schemas.microsoft.com/office/drawing/2014/main" id="{1D01E01E-2E95-2475-C1F2-486E617E20D6}"/>
              </a:ext>
            </a:extLst>
          </p:cNvPr>
          <p:cNvSpPr txBox="1"/>
          <p:nvPr/>
        </p:nvSpPr>
        <p:spPr>
          <a:xfrm>
            <a:off x="532248" y="2841488"/>
            <a:ext cx="11127504" cy="3785652"/>
          </a:xfrm>
          <a:prstGeom prst="rect">
            <a:avLst/>
          </a:prstGeom>
          <a:solidFill>
            <a:srgbClr val="202531"/>
          </a:solidFill>
        </p:spPr>
        <p:txBody>
          <a:bodyPr wrap="square" lIns="228600" tIns="91440" rIns="228600" bIns="9144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update_current_fruit</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fruit_data</a:t>
            </a:r>
            <a:r>
              <a:rPr lang="en-US" b="0" dirty="0" err="1">
                <a:solidFill>
                  <a:srgbClr val="D4D4D4"/>
                </a:solidFill>
                <a:effectLst/>
                <a:latin typeface="Menlo" panose="020B0609030804020204" pitchFamily="49" charset="0"/>
              </a:rPr>
              <a:t>:</a:t>
            </a:r>
            <a:r>
              <a:rPr lang="en-US" b="0" dirty="0" err="1">
                <a:solidFill>
                  <a:srgbClr val="4EC9B0"/>
                </a:solidFill>
                <a:effectLst/>
                <a:latin typeface="Menlo" panose="020B0609030804020204" pitchFamily="49" charset="0"/>
              </a:rPr>
              <a:t>Dictionary</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for</a:t>
            </a:r>
            <a:r>
              <a:rPr lang="en-US" b="0" dirty="0">
                <a:solidFill>
                  <a:srgbClr val="D4D4D4"/>
                </a:solidFill>
                <a:effectLst/>
                <a:latin typeface="Menlo" panose="020B0609030804020204" pitchFamily="49" charset="0"/>
              </a:rPr>
              <a:t> fruit </a:t>
            </a:r>
            <a:r>
              <a:rPr lang="en-US" b="0" dirty="0">
                <a:solidFill>
                  <a:srgbClr val="C586C0"/>
                </a:solidFill>
                <a:effectLst/>
                <a:latin typeface="Menlo" panose="020B0609030804020204" pitchFamily="49" charset="0"/>
              </a:rPr>
              <a:t>in</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fruit_data.</a:t>
            </a:r>
            <a:r>
              <a:rPr lang="en-US" b="0" dirty="0" err="1">
                <a:solidFill>
                  <a:srgbClr val="DCDCAA"/>
                </a:solidFill>
                <a:effectLst/>
                <a:latin typeface="Menlo" panose="020B0609030804020204" pitchFamily="49" charset="0"/>
              </a:rPr>
              <a:t>keys</a:t>
            </a:r>
            <a:r>
              <a:rPr lang="en-US" b="0" dirty="0">
                <a:solidFill>
                  <a:srgbClr val="D4D4D4"/>
                </a:solidFill>
                <a:effectLst/>
                <a:latin typeface="Menlo" panose="020B0609030804020204" pitchFamily="49" charset="0"/>
              </a:rPr>
              <a:t>():</a:t>
            </a:r>
          </a:p>
          <a:p>
            <a:pPr lvl="1"/>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fruit_totals.</a:t>
            </a:r>
            <a:r>
              <a:rPr lang="en-US" b="0" dirty="0" err="1">
                <a:solidFill>
                  <a:srgbClr val="DCDCAA"/>
                </a:solidFill>
                <a:effectLst/>
                <a:latin typeface="Menlo" panose="020B0609030804020204" pitchFamily="49" charset="0"/>
              </a:rPr>
              <a:t>get</a:t>
            </a:r>
            <a:r>
              <a:rPr lang="en-US" b="0" dirty="0">
                <a:solidFill>
                  <a:srgbClr val="D4D4D4"/>
                </a:solidFill>
                <a:effectLst/>
                <a:latin typeface="Menlo" panose="020B0609030804020204" pitchFamily="49" charset="0"/>
              </a:rPr>
              <a:t>(fruit).</a:t>
            </a:r>
            <a:r>
              <a:rPr lang="en-US" b="0" dirty="0">
                <a:solidFill>
                  <a:srgbClr val="9CDCFE"/>
                </a:solidFill>
                <a:effectLst/>
                <a:latin typeface="Menlo" panose="020B0609030804020204" pitchFamily="49" charset="0"/>
              </a:rPr>
              <a:t>current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fruit_data.</a:t>
            </a:r>
            <a:r>
              <a:rPr lang="en-US" b="0" dirty="0" err="1">
                <a:solidFill>
                  <a:srgbClr val="DCDCAA"/>
                </a:solidFill>
                <a:effectLst/>
                <a:latin typeface="Menlo" panose="020B0609030804020204" pitchFamily="49" charset="0"/>
              </a:rPr>
              <a:t>get</a:t>
            </a:r>
            <a:r>
              <a:rPr lang="en-US" b="0" dirty="0">
                <a:solidFill>
                  <a:srgbClr val="D4D4D4"/>
                </a:solidFill>
                <a:effectLst/>
                <a:latin typeface="Menlo" panose="020B0609030804020204" pitchFamily="49" charset="0"/>
              </a:rPr>
              <a:t>(fruit)</a:t>
            </a:r>
          </a:p>
          <a:p>
            <a:pPr lvl="1"/>
            <a:r>
              <a:rPr lang="en-US" b="0" dirty="0" err="1">
                <a:solidFill>
                  <a:srgbClr val="DCDCAA"/>
                </a:solidFill>
                <a:effectLst/>
                <a:latin typeface="Menlo" panose="020B0609030804020204" pitchFamily="49" charset="0"/>
              </a:rPr>
              <a:t>update_labels</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increase_fruit_max</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fruit</a:t>
            </a:r>
            <a:r>
              <a:rPr lang="en-US" b="0" dirty="0" err="1">
                <a:solidFill>
                  <a:srgbClr val="D4D4D4"/>
                </a:solidFill>
                <a:effectLst/>
                <a:latin typeface="Menlo" panose="020B0609030804020204" pitchFamily="49" charset="0"/>
              </a:rPr>
              <a:t>:</a:t>
            </a:r>
            <a:r>
              <a:rPr lang="en-US" b="0" dirty="0" err="1">
                <a:solidFill>
                  <a:srgbClr val="4EC9B0"/>
                </a:solidFill>
                <a:effectLst/>
                <a:latin typeface="Menlo" panose="020B0609030804020204" pitchFamily="49" charset="0"/>
              </a:rPr>
              <a:t>String</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fruit_totals.</a:t>
            </a:r>
            <a:r>
              <a:rPr lang="en-US" b="0" dirty="0" err="1">
                <a:solidFill>
                  <a:srgbClr val="DCDCAA"/>
                </a:solidFill>
                <a:effectLst/>
                <a:latin typeface="Menlo" panose="020B0609030804020204" pitchFamily="49" charset="0"/>
              </a:rPr>
              <a:t>get</a:t>
            </a:r>
            <a:r>
              <a:rPr lang="en-US" b="0" dirty="0">
                <a:solidFill>
                  <a:srgbClr val="D4D4D4"/>
                </a:solidFill>
                <a:effectLst/>
                <a:latin typeface="Menlo" panose="020B0609030804020204" pitchFamily="49" charset="0"/>
              </a:rPr>
              <a:t>(</a:t>
            </a:r>
            <a:r>
              <a:rPr lang="en-US" b="0" dirty="0" err="1">
                <a:solidFill>
                  <a:srgbClr val="D4D4D4"/>
                </a:solidFill>
                <a:effectLst/>
                <a:latin typeface="Menlo" panose="020B0609030804020204" pitchFamily="49" charset="0"/>
              </a:rPr>
              <a:t>fruit.</a:t>
            </a:r>
            <a:r>
              <a:rPr lang="en-US" b="0" dirty="0" err="1">
                <a:solidFill>
                  <a:srgbClr val="DCDCAA"/>
                </a:solidFill>
                <a:effectLst/>
                <a:latin typeface="Menlo" panose="020B0609030804020204" pitchFamily="49" charset="0"/>
              </a:rPr>
              <a:t>to_lower</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total</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1</a:t>
            </a:r>
            <a:endParaRPr lang="en-US" b="0" dirty="0">
              <a:solidFill>
                <a:srgbClr val="D4D4D4"/>
              </a:solidFill>
              <a:effectLst/>
              <a:latin typeface="Menlo" panose="020B0609030804020204" pitchFamily="49" charset="0"/>
            </a:endParaRPr>
          </a:p>
          <a:p>
            <a:pPr lvl="1"/>
            <a:r>
              <a:rPr lang="en-US" b="0" dirty="0" err="1">
                <a:solidFill>
                  <a:srgbClr val="DCDCAA"/>
                </a:solidFill>
                <a:effectLst/>
                <a:latin typeface="Menlo" panose="020B0609030804020204" pitchFamily="49" charset="0"/>
              </a:rPr>
              <a:t>update_labels</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update_labels</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for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fruit_value</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in</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fruit_totals.</a:t>
            </a:r>
            <a:r>
              <a:rPr lang="en-US" b="0" dirty="0" err="1">
                <a:solidFill>
                  <a:srgbClr val="DCDCAA"/>
                </a:solidFill>
                <a:effectLst/>
                <a:latin typeface="Menlo" panose="020B0609030804020204" pitchFamily="49" charset="0"/>
              </a:rPr>
              <a:t>values</a:t>
            </a:r>
            <a:r>
              <a:rPr lang="en-US" b="0" dirty="0">
                <a:solidFill>
                  <a:srgbClr val="D4D4D4"/>
                </a:solidFill>
                <a:effectLst/>
                <a:latin typeface="Menlo" panose="020B0609030804020204" pitchFamily="49" charset="0"/>
              </a:rPr>
              <a:t>():</a:t>
            </a:r>
          </a:p>
          <a:p>
            <a:pPr lvl="2"/>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fruit_label</a:t>
            </a:r>
            <a:r>
              <a:rPr lang="en-US" b="0" dirty="0">
                <a:solidFill>
                  <a:srgbClr val="D4D4D4"/>
                </a:solidFill>
                <a:effectLst/>
                <a:latin typeface="Menlo" panose="020B0609030804020204" pitchFamily="49" charset="0"/>
              </a:rPr>
              <a:t> = </a:t>
            </a:r>
            <a:r>
              <a:rPr lang="en-US" b="0" dirty="0">
                <a:solidFill>
                  <a:srgbClr val="CE9178"/>
                </a:solidFill>
                <a:effectLst/>
                <a:latin typeface="Menlo" panose="020B0609030804020204" pitchFamily="49" charset="0"/>
              </a:rPr>
              <a:t>"%d/%d"</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fruit_value.</a:t>
            </a:r>
            <a:r>
              <a:rPr lang="en-US" b="0" dirty="0" err="1">
                <a:solidFill>
                  <a:srgbClr val="9CDCFE"/>
                </a:solidFill>
                <a:effectLst/>
                <a:latin typeface="Menlo" panose="020B0609030804020204" pitchFamily="49" charset="0"/>
              </a:rPr>
              <a:t>current</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fruit_value.</a:t>
            </a:r>
            <a:r>
              <a:rPr lang="en-US" b="0" dirty="0" err="1">
                <a:solidFill>
                  <a:srgbClr val="9CDCFE"/>
                </a:solidFill>
                <a:effectLst/>
                <a:latin typeface="Menlo" panose="020B0609030804020204" pitchFamily="49" charset="0"/>
              </a:rPr>
              <a:t>total</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fruit_value.</a:t>
            </a:r>
            <a:r>
              <a:rPr lang="en-US" b="0" dirty="0" err="1">
                <a:solidFill>
                  <a:srgbClr val="9CDCFE"/>
                </a:solidFill>
                <a:effectLst/>
                <a:latin typeface="Menlo" panose="020B0609030804020204" pitchFamily="49" charset="0"/>
              </a:rPr>
              <a:t>labelNode</a:t>
            </a:r>
            <a:r>
              <a:rPr lang="en-US" b="0" dirty="0" err="1">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text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fruit_label</a:t>
            </a:r>
            <a:endParaRPr lang="en-US"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B121F0AE-B6E0-B981-EEF1-6534B52D87C1}"/>
              </a:ext>
            </a:extLst>
          </p:cNvPr>
          <p:cNvSpPr/>
          <p:nvPr/>
        </p:nvSpPr>
        <p:spPr>
          <a:xfrm>
            <a:off x="532247" y="5314950"/>
            <a:ext cx="11127504" cy="131219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980777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HUD: Connect Signals via the Level</a:t>
            </a:r>
          </a:p>
        </p:txBody>
      </p:sp>
      <p:sp>
        <p:nvSpPr>
          <p:cNvPr id="3" name="TextBox 2">
            <a:extLst>
              <a:ext uri="{FF2B5EF4-FFF2-40B4-BE49-F238E27FC236}">
                <a16:creationId xmlns:a16="http://schemas.microsoft.com/office/drawing/2014/main" id="{1256346F-D108-F026-E8D0-06BE1C6D41C5}"/>
              </a:ext>
            </a:extLst>
          </p:cNvPr>
          <p:cNvSpPr txBox="1"/>
          <p:nvPr/>
        </p:nvSpPr>
        <p:spPr>
          <a:xfrm>
            <a:off x="1112838" y="2001656"/>
            <a:ext cx="9966324" cy="830997"/>
          </a:xfrm>
          <a:prstGeom prst="rect">
            <a:avLst/>
          </a:prstGeom>
          <a:noFill/>
        </p:spPr>
        <p:txBody>
          <a:bodyPr wrap="square" rtlCol="0">
            <a:spAutoFit/>
          </a:bodyPr>
          <a:lstStyle/>
          <a:p>
            <a:pPr algn="ctr"/>
            <a:r>
              <a:rPr lang="en-US" sz="1600" dirty="0"/>
              <a:t>With the Player and the HUD set up to do their respective parts, it is up to the Level to set up the communication between itself and its child nodes (the HUD and the Player). This happens on the </a:t>
            </a:r>
            <a:r>
              <a:rPr lang="en-US" sz="1600" dirty="0">
                <a:solidFill>
                  <a:srgbClr val="FFDD65"/>
                </a:solidFill>
              </a:rPr>
              <a:t>_ready()</a:t>
            </a:r>
            <a:r>
              <a:rPr lang="en-US" sz="1600" dirty="0"/>
              <a:t> function of a new Level script.</a:t>
            </a:r>
          </a:p>
        </p:txBody>
      </p:sp>
      <p:sp>
        <p:nvSpPr>
          <p:cNvPr id="4" name="TextBox 3">
            <a:extLst>
              <a:ext uri="{FF2B5EF4-FFF2-40B4-BE49-F238E27FC236}">
                <a16:creationId xmlns:a16="http://schemas.microsoft.com/office/drawing/2014/main" id="{1D01E01E-2E95-2475-C1F2-486E617E20D6}"/>
              </a:ext>
            </a:extLst>
          </p:cNvPr>
          <p:cNvSpPr txBox="1"/>
          <p:nvPr/>
        </p:nvSpPr>
        <p:spPr>
          <a:xfrm>
            <a:off x="990312" y="2841488"/>
            <a:ext cx="10211376" cy="2123658"/>
          </a:xfrm>
          <a:prstGeom prst="rect">
            <a:avLst/>
          </a:prstGeom>
          <a:solidFill>
            <a:srgbClr val="202531"/>
          </a:solidFill>
        </p:spPr>
        <p:txBody>
          <a:bodyPr wrap="square" lIns="228600" tIns="91440" rIns="228600" bIns="9144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Node2D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_ready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Player</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connect</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fruit_collected</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HUD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update_current_fruit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for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fruit_child</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in</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Collectibles</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get_children</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fruit_child.</a:t>
            </a:r>
            <a:r>
              <a:rPr lang="en-US" b="0" dirty="0" err="1">
                <a:solidFill>
                  <a:srgbClr val="DCDCAA"/>
                </a:solidFill>
                <a:effectLst/>
                <a:latin typeface="Menlo" panose="020B0609030804020204" pitchFamily="49" charset="0"/>
              </a:rPr>
              <a:t>get</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"fruit"</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null</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HUD</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increase_fruit_max</a:t>
            </a:r>
            <a:r>
              <a:rPr lang="en-US" b="0" dirty="0">
                <a:solidFill>
                  <a:srgbClr val="D4D4D4"/>
                </a:solidFill>
                <a:effectLst/>
                <a:latin typeface="Menlo" panose="020B0609030804020204" pitchFamily="49" charset="0"/>
              </a:rPr>
              <a:t>(</a:t>
            </a:r>
            <a:r>
              <a:rPr lang="en-US" b="0" dirty="0" err="1">
                <a:solidFill>
                  <a:srgbClr val="D4D4D4"/>
                </a:solidFill>
                <a:effectLst/>
                <a:latin typeface="Menlo" panose="020B0609030804020204" pitchFamily="49" charset="0"/>
              </a:rPr>
              <a:t>fruit_child.fruit</a:t>
            </a:r>
            <a:r>
              <a:rPr lang="en-US" b="0" dirty="0">
                <a:solidFill>
                  <a:srgbClr val="D4D4D4"/>
                </a:solidFill>
                <a:effectLst/>
                <a:latin typeface="Menlo" panose="020B0609030804020204" pitchFamily="49" charset="0"/>
              </a:rPr>
              <a:t>)</a:t>
            </a:r>
          </a:p>
        </p:txBody>
      </p:sp>
      <p:sp>
        <p:nvSpPr>
          <p:cNvPr id="7" name="Rectangle 6">
            <a:extLst>
              <a:ext uri="{FF2B5EF4-FFF2-40B4-BE49-F238E27FC236}">
                <a16:creationId xmlns:a16="http://schemas.microsoft.com/office/drawing/2014/main" id="{00B27EFC-9212-EE69-7FA9-21BF3CD00170}"/>
              </a:ext>
            </a:extLst>
          </p:cNvPr>
          <p:cNvSpPr/>
          <p:nvPr/>
        </p:nvSpPr>
        <p:spPr>
          <a:xfrm>
            <a:off x="990313" y="3479800"/>
            <a:ext cx="10211375" cy="2857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79233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HUD: Make the Level a Conductor</a:t>
            </a:r>
          </a:p>
        </p:txBody>
      </p:sp>
      <p:sp>
        <p:nvSpPr>
          <p:cNvPr id="3" name="TextBox 2">
            <a:extLst>
              <a:ext uri="{FF2B5EF4-FFF2-40B4-BE49-F238E27FC236}">
                <a16:creationId xmlns:a16="http://schemas.microsoft.com/office/drawing/2014/main" id="{1256346F-D108-F026-E8D0-06BE1C6D41C5}"/>
              </a:ext>
            </a:extLst>
          </p:cNvPr>
          <p:cNvSpPr txBox="1"/>
          <p:nvPr/>
        </p:nvSpPr>
        <p:spPr>
          <a:xfrm>
            <a:off x="1112838" y="2001656"/>
            <a:ext cx="9966324" cy="584775"/>
          </a:xfrm>
          <a:prstGeom prst="rect">
            <a:avLst/>
          </a:prstGeom>
          <a:noFill/>
        </p:spPr>
        <p:txBody>
          <a:bodyPr wrap="square" rtlCol="0">
            <a:spAutoFit/>
          </a:bodyPr>
          <a:lstStyle/>
          <a:p>
            <a:pPr algn="ctr"/>
            <a:r>
              <a:rPr lang="en-US" sz="1600" dirty="0"/>
              <a:t>Using the SOURCE of the signal (the Player node), we </a:t>
            </a:r>
            <a:r>
              <a:rPr lang="en-US" sz="1600" dirty="0">
                <a:solidFill>
                  <a:srgbClr val="FFDD65"/>
                </a:solidFill>
              </a:rPr>
              <a:t>connect</a:t>
            </a:r>
            <a:r>
              <a:rPr lang="en-US" sz="1600" dirty="0"/>
              <a:t> its “</a:t>
            </a:r>
            <a:r>
              <a:rPr lang="en-US" sz="1600" dirty="0" err="1"/>
              <a:t>fruit_collected</a:t>
            </a:r>
            <a:r>
              <a:rPr lang="en-US" sz="1600" dirty="0"/>
              <a:t>” signal to a target object intended to react to the signal (the HUD node) via a specific function on the target object.</a:t>
            </a:r>
          </a:p>
        </p:txBody>
      </p:sp>
      <p:sp>
        <p:nvSpPr>
          <p:cNvPr id="4" name="TextBox 3">
            <a:extLst>
              <a:ext uri="{FF2B5EF4-FFF2-40B4-BE49-F238E27FC236}">
                <a16:creationId xmlns:a16="http://schemas.microsoft.com/office/drawing/2014/main" id="{1D01E01E-2E95-2475-C1F2-486E617E20D6}"/>
              </a:ext>
            </a:extLst>
          </p:cNvPr>
          <p:cNvSpPr txBox="1"/>
          <p:nvPr/>
        </p:nvSpPr>
        <p:spPr>
          <a:xfrm>
            <a:off x="990312" y="2841488"/>
            <a:ext cx="10211376" cy="2123658"/>
          </a:xfrm>
          <a:prstGeom prst="rect">
            <a:avLst/>
          </a:prstGeom>
          <a:solidFill>
            <a:srgbClr val="202531"/>
          </a:solidFill>
        </p:spPr>
        <p:txBody>
          <a:bodyPr wrap="square" lIns="228600" tIns="91440" rIns="228600" bIns="9144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Node2D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_ready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Player</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connect</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fruit_collected</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HUD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update_current_fruit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for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fruit_child</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in</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Collectibles</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get_children</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fruit_child.</a:t>
            </a:r>
            <a:r>
              <a:rPr lang="en-US" b="0" dirty="0" err="1">
                <a:solidFill>
                  <a:srgbClr val="DCDCAA"/>
                </a:solidFill>
                <a:effectLst/>
                <a:latin typeface="Menlo" panose="020B0609030804020204" pitchFamily="49" charset="0"/>
              </a:rPr>
              <a:t>get</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"fruit"</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null</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HUD</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increase_fruit_max</a:t>
            </a:r>
            <a:r>
              <a:rPr lang="en-US" b="0" dirty="0">
                <a:solidFill>
                  <a:srgbClr val="D4D4D4"/>
                </a:solidFill>
                <a:effectLst/>
                <a:latin typeface="Menlo" panose="020B0609030804020204" pitchFamily="49" charset="0"/>
              </a:rPr>
              <a:t>(</a:t>
            </a:r>
            <a:r>
              <a:rPr lang="en-US" b="0" dirty="0" err="1">
                <a:solidFill>
                  <a:srgbClr val="D4D4D4"/>
                </a:solidFill>
                <a:effectLst/>
                <a:latin typeface="Menlo" panose="020B0609030804020204" pitchFamily="49" charset="0"/>
              </a:rPr>
              <a:t>fruit_child.fruit</a:t>
            </a:r>
            <a:r>
              <a:rPr lang="en-US" b="0" dirty="0">
                <a:solidFill>
                  <a:srgbClr val="D4D4D4"/>
                </a:solidFill>
                <a:effectLst/>
                <a:latin typeface="Menlo" panose="020B0609030804020204" pitchFamily="49" charset="0"/>
              </a:rPr>
              <a:t>)</a:t>
            </a:r>
          </a:p>
        </p:txBody>
      </p:sp>
      <p:sp>
        <p:nvSpPr>
          <p:cNvPr id="5" name="Rectangle 4">
            <a:extLst>
              <a:ext uri="{FF2B5EF4-FFF2-40B4-BE49-F238E27FC236}">
                <a16:creationId xmlns:a16="http://schemas.microsoft.com/office/drawing/2014/main" id="{E837CD3F-94A6-C3C0-8CBA-67C249F0F1B9}"/>
              </a:ext>
            </a:extLst>
          </p:cNvPr>
          <p:cNvSpPr/>
          <p:nvPr/>
        </p:nvSpPr>
        <p:spPr>
          <a:xfrm>
            <a:off x="990313" y="3752850"/>
            <a:ext cx="10211375" cy="2857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37A2246-3AE8-21CD-E76C-48C467C82912}"/>
              </a:ext>
            </a:extLst>
          </p:cNvPr>
          <p:cNvSpPr txBox="1"/>
          <p:nvPr/>
        </p:nvSpPr>
        <p:spPr>
          <a:xfrm>
            <a:off x="990312" y="5722619"/>
            <a:ext cx="6049963" cy="307777"/>
          </a:xfrm>
          <a:prstGeom prst="rect">
            <a:avLst/>
          </a:prstGeom>
          <a:solidFill>
            <a:srgbClr val="202531"/>
          </a:solidFill>
        </p:spPr>
        <p:txBody>
          <a:bodyPr wrap="square">
            <a:spAutoFit/>
          </a:bodyPr>
          <a:lstStyle/>
          <a:p>
            <a:pPr algn="ctr"/>
            <a:r>
              <a:rPr lang="en-US" sz="1400" b="0" i="1" dirty="0">
                <a:solidFill>
                  <a:srgbClr val="DCDCAA"/>
                </a:solidFill>
                <a:effectLst/>
                <a:latin typeface="Menlo" panose="020B0609030804020204" pitchFamily="49" charset="0"/>
              </a:rPr>
              <a:t>connect</a:t>
            </a:r>
            <a:r>
              <a:rPr lang="en-US" sz="1400" b="0" dirty="0">
                <a:solidFill>
                  <a:srgbClr val="D4D4D4"/>
                </a:solidFill>
                <a:effectLst/>
                <a:latin typeface="Menlo" panose="020B0609030804020204" pitchFamily="49" charset="0"/>
              </a:rPr>
              <a:t>(signal: </a:t>
            </a:r>
            <a:r>
              <a:rPr lang="en-US" sz="1400" b="0" dirty="0">
                <a:solidFill>
                  <a:srgbClr val="4EC9B0"/>
                </a:solidFill>
                <a:effectLst/>
                <a:latin typeface="Menlo" panose="020B0609030804020204" pitchFamily="49" charset="0"/>
              </a:rPr>
              <a:t>String</a:t>
            </a:r>
            <a:r>
              <a:rPr lang="en-US" sz="1400" b="0" dirty="0">
                <a:solidFill>
                  <a:srgbClr val="D4D4D4"/>
                </a:solidFill>
                <a:effectLst/>
                <a:latin typeface="Menlo" panose="020B0609030804020204" pitchFamily="49" charset="0"/>
              </a:rPr>
              <a:t>, target: </a:t>
            </a:r>
            <a:r>
              <a:rPr lang="en-US" sz="1400" b="0" dirty="0">
                <a:solidFill>
                  <a:srgbClr val="4EC9B0"/>
                </a:solidFill>
                <a:effectLst/>
                <a:latin typeface="Menlo" panose="020B0609030804020204" pitchFamily="49" charset="0"/>
              </a:rPr>
              <a:t>Object</a:t>
            </a:r>
            <a:r>
              <a:rPr lang="en-US" sz="1400" b="0" dirty="0">
                <a:solidFill>
                  <a:srgbClr val="D4D4D4"/>
                </a:solidFill>
                <a:effectLst/>
                <a:latin typeface="Menlo" panose="020B0609030804020204" pitchFamily="49" charset="0"/>
              </a:rPr>
              <a:t>, method: </a:t>
            </a:r>
            <a:r>
              <a:rPr lang="en-US" sz="1400" b="0" dirty="0">
                <a:solidFill>
                  <a:srgbClr val="4EC9B0"/>
                </a:solidFill>
                <a:effectLst/>
                <a:latin typeface="Menlo" panose="020B0609030804020204" pitchFamily="49" charset="0"/>
              </a:rPr>
              <a:t>String</a:t>
            </a:r>
            <a:r>
              <a:rPr lang="en-US" sz="1400" b="0" dirty="0">
                <a:solidFill>
                  <a:srgbClr val="D4D4D4"/>
                </a:solidFill>
                <a:effectLst/>
                <a:latin typeface="Menlo" panose="020B0609030804020204" pitchFamily="49" charset="0"/>
              </a:rPr>
              <a:t>)</a:t>
            </a:r>
          </a:p>
        </p:txBody>
      </p:sp>
      <p:pic>
        <p:nvPicPr>
          <p:cNvPr id="9" name="Picture 8" descr="Graphical user interface, text, application&#10;&#10;Description automatically generated">
            <a:extLst>
              <a:ext uri="{FF2B5EF4-FFF2-40B4-BE49-F238E27FC236}">
                <a16:creationId xmlns:a16="http://schemas.microsoft.com/office/drawing/2014/main" id="{1CC47917-2A80-DD13-B5CE-A1A877EE4CDB}"/>
              </a:ext>
            </a:extLst>
          </p:cNvPr>
          <p:cNvPicPr>
            <a:picLocks noChangeAspect="1"/>
          </p:cNvPicPr>
          <p:nvPr/>
        </p:nvPicPr>
        <p:blipFill>
          <a:blip r:embed="rId2"/>
          <a:stretch>
            <a:fillRect/>
          </a:stretch>
        </p:blipFill>
        <p:spPr>
          <a:xfrm>
            <a:off x="8926632" y="4737100"/>
            <a:ext cx="3087568" cy="1955460"/>
          </a:xfrm>
          <a:prstGeom prst="rect">
            <a:avLst/>
          </a:prstGeom>
          <a:ln>
            <a:solidFill>
              <a:schemeClr val="tx1"/>
            </a:solidFill>
          </a:ln>
        </p:spPr>
      </p:pic>
      <p:sp>
        <p:nvSpPr>
          <p:cNvPr id="10" name="TextBox 9">
            <a:extLst>
              <a:ext uri="{FF2B5EF4-FFF2-40B4-BE49-F238E27FC236}">
                <a16:creationId xmlns:a16="http://schemas.microsoft.com/office/drawing/2014/main" id="{20F8567B-DC17-2853-922D-A31603B32902}"/>
              </a:ext>
            </a:extLst>
          </p:cNvPr>
          <p:cNvSpPr txBox="1"/>
          <p:nvPr/>
        </p:nvSpPr>
        <p:spPr>
          <a:xfrm>
            <a:off x="6365108" y="2932440"/>
            <a:ext cx="4836580" cy="261610"/>
          </a:xfrm>
          <a:prstGeom prst="rect">
            <a:avLst/>
          </a:prstGeom>
          <a:noFill/>
        </p:spPr>
        <p:txBody>
          <a:bodyPr wrap="none" rtlCol="0">
            <a:spAutoFit/>
          </a:bodyPr>
          <a:lstStyle/>
          <a:p>
            <a:r>
              <a:rPr lang="en-US" sz="1100" i="1" dirty="0">
                <a:ln w="0"/>
                <a:solidFill>
                  <a:srgbClr val="FFDD65"/>
                </a:solidFill>
                <a:effectLst>
                  <a:outerShdw blurRad="38100" dist="19050" dir="2700000" algn="tl" rotWithShape="0">
                    <a:schemeClr val="dk1">
                      <a:alpha val="40000"/>
                    </a:schemeClr>
                  </a:outerShdw>
                </a:effectLst>
              </a:rPr>
              <a:t>“HUD, please update your labels when the Player says it collected fruit.”</a:t>
            </a:r>
          </a:p>
        </p:txBody>
      </p:sp>
    </p:spTree>
    <p:extLst>
      <p:ext uri="{BB962C8B-B14F-4D97-AF65-F5344CB8AC3E}">
        <p14:creationId xmlns:p14="http://schemas.microsoft.com/office/powerpoint/2010/main" val="16310623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B4AE-589A-C7AD-277B-A99EB953C713}"/>
              </a:ext>
            </a:extLst>
          </p:cNvPr>
          <p:cNvSpPr>
            <a:spLocks noGrp="1"/>
          </p:cNvSpPr>
          <p:nvPr>
            <p:ph type="title"/>
          </p:nvPr>
        </p:nvSpPr>
        <p:spPr/>
        <p:txBody>
          <a:bodyPr/>
          <a:lstStyle/>
          <a:p>
            <a:r>
              <a:rPr lang="en-US" dirty="0"/>
              <a:t>Creating a HUD: Make the Level a Conductor</a:t>
            </a:r>
          </a:p>
        </p:txBody>
      </p:sp>
      <p:sp>
        <p:nvSpPr>
          <p:cNvPr id="3" name="TextBox 2">
            <a:extLst>
              <a:ext uri="{FF2B5EF4-FFF2-40B4-BE49-F238E27FC236}">
                <a16:creationId xmlns:a16="http://schemas.microsoft.com/office/drawing/2014/main" id="{1256346F-D108-F026-E8D0-06BE1C6D41C5}"/>
              </a:ext>
            </a:extLst>
          </p:cNvPr>
          <p:cNvSpPr txBox="1"/>
          <p:nvPr/>
        </p:nvSpPr>
        <p:spPr>
          <a:xfrm>
            <a:off x="1112838" y="2001656"/>
            <a:ext cx="9966324" cy="584775"/>
          </a:xfrm>
          <a:prstGeom prst="rect">
            <a:avLst/>
          </a:prstGeom>
          <a:noFill/>
        </p:spPr>
        <p:txBody>
          <a:bodyPr wrap="square" rtlCol="0">
            <a:spAutoFit/>
          </a:bodyPr>
          <a:lstStyle/>
          <a:p>
            <a:pPr algn="ctr"/>
            <a:r>
              <a:rPr lang="en-US" sz="1600" dirty="0"/>
              <a:t>Finally, we loop through all of the child nodes in the Collectibles node (which should only be Fruit nodes) to safely update the total fruit counts in the HUD.</a:t>
            </a:r>
          </a:p>
        </p:txBody>
      </p:sp>
      <p:sp>
        <p:nvSpPr>
          <p:cNvPr id="4" name="TextBox 3">
            <a:extLst>
              <a:ext uri="{FF2B5EF4-FFF2-40B4-BE49-F238E27FC236}">
                <a16:creationId xmlns:a16="http://schemas.microsoft.com/office/drawing/2014/main" id="{1D01E01E-2E95-2475-C1F2-486E617E20D6}"/>
              </a:ext>
            </a:extLst>
          </p:cNvPr>
          <p:cNvSpPr txBox="1"/>
          <p:nvPr/>
        </p:nvSpPr>
        <p:spPr>
          <a:xfrm>
            <a:off x="990312" y="2841488"/>
            <a:ext cx="10211376" cy="2123658"/>
          </a:xfrm>
          <a:prstGeom prst="rect">
            <a:avLst/>
          </a:prstGeom>
          <a:solidFill>
            <a:srgbClr val="202531"/>
          </a:solidFill>
        </p:spPr>
        <p:txBody>
          <a:bodyPr wrap="square" lIns="228600" tIns="91440" rIns="228600" bIns="9144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Node2D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_ready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Player</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connect</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fruit_collected</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HUD</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update_current_fruit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for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fruit_child</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in</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Collectibles</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get_children</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fruit_child.</a:t>
            </a:r>
            <a:r>
              <a:rPr lang="en-US" b="0" dirty="0" err="1">
                <a:solidFill>
                  <a:srgbClr val="DCDCAA"/>
                </a:solidFill>
                <a:effectLst/>
                <a:latin typeface="Menlo" panose="020B0609030804020204" pitchFamily="49" charset="0"/>
              </a:rPr>
              <a:t>get</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"fruit"</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null</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HUD</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increase_fruit_max</a:t>
            </a:r>
            <a:r>
              <a:rPr lang="en-US" b="0" dirty="0">
                <a:solidFill>
                  <a:srgbClr val="D4D4D4"/>
                </a:solidFill>
                <a:effectLst/>
                <a:latin typeface="Menlo" panose="020B0609030804020204" pitchFamily="49" charset="0"/>
              </a:rPr>
              <a:t>(</a:t>
            </a:r>
            <a:r>
              <a:rPr lang="en-US" b="0" dirty="0" err="1">
                <a:solidFill>
                  <a:srgbClr val="D4D4D4"/>
                </a:solidFill>
                <a:effectLst/>
                <a:latin typeface="Menlo" panose="020B0609030804020204" pitchFamily="49" charset="0"/>
              </a:rPr>
              <a:t>fruit_child.fruit</a:t>
            </a:r>
            <a:r>
              <a:rPr lang="en-US" b="0" dirty="0">
                <a:solidFill>
                  <a:srgbClr val="D4D4D4"/>
                </a:solidFill>
                <a:effectLst/>
                <a:latin typeface="Menlo" panose="020B0609030804020204" pitchFamily="49" charset="0"/>
              </a:rPr>
              <a:t>)</a:t>
            </a:r>
          </a:p>
        </p:txBody>
      </p:sp>
      <p:sp>
        <p:nvSpPr>
          <p:cNvPr id="5" name="Rectangle 4">
            <a:extLst>
              <a:ext uri="{FF2B5EF4-FFF2-40B4-BE49-F238E27FC236}">
                <a16:creationId xmlns:a16="http://schemas.microsoft.com/office/drawing/2014/main" id="{E837CD3F-94A6-C3C0-8CBA-67C249F0F1B9}"/>
              </a:ext>
            </a:extLst>
          </p:cNvPr>
          <p:cNvSpPr/>
          <p:nvPr/>
        </p:nvSpPr>
        <p:spPr>
          <a:xfrm>
            <a:off x="990312" y="4013660"/>
            <a:ext cx="7898220" cy="93538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1CC47917-2A80-DD13-B5CE-A1A877EE4CDB}"/>
              </a:ext>
            </a:extLst>
          </p:cNvPr>
          <p:cNvPicPr>
            <a:picLocks noChangeAspect="1"/>
          </p:cNvPicPr>
          <p:nvPr/>
        </p:nvPicPr>
        <p:blipFill>
          <a:blip r:embed="rId2"/>
          <a:stretch>
            <a:fillRect/>
          </a:stretch>
        </p:blipFill>
        <p:spPr>
          <a:xfrm>
            <a:off x="8926632" y="4737100"/>
            <a:ext cx="3087568" cy="1955460"/>
          </a:xfrm>
          <a:prstGeom prst="rect">
            <a:avLst/>
          </a:prstGeom>
          <a:ln>
            <a:solidFill>
              <a:schemeClr val="tx1"/>
            </a:solidFill>
          </a:ln>
        </p:spPr>
      </p:pic>
    </p:spTree>
    <p:extLst>
      <p:ext uri="{BB962C8B-B14F-4D97-AF65-F5344CB8AC3E}">
        <p14:creationId xmlns:p14="http://schemas.microsoft.com/office/powerpoint/2010/main" val="228836410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2023-01-08 at 10.44.33 AM">
            <a:hlinkClick r:id="" action="ppaction://media"/>
            <a:extLst>
              <a:ext uri="{FF2B5EF4-FFF2-40B4-BE49-F238E27FC236}">
                <a16:creationId xmlns:a16="http://schemas.microsoft.com/office/drawing/2014/main" id="{166ACF9C-6F53-0ECC-9450-1C4B6B2CD95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85880" y="2189007"/>
            <a:ext cx="5252987" cy="3948652"/>
          </a:xfrm>
          <a:prstGeom prst="rect">
            <a:avLst/>
          </a:prstGeom>
        </p:spPr>
      </p:pic>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&amp; Break (~15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a:xfrm>
            <a:off x="553133" y="1773466"/>
            <a:ext cx="5252987" cy="4779734"/>
          </a:xfrm>
        </p:spPr>
        <p:txBody>
          <a:bodyPr>
            <a:normAutofit fontScale="92500" lnSpcReduction="10000"/>
          </a:bodyPr>
          <a:lstStyle/>
          <a:p>
            <a:r>
              <a:rPr lang="en-US" dirty="0"/>
              <a:t>Update the Player script to emit a </a:t>
            </a:r>
            <a:r>
              <a:rPr lang="en-US" dirty="0" err="1">
                <a:solidFill>
                  <a:srgbClr val="FFDD65"/>
                </a:solidFill>
              </a:rPr>
              <a:t>fruit_collected</a:t>
            </a:r>
            <a:r>
              <a:rPr lang="en-US" dirty="0">
                <a:solidFill>
                  <a:srgbClr val="FFDD65"/>
                </a:solidFill>
              </a:rPr>
              <a:t> </a:t>
            </a:r>
            <a:r>
              <a:rPr lang="en-US" dirty="0"/>
              <a:t>signal when the Player collects fruit.</a:t>
            </a:r>
          </a:p>
          <a:p>
            <a:endParaRPr lang="en-US" dirty="0"/>
          </a:p>
          <a:p>
            <a:r>
              <a:rPr lang="en-US" dirty="0"/>
              <a:t>Create a </a:t>
            </a:r>
            <a:r>
              <a:rPr lang="en-US" dirty="0">
                <a:solidFill>
                  <a:srgbClr val="FFDD65"/>
                </a:solidFill>
              </a:rPr>
              <a:t>HUD</a:t>
            </a:r>
            <a:r>
              <a:rPr lang="en-US" dirty="0"/>
              <a:t> script with functions to update the fruit labels.</a:t>
            </a:r>
          </a:p>
          <a:p>
            <a:endParaRPr lang="en-US" dirty="0"/>
          </a:p>
          <a:p>
            <a:r>
              <a:rPr lang="en-US" dirty="0"/>
              <a:t>Create a </a:t>
            </a:r>
            <a:r>
              <a:rPr lang="en-US" dirty="0">
                <a:solidFill>
                  <a:srgbClr val="FFDD65"/>
                </a:solidFill>
              </a:rPr>
              <a:t>Level</a:t>
            </a:r>
            <a:r>
              <a:rPr lang="en-US" dirty="0"/>
              <a:t> script to connect the Player signal to an appropriate HUD function to update fruit labels when fruit is collected.</a:t>
            </a:r>
          </a:p>
          <a:p>
            <a:endParaRPr lang="en-US" dirty="0"/>
          </a:p>
          <a:p>
            <a:r>
              <a:rPr lang="en-US" dirty="0"/>
              <a:t>Have the Level script set/increase the max fruit counts on startup.</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9782" y="464609"/>
            <a:ext cx="914400" cy="914400"/>
          </a:xfrm>
          <a:prstGeom prst="rect">
            <a:avLst/>
          </a:prstGeom>
        </p:spPr>
      </p:pic>
    </p:spTree>
    <p:extLst>
      <p:ext uri="{BB962C8B-B14F-4D97-AF65-F5344CB8AC3E}">
        <p14:creationId xmlns:p14="http://schemas.microsoft.com/office/powerpoint/2010/main" val="541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023-01-08 at 8.59.09 PM">
            <a:hlinkClick r:id="" action="ppaction://media"/>
            <a:extLst>
              <a:ext uri="{FF2B5EF4-FFF2-40B4-BE49-F238E27FC236}">
                <a16:creationId xmlns:a16="http://schemas.microsoft.com/office/drawing/2014/main" id="{1DEB4C90-D90C-F121-9BF8-6C52367949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26233" y="2007065"/>
            <a:ext cx="5615285" cy="4200525"/>
          </a:xfrm>
          <a:prstGeom prst="rect">
            <a:avLst/>
          </a:prstGeom>
        </p:spPr>
      </p:pic>
      <p:sp>
        <p:nvSpPr>
          <p:cNvPr id="11" name="Content Placeholder 2">
            <a:extLst>
              <a:ext uri="{FF2B5EF4-FFF2-40B4-BE49-F238E27FC236}">
                <a16:creationId xmlns:a16="http://schemas.microsoft.com/office/drawing/2014/main" id="{DF556E0D-7E1A-588D-9805-7885A97CC830}"/>
              </a:ext>
            </a:extLst>
          </p:cNvPr>
          <p:cNvSpPr txBox="1">
            <a:spLocks/>
          </p:cNvSpPr>
          <p:nvPr/>
        </p:nvSpPr>
        <p:spPr>
          <a:xfrm>
            <a:off x="680320" y="1919288"/>
            <a:ext cx="5545913" cy="4376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 Controllable Player</a:t>
            </a:r>
          </a:p>
          <a:p>
            <a:pPr marL="457200" indent="-457200">
              <a:buFont typeface="+mj-lt"/>
              <a:buAutoNum type="arabicPeriod"/>
            </a:pPr>
            <a:r>
              <a:rPr lang="en-US" dirty="0"/>
              <a:t>✅ Reusable Base Level</a:t>
            </a:r>
          </a:p>
          <a:p>
            <a:pPr marL="457200" indent="-457200">
              <a:buFont typeface="+mj-lt"/>
              <a:buAutoNum type="arabicPeriod"/>
            </a:pPr>
            <a:r>
              <a:rPr lang="en-US" dirty="0"/>
              <a:t>✅ Player &amp; Level Polish</a:t>
            </a:r>
            <a:br>
              <a:rPr lang="en-US" dirty="0"/>
            </a:br>
            <a:r>
              <a:rPr lang="en-US" sz="2200" i="1" dirty="0">
                <a:solidFill>
                  <a:schemeClr val="tx1">
                    <a:lumMod val="65000"/>
                  </a:schemeClr>
                </a:solidFill>
              </a:rPr>
              <a:t>(Camera, Gravity, Sound, Background)</a:t>
            </a:r>
          </a:p>
          <a:p>
            <a:pPr marL="457200" indent="-457200">
              <a:buFont typeface="+mj-lt"/>
              <a:buAutoNum type="arabicPeriod"/>
            </a:pPr>
            <a:r>
              <a:rPr lang="en-US" dirty="0"/>
              <a:t>✅ Level Checkpoints</a:t>
            </a:r>
          </a:p>
          <a:p>
            <a:pPr marL="457200" indent="-457200">
              <a:buFont typeface="+mj-lt"/>
              <a:buAutoNum type="arabicPeriod"/>
            </a:pPr>
            <a:r>
              <a:rPr lang="en-US" dirty="0"/>
              <a:t>✅ Hazards &amp; Player Respawn</a:t>
            </a:r>
          </a:p>
          <a:p>
            <a:pPr marL="457200" indent="-457200">
              <a:buFont typeface="+mj-lt"/>
              <a:buAutoNum type="arabicPeriod"/>
            </a:pPr>
            <a:r>
              <a:rPr lang="en-US" dirty="0"/>
              <a:t>✅ Collectibles &amp; HUD</a:t>
            </a:r>
          </a:p>
          <a:p>
            <a:pPr marL="457200" indent="-457200">
              <a:buFont typeface="+mj-lt"/>
              <a:buAutoNum type="arabicPeriod"/>
            </a:pPr>
            <a:r>
              <a:rPr lang="en-US" dirty="0">
                <a:solidFill>
                  <a:srgbClr val="FFDD65"/>
                </a:solidFill>
              </a:rPr>
              <a:t>A Basic Enemy</a:t>
            </a:r>
          </a:p>
          <a:p>
            <a:pPr marL="457200" indent="-457200">
              <a:buFont typeface="+mj-lt"/>
              <a:buAutoNum type="arabicPeriod"/>
            </a:pPr>
            <a:r>
              <a:rPr lang="en-US" dirty="0"/>
              <a:t>Main Menu &amp; Changing Scenes</a:t>
            </a:r>
          </a:p>
          <a:p>
            <a:pPr marL="457200" indent="-457200">
              <a:buFont typeface="+mj-lt"/>
              <a:buAutoNum type="arabicPeriod"/>
            </a:pPr>
            <a:r>
              <a:rPr lang="en-US" dirty="0"/>
              <a:t>Open Workshop, Tinker Time</a:t>
            </a:r>
          </a:p>
        </p:txBody>
      </p:sp>
      <p:sp>
        <p:nvSpPr>
          <p:cNvPr id="2" name="Title 1">
            <a:extLst>
              <a:ext uri="{FF2B5EF4-FFF2-40B4-BE49-F238E27FC236}">
                <a16:creationId xmlns:a16="http://schemas.microsoft.com/office/drawing/2014/main" id="{7F943239-47B1-3FAF-D8FC-E59AEFF16471}"/>
              </a:ext>
            </a:extLst>
          </p:cNvPr>
          <p:cNvSpPr>
            <a:spLocks noGrp="1"/>
          </p:cNvSpPr>
          <p:nvPr>
            <p:ph type="title"/>
          </p:nvPr>
        </p:nvSpPr>
        <p:spPr/>
        <p:txBody>
          <a:bodyPr>
            <a:normAutofit/>
          </a:bodyPr>
          <a:lstStyle/>
          <a:p>
            <a:r>
              <a:rPr lang="en-US" dirty="0"/>
              <a:t>Session Goal #7: A Basic Enemy</a:t>
            </a:r>
          </a:p>
        </p:txBody>
      </p:sp>
    </p:spTree>
    <p:extLst>
      <p:ext uri="{BB962C8B-B14F-4D97-AF65-F5344CB8AC3E}">
        <p14:creationId xmlns:p14="http://schemas.microsoft.com/office/powerpoint/2010/main" val="230340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65A6-B294-B686-1F0A-C5AF880F9CEC}"/>
              </a:ext>
            </a:extLst>
          </p:cNvPr>
          <p:cNvSpPr>
            <a:spLocks noGrp="1"/>
          </p:cNvSpPr>
          <p:nvPr>
            <p:ph type="title"/>
          </p:nvPr>
        </p:nvSpPr>
        <p:spPr/>
        <p:txBody>
          <a:bodyPr/>
          <a:lstStyle/>
          <a:p>
            <a:r>
              <a:rPr lang="en-US" dirty="0"/>
              <a:t>Create a new </a:t>
            </a:r>
            <a:r>
              <a:rPr lang="en-US" dirty="0" err="1"/>
              <a:t>SnailEnemy</a:t>
            </a:r>
            <a:r>
              <a:rPr lang="en-US" dirty="0"/>
              <a:t> Scene</a:t>
            </a:r>
          </a:p>
        </p:txBody>
      </p:sp>
      <p:sp>
        <p:nvSpPr>
          <p:cNvPr id="8" name="Content Placeholder 7">
            <a:extLst>
              <a:ext uri="{FF2B5EF4-FFF2-40B4-BE49-F238E27FC236}">
                <a16:creationId xmlns:a16="http://schemas.microsoft.com/office/drawing/2014/main" id="{D3364780-567C-FBA8-32F1-ED28DCE83098}"/>
              </a:ext>
            </a:extLst>
          </p:cNvPr>
          <p:cNvSpPr>
            <a:spLocks noGrp="1"/>
          </p:cNvSpPr>
          <p:nvPr>
            <p:ph sz="half" idx="1"/>
          </p:nvPr>
        </p:nvSpPr>
        <p:spPr/>
        <p:txBody>
          <a:bodyPr/>
          <a:lstStyle/>
          <a:p>
            <a:r>
              <a:rPr lang="en-US" dirty="0"/>
              <a:t>A Scene new </a:t>
            </a:r>
            <a:r>
              <a:rPr lang="en-US" dirty="0">
                <a:solidFill>
                  <a:srgbClr val="FFDD65"/>
                </a:solidFill>
              </a:rPr>
              <a:t>KinematicBody2D</a:t>
            </a:r>
            <a:r>
              <a:rPr lang="en-US" dirty="0"/>
              <a:t> scene named </a:t>
            </a:r>
            <a:r>
              <a:rPr lang="en-US" dirty="0" err="1"/>
              <a:t>SnailEnemy</a:t>
            </a:r>
            <a:r>
              <a:rPr lang="en-US" dirty="0"/>
              <a:t>.</a:t>
            </a:r>
          </a:p>
          <a:p>
            <a:endParaRPr lang="en-US" dirty="0"/>
          </a:p>
          <a:p>
            <a:r>
              <a:rPr lang="en-US" dirty="0"/>
              <a:t>Mimic the scene tree structure seen to the right.</a:t>
            </a:r>
          </a:p>
          <a:p>
            <a:endParaRPr lang="en-US" dirty="0"/>
          </a:p>
          <a:p>
            <a:pPr marL="0" indent="0">
              <a:buNone/>
            </a:pPr>
            <a:r>
              <a:rPr lang="en-US" sz="2000" b="1" dirty="0">
                <a:solidFill>
                  <a:srgbClr val="FFDD65"/>
                </a:solidFill>
              </a:rPr>
              <a:t>Note: </a:t>
            </a:r>
            <a:r>
              <a:rPr lang="en-US" sz="2000" dirty="0"/>
              <a:t>You can hide the </a:t>
            </a:r>
            <a:r>
              <a:rPr lang="en-US" sz="2000" dirty="0">
                <a:solidFill>
                  <a:srgbClr val="FFDD65"/>
                </a:solidFill>
              </a:rPr>
              <a:t>RayCast2D</a:t>
            </a:r>
            <a:r>
              <a:rPr lang="en-US" sz="2000" dirty="0"/>
              <a:t> for now (or otherwise ignore it in the editor). We will discuss it after going over the properties of familiar nodes.</a:t>
            </a:r>
          </a:p>
        </p:txBody>
      </p:sp>
      <p:pic>
        <p:nvPicPr>
          <p:cNvPr id="27" name="Content Placeholder 26">
            <a:extLst>
              <a:ext uri="{FF2B5EF4-FFF2-40B4-BE49-F238E27FC236}">
                <a16:creationId xmlns:a16="http://schemas.microsoft.com/office/drawing/2014/main" id="{66413140-A5F7-08FE-DAC1-6A791F101664}"/>
              </a:ext>
            </a:extLst>
          </p:cNvPr>
          <p:cNvPicPr>
            <a:picLocks noGrp="1" noChangeAspect="1"/>
          </p:cNvPicPr>
          <p:nvPr>
            <p:ph sz="half" idx="2"/>
          </p:nvPr>
        </p:nvPicPr>
        <p:blipFill>
          <a:blip r:embed="rId2"/>
          <a:stretch>
            <a:fillRect/>
          </a:stretch>
        </p:blipFill>
        <p:spPr>
          <a:xfrm>
            <a:off x="5842794" y="1919516"/>
            <a:ext cx="5681704" cy="4016673"/>
          </a:xfrm>
          <a:prstGeom prst="rect">
            <a:avLst/>
          </a:prstGeom>
        </p:spPr>
      </p:pic>
    </p:spTree>
    <p:extLst>
      <p:ext uri="{BB962C8B-B14F-4D97-AF65-F5344CB8AC3E}">
        <p14:creationId xmlns:p14="http://schemas.microsoft.com/office/powerpoint/2010/main" val="1712410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65A6-B294-B686-1F0A-C5AF880F9CEC}"/>
              </a:ext>
            </a:extLst>
          </p:cNvPr>
          <p:cNvSpPr>
            <a:spLocks noGrp="1"/>
          </p:cNvSpPr>
          <p:nvPr>
            <p:ph type="title"/>
          </p:nvPr>
        </p:nvSpPr>
        <p:spPr/>
        <p:txBody>
          <a:bodyPr/>
          <a:lstStyle/>
          <a:p>
            <a:r>
              <a:rPr lang="en-US" dirty="0"/>
              <a:t>Add Animations and Hit Sound</a:t>
            </a:r>
          </a:p>
        </p:txBody>
      </p:sp>
      <p:sp>
        <p:nvSpPr>
          <p:cNvPr id="8" name="Content Placeholder 7">
            <a:extLst>
              <a:ext uri="{FF2B5EF4-FFF2-40B4-BE49-F238E27FC236}">
                <a16:creationId xmlns:a16="http://schemas.microsoft.com/office/drawing/2014/main" id="{D3364780-567C-FBA8-32F1-ED28DCE83098}"/>
              </a:ext>
            </a:extLst>
          </p:cNvPr>
          <p:cNvSpPr>
            <a:spLocks noGrp="1"/>
          </p:cNvSpPr>
          <p:nvPr>
            <p:ph sz="half" idx="1"/>
          </p:nvPr>
        </p:nvSpPr>
        <p:spPr>
          <a:xfrm>
            <a:off x="680320" y="1919516"/>
            <a:ext cx="5942730" cy="4016673"/>
          </a:xfrm>
        </p:spPr>
        <p:txBody>
          <a:bodyPr>
            <a:normAutofit/>
          </a:bodyPr>
          <a:lstStyle/>
          <a:p>
            <a:r>
              <a:rPr lang="en-US" dirty="0"/>
              <a:t>Create two animations for the </a:t>
            </a:r>
            <a:r>
              <a:rPr lang="en-US" dirty="0" err="1"/>
              <a:t>AnimatedSprite</a:t>
            </a:r>
            <a:r>
              <a:rPr lang="en-US" dirty="0"/>
              <a:t> node (20 FPS, looping):</a:t>
            </a:r>
          </a:p>
          <a:p>
            <a:pPr marL="0" indent="0">
              <a:buNone/>
            </a:pPr>
            <a:r>
              <a:rPr lang="en-US" dirty="0"/>
              <a:t>     “defeated”</a:t>
            </a:r>
            <a:br>
              <a:rPr lang="en-US" dirty="0"/>
            </a:br>
            <a:r>
              <a:rPr lang="en-US" dirty="0"/>
              <a:t>     </a:t>
            </a:r>
            <a:r>
              <a:rPr lang="en-US" sz="1400" i="1" dirty="0">
                <a:solidFill>
                  <a:srgbClr val="FFDD65"/>
                </a:solidFill>
              </a:rPr>
              <a:t>Assets/Art/Pixel Adventure 2/Enemies/Snail/Walk (38x24).</a:t>
            </a:r>
            <a:r>
              <a:rPr lang="en-US" sz="1400" i="1" dirty="0" err="1">
                <a:solidFill>
                  <a:srgbClr val="FFDD65"/>
                </a:solidFill>
              </a:rPr>
              <a:t>png</a:t>
            </a:r>
            <a:endParaRPr lang="en-US" i="1" dirty="0">
              <a:solidFill>
                <a:srgbClr val="FFDD65"/>
              </a:solidFill>
            </a:endParaRPr>
          </a:p>
          <a:p>
            <a:pPr marL="0" indent="0">
              <a:buNone/>
            </a:pPr>
            <a:r>
              <a:rPr lang="en-US" dirty="0"/>
              <a:t>     “walk” </a:t>
            </a:r>
            <a:r>
              <a:rPr lang="en-US" sz="1800" i="1" dirty="0"/>
              <a:t>(first frame only)</a:t>
            </a:r>
            <a:br>
              <a:rPr lang="en-US" sz="1800" dirty="0"/>
            </a:br>
            <a:r>
              <a:rPr lang="en-US" dirty="0"/>
              <a:t>     </a:t>
            </a:r>
            <a:r>
              <a:rPr lang="en-US" sz="1400" i="1" dirty="0">
                <a:solidFill>
                  <a:srgbClr val="FFDD65"/>
                </a:solidFill>
              </a:rPr>
              <a:t>Assets/Art/Pixel Adventure 2/Enemies/Snail/Idle (38x24).</a:t>
            </a:r>
            <a:r>
              <a:rPr lang="en-US" sz="1400" i="1" dirty="0" err="1">
                <a:solidFill>
                  <a:srgbClr val="FFDD65"/>
                </a:solidFill>
              </a:rPr>
              <a:t>png</a:t>
            </a:r>
            <a:endParaRPr lang="en-US" dirty="0"/>
          </a:p>
          <a:p>
            <a:endParaRPr lang="en-US" dirty="0"/>
          </a:p>
          <a:p>
            <a:r>
              <a:rPr lang="en-US" dirty="0"/>
              <a:t>Use the following sound for the </a:t>
            </a:r>
            <a:r>
              <a:rPr lang="en-US" dirty="0" err="1"/>
              <a:t>HitAudioStreamPlayer</a:t>
            </a:r>
            <a:r>
              <a:rPr lang="en-US" dirty="0"/>
              <a:t> “Stream” sound:</a:t>
            </a:r>
          </a:p>
          <a:p>
            <a:pPr marL="0" indent="0">
              <a:buNone/>
            </a:pPr>
            <a:r>
              <a:rPr lang="en-US" sz="1400" i="1" dirty="0">
                <a:solidFill>
                  <a:srgbClr val="FFDD65"/>
                </a:solidFill>
              </a:rPr>
              <a:t>         Assets/Audio/</a:t>
            </a:r>
            <a:r>
              <a:rPr lang="en-US" sz="1400" i="1" dirty="0" err="1">
                <a:solidFill>
                  <a:srgbClr val="FFDD65"/>
                </a:solidFill>
              </a:rPr>
              <a:t>jdwasabi_Sounds</a:t>
            </a:r>
            <a:r>
              <a:rPr lang="en-US" sz="1400" i="1" dirty="0">
                <a:solidFill>
                  <a:srgbClr val="FFDD65"/>
                </a:solidFill>
              </a:rPr>
              <a:t>/Hit damage 1.wav</a:t>
            </a:r>
            <a:endParaRPr lang="en-US" sz="1400" dirty="0"/>
          </a:p>
          <a:p>
            <a:pPr marL="0" indent="0">
              <a:buNone/>
            </a:pPr>
            <a:endParaRPr lang="en-US" sz="1400" i="1" dirty="0">
              <a:solidFill>
                <a:srgbClr val="FFDD65"/>
              </a:solidFill>
            </a:endParaRPr>
          </a:p>
        </p:txBody>
      </p:sp>
      <p:pic>
        <p:nvPicPr>
          <p:cNvPr id="13" name="Screen Recording 2023-01-08 at 3.49.39 PM">
            <a:hlinkClick r:id="" action="ppaction://media"/>
            <a:extLst>
              <a:ext uri="{FF2B5EF4-FFF2-40B4-BE49-F238E27FC236}">
                <a16:creationId xmlns:a16="http://schemas.microsoft.com/office/drawing/2014/main" id="{ABB29E21-214B-EEB9-BBF8-CAEF34B99E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37896" y="2376753"/>
            <a:ext cx="3251443" cy="3251443"/>
          </a:xfrm>
          <a:prstGeom prst="rect">
            <a:avLst/>
          </a:prstGeom>
        </p:spPr>
      </p:pic>
      <p:sp>
        <p:nvSpPr>
          <p:cNvPr id="16" name="TextBox 15">
            <a:extLst>
              <a:ext uri="{FF2B5EF4-FFF2-40B4-BE49-F238E27FC236}">
                <a16:creationId xmlns:a16="http://schemas.microsoft.com/office/drawing/2014/main" id="{E0796267-32C0-5BCC-DD32-6F8B2F4C935C}"/>
              </a:ext>
            </a:extLst>
          </p:cNvPr>
          <p:cNvSpPr txBox="1"/>
          <p:nvPr/>
        </p:nvSpPr>
        <p:spPr>
          <a:xfrm>
            <a:off x="6814437" y="5870952"/>
            <a:ext cx="4698359" cy="523220"/>
          </a:xfrm>
          <a:prstGeom prst="rect">
            <a:avLst/>
          </a:prstGeom>
          <a:noFill/>
        </p:spPr>
        <p:txBody>
          <a:bodyPr wrap="square" rtlCol="0">
            <a:spAutoFit/>
          </a:bodyPr>
          <a:lstStyle/>
          <a:p>
            <a:pPr algn="ctr"/>
            <a:r>
              <a:rPr lang="en-US" sz="1400" b="1" dirty="0">
                <a:solidFill>
                  <a:srgbClr val="FFDD65"/>
                </a:solidFill>
              </a:rPr>
              <a:t>Note: </a:t>
            </a:r>
            <a:r>
              <a:rPr lang="en-US" sz="1400" dirty="0"/>
              <a:t>The </a:t>
            </a:r>
            <a:r>
              <a:rPr lang="en-US" sz="1400" dirty="0" err="1"/>
              <a:t>AnimatedSprite</a:t>
            </a:r>
            <a:r>
              <a:rPr lang="en-US" sz="1400" dirty="0"/>
              <a:t> should be positioned so that it is sitting on the scene’s center position</a:t>
            </a:r>
            <a:r>
              <a:rPr lang="en-US" sz="1400" b="1" dirty="0"/>
              <a:t>.</a:t>
            </a:r>
          </a:p>
        </p:txBody>
      </p:sp>
      <p:cxnSp>
        <p:nvCxnSpPr>
          <p:cNvPr id="17" name="Straight Arrow Connector 16">
            <a:extLst>
              <a:ext uri="{FF2B5EF4-FFF2-40B4-BE49-F238E27FC236}">
                <a16:creationId xmlns:a16="http://schemas.microsoft.com/office/drawing/2014/main" id="{84F4C731-ADED-DA16-EF0B-FEDC9A7FAB1D}"/>
              </a:ext>
            </a:extLst>
          </p:cNvPr>
          <p:cNvCxnSpPr>
            <a:cxnSpLocks/>
            <a:stCxn id="16" idx="0"/>
          </p:cNvCxnSpPr>
          <p:nvPr/>
        </p:nvCxnSpPr>
        <p:spPr>
          <a:xfrm flipH="1" flipV="1">
            <a:off x="9080500" y="4781550"/>
            <a:ext cx="83117" cy="1089402"/>
          </a:xfrm>
          <a:prstGeom prst="straightConnector1">
            <a:avLst/>
          </a:prstGeom>
          <a:ln>
            <a:solidFill>
              <a:srgbClr val="FFDD65"/>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3899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65A6-B294-B686-1F0A-C5AF880F9CEC}"/>
              </a:ext>
            </a:extLst>
          </p:cNvPr>
          <p:cNvSpPr>
            <a:spLocks noGrp="1"/>
          </p:cNvSpPr>
          <p:nvPr>
            <p:ph type="title"/>
          </p:nvPr>
        </p:nvSpPr>
        <p:spPr/>
        <p:txBody>
          <a:bodyPr/>
          <a:lstStyle/>
          <a:p>
            <a:r>
              <a:rPr lang="en-US" dirty="0"/>
              <a:t>Build CollisionShape2D Shapes</a:t>
            </a:r>
          </a:p>
        </p:txBody>
      </p:sp>
      <p:sp>
        <p:nvSpPr>
          <p:cNvPr id="15" name="Content Placeholder 14">
            <a:extLst>
              <a:ext uri="{FF2B5EF4-FFF2-40B4-BE49-F238E27FC236}">
                <a16:creationId xmlns:a16="http://schemas.microsoft.com/office/drawing/2014/main" id="{18C23BA7-C7F5-8D9C-2B14-E6F6A226AD50}"/>
              </a:ext>
            </a:extLst>
          </p:cNvPr>
          <p:cNvSpPr>
            <a:spLocks noGrp="1"/>
          </p:cNvSpPr>
          <p:nvPr>
            <p:ph sz="half" idx="1"/>
          </p:nvPr>
        </p:nvSpPr>
        <p:spPr>
          <a:xfrm>
            <a:off x="254000" y="1919516"/>
            <a:ext cx="5124678" cy="4016673"/>
          </a:xfrm>
        </p:spPr>
        <p:txBody>
          <a:bodyPr/>
          <a:lstStyle/>
          <a:p>
            <a:pPr marL="0" indent="0">
              <a:buNone/>
            </a:pPr>
            <a:r>
              <a:rPr lang="en-US" dirty="0"/>
              <a:t>Mimic each of the </a:t>
            </a:r>
            <a:r>
              <a:rPr lang="en-US" dirty="0">
                <a:solidFill>
                  <a:srgbClr val="FFDD65"/>
                </a:solidFill>
              </a:rPr>
              <a:t>CollisionShape2D</a:t>
            </a:r>
            <a:r>
              <a:rPr lang="en-US" dirty="0"/>
              <a:t> node shapes as seen to the right for the following parent nodes:</a:t>
            </a:r>
          </a:p>
        </p:txBody>
      </p:sp>
      <p:pic>
        <p:nvPicPr>
          <p:cNvPr id="17" name="Content Placeholder 8" descr="Qr code&#10;&#10;Description automatically generated with low confidence">
            <a:extLst>
              <a:ext uri="{FF2B5EF4-FFF2-40B4-BE49-F238E27FC236}">
                <a16:creationId xmlns:a16="http://schemas.microsoft.com/office/drawing/2014/main" id="{0BA4A3FF-702F-F8B6-E03E-9A9FC8CFDA2D}"/>
              </a:ext>
            </a:extLst>
          </p:cNvPr>
          <p:cNvPicPr>
            <a:picLocks noGrp="1" noChangeAspect="1"/>
          </p:cNvPicPr>
          <p:nvPr>
            <p:ph sz="half" idx="2"/>
          </p:nvPr>
        </p:nvPicPr>
        <p:blipFill>
          <a:blip r:embed="rId2"/>
          <a:stretch>
            <a:fillRect/>
          </a:stretch>
        </p:blipFill>
        <p:spPr>
          <a:xfrm>
            <a:off x="5594349" y="1919516"/>
            <a:ext cx="5806876" cy="4016672"/>
          </a:xfrm>
          <a:prstGeom prst="rect">
            <a:avLst/>
          </a:prstGeom>
        </p:spPr>
      </p:pic>
    </p:spTree>
    <p:extLst>
      <p:ext uri="{BB962C8B-B14F-4D97-AF65-F5344CB8AC3E}">
        <p14:creationId xmlns:p14="http://schemas.microsoft.com/office/powerpoint/2010/main" val="1111817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09A48E-97F9-D0E5-83AA-0274B547D2C5}"/>
              </a:ext>
            </a:extLst>
          </p:cNvPr>
          <p:cNvSpPr>
            <a:spLocks noGrp="1"/>
          </p:cNvSpPr>
          <p:nvPr>
            <p:ph type="title"/>
          </p:nvPr>
        </p:nvSpPr>
        <p:spPr/>
        <p:txBody>
          <a:bodyPr/>
          <a:lstStyle/>
          <a:p>
            <a:r>
              <a:rPr lang="en-US" dirty="0"/>
              <a:t>About Me</a:t>
            </a:r>
          </a:p>
        </p:txBody>
      </p:sp>
      <p:pic>
        <p:nvPicPr>
          <p:cNvPr id="7" name="Content Placeholder 6">
            <a:extLst>
              <a:ext uri="{FF2B5EF4-FFF2-40B4-BE49-F238E27FC236}">
                <a16:creationId xmlns:a16="http://schemas.microsoft.com/office/drawing/2014/main" id="{F7D2325F-8CA5-B474-F0F9-DD9C6B8E5A9F}"/>
              </a:ext>
            </a:extLst>
          </p:cNvPr>
          <p:cNvPicPr>
            <a:picLocks noGrp="1" noChangeAspect="1"/>
          </p:cNvPicPr>
          <p:nvPr>
            <p:ph sz="half" idx="1"/>
          </p:nvPr>
        </p:nvPicPr>
        <p:blipFill>
          <a:blip r:embed="rId2"/>
          <a:stretch>
            <a:fillRect/>
          </a:stretch>
        </p:blipFill>
        <p:spPr>
          <a:xfrm>
            <a:off x="681038" y="2815084"/>
            <a:ext cx="4697412" cy="2642294"/>
          </a:xfrm>
          <a:prstGeom prst="rect">
            <a:avLst/>
          </a:prstGeom>
        </p:spPr>
      </p:pic>
      <p:sp>
        <p:nvSpPr>
          <p:cNvPr id="4" name="Content Placeholder 3">
            <a:extLst>
              <a:ext uri="{FF2B5EF4-FFF2-40B4-BE49-F238E27FC236}">
                <a16:creationId xmlns:a16="http://schemas.microsoft.com/office/drawing/2014/main" id="{C646A936-0CFE-88F5-EB55-66238FE661DF}"/>
              </a:ext>
            </a:extLst>
          </p:cNvPr>
          <p:cNvSpPr>
            <a:spLocks noGrp="1"/>
          </p:cNvSpPr>
          <p:nvPr>
            <p:ph sz="half" idx="2"/>
          </p:nvPr>
        </p:nvSpPr>
        <p:spPr>
          <a:xfrm>
            <a:off x="5594122" y="2336873"/>
            <a:ext cx="5916839" cy="3599316"/>
          </a:xfrm>
        </p:spPr>
        <p:txBody>
          <a:bodyPr>
            <a:normAutofit fontScale="92500" lnSpcReduction="10000"/>
          </a:bodyPr>
          <a:lstStyle/>
          <a:p>
            <a:pPr marL="0" indent="0">
              <a:buNone/>
            </a:pPr>
            <a:r>
              <a:rPr lang="en-US" dirty="0"/>
              <a:t>Consultant, hobbyist, gamer, general geek</a:t>
            </a:r>
          </a:p>
          <a:p>
            <a:pPr marL="0" indent="0">
              <a:buNone/>
            </a:pPr>
            <a:endParaRPr lang="en-US" dirty="0"/>
          </a:p>
          <a:p>
            <a:pPr marL="0" indent="0">
              <a:buNone/>
            </a:pPr>
            <a:r>
              <a:rPr lang="en-US" sz="2400" dirty="0"/>
              <a:t>“</a:t>
            </a:r>
            <a:r>
              <a:rPr lang="en-US" sz="2400" b="1" i="0" u="none" strike="noStrike" dirty="0">
                <a:solidFill>
                  <a:srgbClr val="337AB7"/>
                </a:solidFill>
                <a:effectLst/>
                <a:latin typeface="open sans" panose="020B0606030504020204" pitchFamily="34" charset="0"/>
                <a:hlinkClick r:id="rId3"/>
              </a:rPr>
              <a:t>IoT from Sensing to Insights Workshop</a:t>
            </a:r>
            <a:r>
              <a:rPr lang="en-US" sz="2400" dirty="0"/>
              <a:t>” 	- </a:t>
            </a:r>
            <a:r>
              <a:rPr lang="en-US" sz="2400" dirty="0" err="1"/>
              <a:t>CodeMash</a:t>
            </a:r>
            <a:r>
              <a:rPr lang="en-US" sz="2400" dirty="0"/>
              <a:t> 2021</a:t>
            </a:r>
          </a:p>
          <a:p>
            <a:pPr marL="0" indent="0">
              <a:buNone/>
            </a:pPr>
            <a:endParaRPr lang="en-US" dirty="0"/>
          </a:p>
          <a:p>
            <a:pPr marL="0" indent="0">
              <a:buNone/>
            </a:pPr>
            <a:endParaRPr lang="en-US" dirty="0"/>
          </a:p>
          <a:p>
            <a:pPr marL="0" indent="0">
              <a:buNone/>
            </a:pPr>
            <a:r>
              <a:rPr lang="en-US" dirty="0"/>
              <a:t>	</a:t>
            </a:r>
            <a:r>
              <a:rPr lang="en-US" dirty="0" err="1"/>
              <a:t>brandonmlewis</a:t>
            </a:r>
            <a:endParaRPr lang="en-US" dirty="0"/>
          </a:p>
          <a:p>
            <a:pPr marL="0" indent="0">
              <a:buNone/>
            </a:pPr>
            <a:endParaRPr lang="en-US" dirty="0"/>
          </a:p>
          <a:p>
            <a:pPr marL="0" indent="0">
              <a:buNone/>
            </a:pPr>
            <a:r>
              <a:rPr lang="en-US" dirty="0"/>
              <a:t>	</a:t>
            </a:r>
            <a:r>
              <a:rPr lang="en-US" dirty="0" err="1"/>
              <a:t>brandon-lewis</a:t>
            </a:r>
            <a:endParaRPr lang="en-US" dirty="0"/>
          </a:p>
        </p:txBody>
      </p:sp>
      <p:pic>
        <p:nvPicPr>
          <p:cNvPr id="1026" name="Picture 2">
            <a:extLst>
              <a:ext uri="{FF2B5EF4-FFF2-40B4-BE49-F238E27FC236}">
                <a16:creationId xmlns:a16="http://schemas.microsoft.com/office/drawing/2014/main" id="{BD03AF95-173C-DD96-25A0-AD4110529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7011" y="4453760"/>
            <a:ext cx="557979" cy="5579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GitHub Logos and Usage · GitHub">
            <a:extLst>
              <a:ext uri="{FF2B5EF4-FFF2-40B4-BE49-F238E27FC236}">
                <a16:creationId xmlns:a16="http://schemas.microsoft.com/office/drawing/2014/main" id="{D2555958-A458-C621-9A63-E3AAAED9F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7010" y="5378209"/>
            <a:ext cx="557980" cy="55798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5F9446-8547-25F3-FC0D-077E624D1E76}"/>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6">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2855643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with a blue background&#10;&#10;Description automatically generated with low confidence">
            <a:extLst>
              <a:ext uri="{FF2B5EF4-FFF2-40B4-BE49-F238E27FC236}">
                <a16:creationId xmlns:a16="http://schemas.microsoft.com/office/drawing/2014/main" id="{2FDCDE5A-72F6-763B-6DB7-C45832EBCC45}"/>
              </a:ext>
            </a:extLst>
          </p:cNvPr>
          <p:cNvPicPr>
            <a:picLocks noChangeAspect="1"/>
          </p:cNvPicPr>
          <p:nvPr/>
        </p:nvPicPr>
        <p:blipFill>
          <a:blip r:embed="rId2"/>
          <a:stretch>
            <a:fillRect/>
          </a:stretch>
        </p:blipFill>
        <p:spPr>
          <a:xfrm>
            <a:off x="770734" y="1"/>
            <a:ext cx="10650534" cy="6858000"/>
          </a:xfrm>
          <a:prstGeom prst="rect">
            <a:avLst/>
          </a:prstGeom>
        </p:spPr>
      </p:pic>
      <p:sp>
        <p:nvSpPr>
          <p:cNvPr id="3" name="Rectangle 2">
            <a:extLst>
              <a:ext uri="{FF2B5EF4-FFF2-40B4-BE49-F238E27FC236}">
                <a16:creationId xmlns:a16="http://schemas.microsoft.com/office/drawing/2014/main" id="{7DC5758A-8139-843D-53D2-7897F3A0AE2A}"/>
              </a:ext>
            </a:extLst>
          </p:cNvPr>
          <p:cNvSpPr/>
          <p:nvPr/>
        </p:nvSpPr>
        <p:spPr>
          <a:xfrm>
            <a:off x="2317750" y="6286500"/>
            <a:ext cx="317500" cy="1968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E42E26-03B0-F89D-A166-4EE634B38D28}"/>
              </a:ext>
            </a:extLst>
          </p:cNvPr>
          <p:cNvSpPr txBox="1"/>
          <p:nvPr/>
        </p:nvSpPr>
        <p:spPr>
          <a:xfrm>
            <a:off x="2049858" y="5911849"/>
            <a:ext cx="4115992" cy="338554"/>
          </a:xfrm>
          <a:prstGeom prst="rect">
            <a:avLst/>
          </a:prstGeom>
          <a:noFill/>
        </p:spPr>
        <p:txBody>
          <a:bodyPr wrap="square" rtlCol="0">
            <a:spAutoFit/>
          </a:bodyPr>
          <a:lstStyle/>
          <a:p>
            <a:pPr algn="ctr"/>
            <a:r>
              <a:rPr lang="en-US" sz="1600" i="1" dirty="0">
                <a:solidFill>
                  <a:srgbClr val="FFDD65"/>
                </a:solidFill>
              </a:rPr>
              <a:t>Click this Output button/tab</a:t>
            </a:r>
          </a:p>
        </p:txBody>
      </p:sp>
      <p:sp>
        <p:nvSpPr>
          <p:cNvPr id="2" name="TextBox 1">
            <a:extLst>
              <a:ext uri="{FF2B5EF4-FFF2-40B4-BE49-F238E27FC236}">
                <a16:creationId xmlns:a16="http://schemas.microsoft.com/office/drawing/2014/main" id="{8281152E-B67F-655B-54CB-B6FFED3D487B}"/>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2364995347"/>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65A6-B294-B686-1F0A-C5AF880F9CEC}"/>
              </a:ext>
            </a:extLst>
          </p:cNvPr>
          <p:cNvSpPr>
            <a:spLocks noGrp="1"/>
          </p:cNvSpPr>
          <p:nvPr>
            <p:ph type="title"/>
          </p:nvPr>
        </p:nvSpPr>
        <p:spPr/>
        <p:txBody>
          <a:bodyPr/>
          <a:lstStyle/>
          <a:p>
            <a:r>
              <a:rPr lang="en-US" dirty="0"/>
              <a:t>Build CollisionShape2D Shapes</a:t>
            </a:r>
          </a:p>
        </p:txBody>
      </p:sp>
      <p:pic>
        <p:nvPicPr>
          <p:cNvPr id="17" name="Content Placeholder 8" descr="Qr code&#10;&#10;Description automatically generated with low confidence">
            <a:extLst>
              <a:ext uri="{FF2B5EF4-FFF2-40B4-BE49-F238E27FC236}">
                <a16:creationId xmlns:a16="http://schemas.microsoft.com/office/drawing/2014/main" id="{0BA4A3FF-702F-F8B6-E03E-9A9FC8CFDA2D}"/>
              </a:ext>
            </a:extLst>
          </p:cNvPr>
          <p:cNvPicPr>
            <a:picLocks noGrp="1" noChangeAspect="1"/>
          </p:cNvPicPr>
          <p:nvPr>
            <p:ph sz="half" idx="2"/>
          </p:nvPr>
        </p:nvPicPr>
        <p:blipFill>
          <a:blip r:embed="rId2"/>
          <a:stretch>
            <a:fillRect/>
          </a:stretch>
        </p:blipFill>
        <p:spPr>
          <a:xfrm>
            <a:off x="5594349" y="1919516"/>
            <a:ext cx="5806876" cy="4016672"/>
          </a:xfrm>
          <a:prstGeom prst="rect">
            <a:avLst/>
          </a:prstGeom>
        </p:spPr>
      </p:pic>
      <p:sp>
        <p:nvSpPr>
          <p:cNvPr id="3" name="Rectangle 2">
            <a:extLst>
              <a:ext uri="{FF2B5EF4-FFF2-40B4-BE49-F238E27FC236}">
                <a16:creationId xmlns:a16="http://schemas.microsoft.com/office/drawing/2014/main" id="{82674EA7-0E4A-7D6F-7EDB-AB47C41D1536}"/>
              </a:ext>
            </a:extLst>
          </p:cNvPr>
          <p:cNvSpPr/>
          <p:nvPr/>
        </p:nvSpPr>
        <p:spPr>
          <a:xfrm>
            <a:off x="5788802" y="5462066"/>
            <a:ext cx="5374498" cy="41803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Content Placeholder 14">
            <a:extLst>
              <a:ext uri="{FF2B5EF4-FFF2-40B4-BE49-F238E27FC236}">
                <a16:creationId xmlns:a16="http://schemas.microsoft.com/office/drawing/2014/main" id="{6E6510E1-FB23-BE51-6F96-F418B7D096D7}"/>
              </a:ext>
            </a:extLst>
          </p:cNvPr>
          <p:cNvSpPr>
            <a:spLocks noGrp="1"/>
          </p:cNvSpPr>
          <p:nvPr>
            <p:ph sz="half" idx="1"/>
          </p:nvPr>
        </p:nvSpPr>
        <p:spPr>
          <a:xfrm>
            <a:off x="254000" y="1919516"/>
            <a:ext cx="5124678" cy="4016673"/>
          </a:xfrm>
        </p:spPr>
        <p:txBody>
          <a:bodyPr/>
          <a:lstStyle/>
          <a:p>
            <a:pPr marL="0" indent="0">
              <a:buNone/>
            </a:pPr>
            <a:r>
              <a:rPr lang="en-US" dirty="0"/>
              <a:t>Mimic each of the </a:t>
            </a:r>
            <a:r>
              <a:rPr lang="en-US" dirty="0">
                <a:solidFill>
                  <a:srgbClr val="FFDD65"/>
                </a:solidFill>
              </a:rPr>
              <a:t>CollisionShape2D</a:t>
            </a:r>
            <a:r>
              <a:rPr lang="en-US" dirty="0"/>
              <a:t> node shapes as seen to the right for the following parent nodes:</a:t>
            </a:r>
          </a:p>
          <a:p>
            <a:pPr marL="0" indent="0">
              <a:buNone/>
            </a:pPr>
            <a:endParaRPr lang="en-US" dirty="0"/>
          </a:p>
          <a:p>
            <a:pPr marL="0" indent="0">
              <a:buNone/>
            </a:pPr>
            <a:r>
              <a:rPr lang="en-US" dirty="0" err="1">
                <a:solidFill>
                  <a:srgbClr val="FFDD65"/>
                </a:solidFill>
              </a:rPr>
              <a:t>SnailEnemy</a:t>
            </a:r>
            <a:r>
              <a:rPr lang="en-US" dirty="0"/>
              <a:t> </a:t>
            </a:r>
            <a:r>
              <a:rPr lang="en-US" sz="1600" i="1" dirty="0"/>
              <a:t>(the root node)</a:t>
            </a:r>
            <a:endParaRPr lang="en-US" sz="2800" i="1" dirty="0">
              <a:solidFill>
                <a:srgbClr val="FFDD65"/>
              </a:solidFill>
            </a:endParaRPr>
          </a:p>
          <a:p>
            <a:pPr marL="0" indent="0">
              <a:buNone/>
            </a:pPr>
            <a:r>
              <a:rPr lang="en-US" dirty="0"/>
              <a:t>This collision shape will be used to keep the KinematicBody2D on the ground, much like how the Player behaves.</a:t>
            </a:r>
          </a:p>
        </p:txBody>
      </p:sp>
    </p:spTree>
    <p:extLst>
      <p:ext uri="{BB962C8B-B14F-4D97-AF65-F5344CB8AC3E}">
        <p14:creationId xmlns:p14="http://schemas.microsoft.com/office/powerpoint/2010/main" val="69092670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65A6-B294-B686-1F0A-C5AF880F9CEC}"/>
              </a:ext>
            </a:extLst>
          </p:cNvPr>
          <p:cNvSpPr>
            <a:spLocks noGrp="1"/>
          </p:cNvSpPr>
          <p:nvPr>
            <p:ph type="title"/>
          </p:nvPr>
        </p:nvSpPr>
        <p:spPr/>
        <p:txBody>
          <a:bodyPr/>
          <a:lstStyle/>
          <a:p>
            <a:r>
              <a:rPr lang="en-US" dirty="0"/>
              <a:t>Build CollisionShape2D Shapes</a:t>
            </a:r>
          </a:p>
        </p:txBody>
      </p:sp>
      <p:sp>
        <p:nvSpPr>
          <p:cNvPr id="15" name="Content Placeholder 14">
            <a:extLst>
              <a:ext uri="{FF2B5EF4-FFF2-40B4-BE49-F238E27FC236}">
                <a16:creationId xmlns:a16="http://schemas.microsoft.com/office/drawing/2014/main" id="{18C23BA7-C7F5-8D9C-2B14-E6F6A226AD50}"/>
              </a:ext>
            </a:extLst>
          </p:cNvPr>
          <p:cNvSpPr>
            <a:spLocks noGrp="1"/>
          </p:cNvSpPr>
          <p:nvPr>
            <p:ph sz="half" idx="1"/>
          </p:nvPr>
        </p:nvSpPr>
        <p:spPr>
          <a:xfrm>
            <a:off x="254000" y="1919516"/>
            <a:ext cx="5124678" cy="4016673"/>
          </a:xfrm>
        </p:spPr>
        <p:txBody>
          <a:bodyPr/>
          <a:lstStyle/>
          <a:p>
            <a:pPr marL="0" indent="0">
              <a:buNone/>
            </a:pPr>
            <a:r>
              <a:rPr lang="en-US" dirty="0"/>
              <a:t>Mimic each of the </a:t>
            </a:r>
            <a:r>
              <a:rPr lang="en-US" dirty="0">
                <a:solidFill>
                  <a:srgbClr val="FFDD65"/>
                </a:solidFill>
              </a:rPr>
              <a:t>CollisionShape2D</a:t>
            </a:r>
            <a:r>
              <a:rPr lang="en-US" dirty="0"/>
              <a:t> node shapes as seen to the right for the following parent nodes:</a:t>
            </a:r>
          </a:p>
          <a:p>
            <a:pPr marL="0" indent="0">
              <a:buNone/>
            </a:pPr>
            <a:endParaRPr lang="en-US" dirty="0"/>
          </a:p>
          <a:p>
            <a:pPr marL="0" indent="0">
              <a:buNone/>
            </a:pPr>
            <a:r>
              <a:rPr lang="en-US" dirty="0">
                <a:solidFill>
                  <a:srgbClr val="FFDD65"/>
                </a:solidFill>
              </a:rPr>
              <a:t>HitArea2D</a:t>
            </a:r>
          </a:p>
          <a:p>
            <a:pPr marL="0" indent="0">
              <a:buNone/>
            </a:pPr>
            <a:r>
              <a:rPr lang="en-US" dirty="0"/>
              <a:t>This HitArea2D shape will be used for collision detection with the Player. Collision with this shape will trigger the Player to respawn.</a:t>
            </a:r>
          </a:p>
        </p:txBody>
      </p:sp>
      <p:pic>
        <p:nvPicPr>
          <p:cNvPr id="17" name="Content Placeholder 8" descr="Qr code&#10;&#10;Description automatically generated with low confidence">
            <a:extLst>
              <a:ext uri="{FF2B5EF4-FFF2-40B4-BE49-F238E27FC236}">
                <a16:creationId xmlns:a16="http://schemas.microsoft.com/office/drawing/2014/main" id="{0BA4A3FF-702F-F8B6-E03E-9A9FC8CFDA2D}"/>
              </a:ext>
            </a:extLst>
          </p:cNvPr>
          <p:cNvPicPr>
            <a:picLocks noGrp="1" noChangeAspect="1"/>
          </p:cNvPicPr>
          <p:nvPr>
            <p:ph sz="half" idx="2"/>
          </p:nvPr>
        </p:nvPicPr>
        <p:blipFill>
          <a:blip r:embed="rId2"/>
          <a:stretch>
            <a:fillRect/>
          </a:stretch>
        </p:blipFill>
        <p:spPr>
          <a:xfrm>
            <a:off x="5594349" y="1919516"/>
            <a:ext cx="5806876" cy="4016672"/>
          </a:xfrm>
          <a:prstGeom prst="rect">
            <a:avLst/>
          </a:prstGeom>
        </p:spPr>
      </p:pic>
      <p:sp>
        <p:nvSpPr>
          <p:cNvPr id="3" name="Rectangle 2">
            <a:extLst>
              <a:ext uri="{FF2B5EF4-FFF2-40B4-BE49-F238E27FC236}">
                <a16:creationId xmlns:a16="http://schemas.microsoft.com/office/drawing/2014/main" id="{82674EA7-0E4A-7D6F-7EDB-AB47C41D1536}"/>
              </a:ext>
            </a:extLst>
          </p:cNvPr>
          <p:cNvSpPr/>
          <p:nvPr/>
        </p:nvSpPr>
        <p:spPr>
          <a:xfrm>
            <a:off x="5594349" y="2800350"/>
            <a:ext cx="5759451" cy="30797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787902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65A6-B294-B686-1F0A-C5AF880F9CEC}"/>
              </a:ext>
            </a:extLst>
          </p:cNvPr>
          <p:cNvSpPr>
            <a:spLocks noGrp="1"/>
          </p:cNvSpPr>
          <p:nvPr>
            <p:ph type="title"/>
          </p:nvPr>
        </p:nvSpPr>
        <p:spPr/>
        <p:txBody>
          <a:bodyPr/>
          <a:lstStyle/>
          <a:p>
            <a:r>
              <a:rPr lang="en-US" dirty="0"/>
              <a:t>Build CollisionShape2D Shapes</a:t>
            </a:r>
          </a:p>
        </p:txBody>
      </p:sp>
      <p:sp>
        <p:nvSpPr>
          <p:cNvPr id="15" name="Content Placeholder 14">
            <a:extLst>
              <a:ext uri="{FF2B5EF4-FFF2-40B4-BE49-F238E27FC236}">
                <a16:creationId xmlns:a16="http://schemas.microsoft.com/office/drawing/2014/main" id="{18C23BA7-C7F5-8D9C-2B14-E6F6A226AD50}"/>
              </a:ext>
            </a:extLst>
          </p:cNvPr>
          <p:cNvSpPr>
            <a:spLocks noGrp="1"/>
          </p:cNvSpPr>
          <p:nvPr>
            <p:ph sz="half" idx="1"/>
          </p:nvPr>
        </p:nvSpPr>
        <p:spPr>
          <a:xfrm>
            <a:off x="254000" y="1919516"/>
            <a:ext cx="5124678" cy="4016673"/>
          </a:xfrm>
        </p:spPr>
        <p:txBody>
          <a:bodyPr/>
          <a:lstStyle/>
          <a:p>
            <a:pPr marL="0" indent="0">
              <a:buNone/>
            </a:pPr>
            <a:r>
              <a:rPr lang="en-US" dirty="0"/>
              <a:t>Mimic each of the </a:t>
            </a:r>
            <a:r>
              <a:rPr lang="en-US" dirty="0">
                <a:solidFill>
                  <a:srgbClr val="FFDD65"/>
                </a:solidFill>
              </a:rPr>
              <a:t>CollisionShape2D</a:t>
            </a:r>
            <a:r>
              <a:rPr lang="en-US" dirty="0"/>
              <a:t> node shapes as seen to the right for the following parent nodes:</a:t>
            </a:r>
          </a:p>
          <a:p>
            <a:pPr marL="0" indent="0">
              <a:buNone/>
            </a:pPr>
            <a:endParaRPr lang="en-US" dirty="0"/>
          </a:p>
          <a:p>
            <a:pPr marL="0" indent="0">
              <a:buNone/>
            </a:pPr>
            <a:r>
              <a:rPr lang="en-US" dirty="0">
                <a:solidFill>
                  <a:srgbClr val="FFDD65"/>
                </a:solidFill>
              </a:rPr>
              <a:t>ShellArea2D</a:t>
            </a:r>
          </a:p>
          <a:p>
            <a:pPr marL="0" indent="0">
              <a:buNone/>
            </a:pPr>
            <a:r>
              <a:rPr lang="en-US" dirty="0"/>
              <a:t>This ShellArea2D will be the area that the Player can jump on to defeat the Snail.</a:t>
            </a:r>
          </a:p>
        </p:txBody>
      </p:sp>
      <p:pic>
        <p:nvPicPr>
          <p:cNvPr id="17" name="Content Placeholder 8" descr="Qr code&#10;&#10;Description automatically generated with low confidence">
            <a:extLst>
              <a:ext uri="{FF2B5EF4-FFF2-40B4-BE49-F238E27FC236}">
                <a16:creationId xmlns:a16="http://schemas.microsoft.com/office/drawing/2014/main" id="{0BA4A3FF-702F-F8B6-E03E-9A9FC8CFDA2D}"/>
              </a:ext>
            </a:extLst>
          </p:cNvPr>
          <p:cNvPicPr>
            <a:picLocks noGrp="1" noChangeAspect="1"/>
          </p:cNvPicPr>
          <p:nvPr>
            <p:ph sz="half" idx="2"/>
          </p:nvPr>
        </p:nvPicPr>
        <p:blipFill>
          <a:blip r:embed="rId2"/>
          <a:stretch>
            <a:fillRect/>
          </a:stretch>
        </p:blipFill>
        <p:spPr>
          <a:xfrm>
            <a:off x="5594349" y="1919516"/>
            <a:ext cx="5806876" cy="4016672"/>
          </a:xfrm>
          <a:prstGeom prst="rect">
            <a:avLst/>
          </a:prstGeom>
        </p:spPr>
      </p:pic>
      <p:sp>
        <p:nvSpPr>
          <p:cNvPr id="3" name="Rectangle 2">
            <a:extLst>
              <a:ext uri="{FF2B5EF4-FFF2-40B4-BE49-F238E27FC236}">
                <a16:creationId xmlns:a16="http://schemas.microsoft.com/office/drawing/2014/main" id="{82674EA7-0E4A-7D6F-7EDB-AB47C41D1536}"/>
              </a:ext>
            </a:extLst>
          </p:cNvPr>
          <p:cNvSpPr/>
          <p:nvPr/>
        </p:nvSpPr>
        <p:spPr>
          <a:xfrm>
            <a:off x="7131050" y="1944916"/>
            <a:ext cx="3448050" cy="98878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664754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5C69-BF53-06A7-0751-2537230C3140}"/>
              </a:ext>
            </a:extLst>
          </p:cNvPr>
          <p:cNvSpPr>
            <a:spLocks noGrp="1"/>
          </p:cNvSpPr>
          <p:nvPr>
            <p:ph type="title"/>
          </p:nvPr>
        </p:nvSpPr>
        <p:spPr/>
        <p:txBody>
          <a:bodyPr/>
          <a:lstStyle/>
          <a:p>
            <a:r>
              <a:rPr lang="en-US" dirty="0"/>
              <a:t>Add Basic Movement to the </a:t>
            </a:r>
            <a:r>
              <a:rPr lang="en-US" dirty="0" err="1"/>
              <a:t>SnailEnemy</a:t>
            </a:r>
            <a:r>
              <a:rPr lang="en-US" dirty="0"/>
              <a:t> Script</a:t>
            </a:r>
          </a:p>
        </p:txBody>
      </p:sp>
      <p:sp>
        <p:nvSpPr>
          <p:cNvPr id="7" name="TextBox 6">
            <a:extLst>
              <a:ext uri="{FF2B5EF4-FFF2-40B4-BE49-F238E27FC236}">
                <a16:creationId xmlns:a16="http://schemas.microsoft.com/office/drawing/2014/main" id="{22E7FBC7-44A5-5699-E64E-4E131BA3B074}"/>
              </a:ext>
            </a:extLst>
          </p:cNvPr>
          <p:cNvSpPr txBox="1"/>
          <p:nvPr/>
        </p:nvSpPr>
        <p:spPr>
          <a:xfrm>
            <a:off x="1097018" y="2110734"/>
            <a:ext cx="9997964" cy="4616648"/>
          </a:xfrm>
          <a:prstGeom prst="rect">
            <a:avLst/>
          </a:prstGeom>
          <a:solidFill>
            <a:srgbClr val="202531"/>
          </a:solidFill>
        </p:spPr>
        <p:txBody>
          <a:bodyPr wrap="square" lIns="228600" tIns="228600" rIns="228600" bIns="22860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KinematicBody2D</a:t>
            </a:r>
            <a:endParaRPr lang="en-US" b="0" dirty="0">
              <a:solidFill>
                <a:srgbClr val="D4D4D4"/>
              </a:solidFill>
              <a:effectLst/>
              <a:latin typeface="Menlo" panose="020B0609030804020204" pitchFamily="49" charset="0"/>
            </a:endParaRPr>
          </a:p>
          <a:p>
            <a:endParaRPr lang="en-US" b="0" dirty="0">
              <a:solidFill>
                <a:srgbClr val="D4D4D4"/>
              </a:solidFill>
              <a:effectLst/>
              <a:latin typeface="Menlo" panose="020B0609030804020204" pitchFamily="49" charset="0"/>
            </a:endParaRPr>
          </a:p>
          <a:p>
            <a:r>
              <a:rPr lang="en-US" b="0" dirty="0">
                <a:solidFill>
                  <a:srgbClr val="569CD6"/>
                </a:solidFill>
                <a:effectLst/>
                <a:latin typeface="Menlo" panose="020B0609030804020204" pitchFamily="49" charset="0"/>
              </a:rPr>
              <a:t>const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DEFEATED_BOUNCE_FORCE</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250  </a:t>
            </a:r>
            <a:r>
              <a:rPr lang="en-US" b="0" dirty="0">
                <a:solidFill>
                  <a:srgbClr val="6A9955"/>
                </a:solidFill>
                <a:effectLst/>
                <a:latin typeface="Menlo" panose="020B0609030804020204" pitchFamily="49" charset="0"/>
              </a:rPr>
              <a:t># will be used soon</a:t>
            </a:r>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const</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GRAVITY</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25</a:t>
            </a:r>
            <a:endParaRPr lang="en-US" b="0" dirty="0">
              <a:solidFill>
                <a:srgbClr val="D4D4D4"/>
              </a:solidFill>
              <a:effectLst/>
              <a:latin typeface="Menlo" panose="020B0609030804020204" pitchFamily="49" charset="0"/>
            </a:endParaRPr>
          </a:p>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move_speed</a:t>
            </a:r>
            <a:r>
              <a:rPr lang="en-US" b="0" dirty="0">
                <a:solidFill>
                  <a:srgbClr val="D4D4D4"/>
                </a:solidFill>
                <a:effectLst/>
                <a:latin typeface="Menlo" panose="020B0609030804020204" pitchFamily="49" charset="0"/>
              </a:rPr>
              <a:t> : </a:t>
            </a:r>
            <a:r>
              <a:rPr lang="en-US" b="0" dirty="0">
                <a:solidFill>
                  <a:srgbClr val="4EC9B0"/>
                </a:solidFill>
                <a:effectLst/>
                <a:latin typeface="Menlo" panose="020B0609030804020204" pitchFamily="49" charset="0"/>
              </a:rPr>
              <a:t>float</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35</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scale.</a:t>
            </a:r>
            <a:r>
              <a:rPr lang="en-US" b="0" dirty="0" err="1">
                <a:solidFill>
                  <a:srgbClr val="9CDCFE"/>
                </a:solidFill>
                <a:effectLst/>
                <a:latin typeface="Menlo" panose="020B0609030804020204" pitchFamily="49" charset="0"/>
              </a:rPr>
              <a:t>x</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true  </a:t>
            </a:r>
            <a:r>
              <a:rPr lang="en-US" b="0" dirty="0">
                <a:solidFill>
                  <a:srgbClr val="6A9955"/>
                </a:solidFill>
                <a:effectLst/>
                <a:latin typeface="Menlo" panose="020B0609030804020204" pitchFamily="49" charset="0"/>
              </a:rPr>
              <a:t># will be used soon</a:t>
            </a:r>
            <a:endParaRPr lang="en-US" b="0" dirty="0">
              <a:solidFill>
                <a:srgbClr val="D4D4D4"/>
              </a:solidFill>
              <a:effectLst/>
              <a:latin typeface="Menlo" panose="020B0609030804020204" pitchFamily="49" charset="0"/>
            </a:endParaRPr>
          </a:p>
          <a:p>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velocity =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ZERO</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physics_process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delta</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x</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move_speed</a:t>
            </a:r>
            <a:endParaRPr lang="en-US" b="0" dirty="0">
              <a:solidFill>
                <a:srgbClr val="D4D4D4"/>
              </a:solidFill>
              <a:effectLst/>
              <a:latin typeface="Menlo" panose="020B0609030804020204" pitchFamily="49" charset="0"/>
            </a:endParaRP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GRAVITY</a:t>
            </a:r>
            <a:endParaRPr lang="en-US" b="0" dirty="0">
              <a:solidFill>
                <a:srgbClr val="D4D4D4"/>
              </a:solidFill>
              <a:effectLst/>
              <a:latin typeface="Menlo" panose="020B0609030804020204" pitchFamily="49" charset="0"/>
            </a:endParaRPr>
          </a:p>
          <a:p>
            <a:pPr lvl="1"/>
            <a:r>
              <a:rPr lang="en-US" b="0" dirty="0">
                <a:solidFill>
                  <a:srgbClr val="D4D4D4"/>
                </a:solidFill>
                <a:effectLst/>
                <a:latin typeface="Menlo" panose="020B0609030804020204" pitchFamily="49" charset="0"/>
              </a:rPr>
              <a:t>velocity = </a:t>
            </a:r>
            <a:r>
              <a:rPr lang="en-US" b="0" dirty="0" err="1">
                <a:solidFill>
                  <a:srgbClr val="DCDCAA"/>
                </a:solidFill>
                <a:effectLst/>
                <a:latin typeface="Menlo" panose="020B0609030804020204" pitchFamily="49" charset="0"/>
              </a:rPr>
              <a:t>move_and_slide</a:t>
            </a:r>
            <a:r>
              <a:rPr lang="en-US" b="0" dirty="0">
                <a:solidFill>
                  <a:srgbClr val="D4D4D4"/>
                </a:solidFill>
                <a:effectLst/>
                <a:latin typeface="Menlo" panose="020B0609030804020204" pitchFamily="49" charset="0"/>
              </a:rPr>
              <a:t>(velocity,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UP</a:t>
            </a:r>
            <a:r>
              <a:rPr lang="en-US" b="0" dirty="0">
                <a:solidFill>
                  <a:srgbClr val="D4D4D4"/>
                </a:solidFill>
                <a:effectLst/>
                <a:latin typeface="Menlo" panose="020B0609030804020204" pitchFamily="49" charset="0"/>
              </a:rPr>
              <a:t>)</a:t>
            </a:r>
          </a:p>
          <a:p>
            <a:pPr lvl="1"/>
            <a:endParaRPr lang="en-US" b="0" dirty="0">
              <a:solidFill>
                <a:srgbClr val="D4D4D4"/>
              </a:solidFill>
              <a:effectLst/>
              <a:latin typeface="Menlo" panose="020B0609030804020204" pitchFamily="49" charset="0"/>
            </a:endParaRP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and</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x</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"walk"</a:t>
            </a:r>
            <a:r>
              <a:rPr lang="en-US" b="0" dirty="0">
                <a:solidFill>
                  <a:srgbClr val="D4D4D4"/>
                </a:solidFill>
                <a:effectLst/>
                <a:latin typeface="Menlo" panose="020B0609030804020204" pitchFamily="49" charset="0"/>
              </a:rPr>
              <a:t>)</a:t>
            </a:r>
          </a:p>
        </p:txBody>
      </p:sp>
      <p:sp>
        <p:nvSpPr>
          <p:cNvPr id="3" name="Rectangle 2">
            <a:extLst>
              <a:ext uri="{FF2B5EF4-FFF2-40B4-BE49-F238E27FC236}">
                <a16:creationId xmlns:a16="http://schemas.microsoft.com/office/drawing/2014/main" id="{06ADBA33-C624-2A5B-6598-32D357C1EF38}"/>
              </a:ext>
            </a:extLst>
          </p:cNvPr>
          <p:cNvSpPr/>
          <p:nvPr/>
        </p:nvSpPr>
        <p:spPr>
          <a:xfrm>
            <a:off x="3498850" y="5081816"/>
            <a:ext cx="3486150" cy="29028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F5BAF29-3ECC-E7CD-7362-2F80FF5755B8}"/>
              </a:ext>
            </a:extLst>
          </p:cNvPr>
          <p:cNvSpPr txBox="1"/>
          <p:nvPr/>
        </p:nvSpPr>
        <p:spPr>
          <a:xfrm>
            <a:off x="1097018" y="1772180"/>
            <a:ext cx="9997964" cy="338554"/>
          </a:xfrm>
          <a:prstGeom prst="rect">
            <a:avLst/>
          </a:prstGeom>
          <a:noFill/>
        </p:spPr>
        <p:txBody>
          <a:bodyPr wrap="square" rtlCol="0">
            <a:spAutoFit/>
          </a:bodyPr>
          <a:lstStyle/>
          <a:p>
            <a:pPr algn="ctr"/>
            <a:r>
              <a:rPr lang="en-US" sz="1600" dirty="0">
                <a:latin typeface="system-ui"/>
              </a:rPr>
              <a:t>Since the Snail’s sprites face left by default, we simply modify the X velocity by the </a:t>
            </a:r>
            <a:r>
              <a:rPr lang="en-US" sz="1600" dirty="0">
                <a:solidFill>
                  <a:srgbClr val="FFDD65"/>
                </a:solidFill>
                <a:latin typeface="system-ui"/>
              </a:rPr>
              <a:t>negative</a:t>
            </a:r>
            <a:r>
              <a:rPr lang="en-US" sz="1600" dirty="0">
                <a:latin typeface="system-ui"/>
              </a:rPr>
              <a:t> move speed to flip it.</a:t>
            </a:r>
            <a:endParaRPr lang="en-US" sz="1600" dirty="0"/>
          </a:p>
        </p:txBody>
      </p:sp>
    </p:spTree>
    <p:extLst>
      <p:ext uri="{BB962C8B-B14F-4D97-AF65-F5344CB8AC3E}">
        <p14:creationId xmlns:p14="http://schemas.microsoft.com/office/powerpoint/2010/main" val="382131060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9324-53E5-B041-AC45-8F8153A7D062}"/>
              </a:ext>
            </a:extLst>
          </p:cNvPr>
          <p:cNvSpPr>
            <a:spLocks noGrp="1"/>
          </p:cNvSpPr>
          <p:nvPr>
            <p:ph type="title"/>
          </p:nvPr>
        </p:nvSpPr>
        <p:spPr/>
        <p:txBody>
          <a:bodyPr/>
          <a:lstStyle/>
          <a:p>
            <a:r>
              <a:rPr lang="en-US" dirty="0"/>
              <a:t>Turning Around on Collision with a Wall</a:t>
            </a:r>
          </a:p>
        </p:txBody>
      </p:sp>
      <p:pic>
        <p:nvPicPr>
          <p:cNvPr id="13" name="Screen Recording 2023-01-08 at 4.24.22 PM">
            <a:hlinkClick r:id="" action="ppaction://media"/>
            <a:extLst>
              <a:ext uri="{FF2B5EF4-FFF2-40B4-BE49-F238E27FC236}">
                <a16:creationId xmlns:a16="http://schemas.microsoft.com/office/drawing/2014/main" id="{9FA7AA07-62BC-C733-A218-E8C1502B6D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00876" y="2527278"/>
            <a:ext cx="3593306" cy="3305842"/>
          </a:xfrm>
          <a:prstGeom prst="rect">
            <a:avLst/>
          </a:prstGeom>
        </p:spPr>
      </p:pic>
      <p:sp>
        <p:nvSpPr>
          <p:cNvPr id="16" name="TextBox 15">
            <a:extLst>
              <a:ext uri="{FF2B5EF4-FFF2-40B4-BE49-F238E27FC236}">
                <a16:creationId xmlns:a16="http://schemas.microsoft.com/office/drawing/2014/main" id="{D59281D9-D583-B26C-A073-01B4A77FFB46}"/>
              </a:ext>
            </a:extLst>
          </p:cNvPr>
          <p:cNvSpPr txBox="1"/>
          <p:nvPr/>
        </p:nvSpPr>
        <p:spPr>
          <a:xfrm>
            <a:off x="680321" y="2837506"/>
            <a:ext cx="5415679" cy="2677656"/>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physics_process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delta</a:t>
            </a:r>
            <a:r>
              <a:rPr lang="en-US" b="0" dirty="0">
                <a:solidFill>
                  <a:srgbClr val="D4D4D4"/>
                </a:solidFill>
                <a:effectLst/>
                <a:latin typeface="Menlo" panose="020B0609030804020204" pitchFamily="49" charset="0"/>
              </a:rPr>
              <a:t>):</a:t>
            </a:r>
          </a:p>
          <a:p>
            <a:pPr lvl="1"/>
            <a:r>
              <a:rPr lang="en-US" b="0" dirty="0">
                <a:solidFill>
                  <a:srgbClr val="6A9955"/>
                </a:solidFill>
                <a:effectLst/>
                <a:latin typeface="Menlo" panose="020B0609030804020204" pitchFamily="49" charset="0"/>
              </a:rPr>
              <a:t># ...</a:t>
            </a:r>
            <a:endParaRPr lang="en-US" b="0" dirty="0">
              <a:solidFill>
                <a:srgbClr val="D4D4D4"/>
              </a:solidFill>
              <a:effectLst/>
              <a:latin typeface="Menlo" panose="020B0609030804020204" pitchFamily="49" charset="0"/>
            </a:endParaRPr>
          </a:p>
          <a:p>
            <a:r>
              <a:rPr lang="en-US" b="0" dirty="0">
                <a:solidFill>
                  <a:srgbClr val="C586C0"/>
                </a:solidFill>
                <a:effectLst/>
                <a:latin typeface="Menlo" panose="020B0609030804020204" pitchFamily="49" charset="0"/>
              </a:rPr>
              <a:t>	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and</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is_on_wall</a:t>
            </a:r>
            <a:r>
              <a:rPr lang="en-US" b="0" dirty="0">
                <a:solidFill>
                  <a:srgbClr val="D4D4D4"/>
                </a:solidFill>
                <a:effectLst/>
                <a:latin typeface="Menlo" panose="020B0609030804020204" pitchFamily="49" charset="0"/>
              </a:rPr>
              <a:t>():</a:t>
            </a:r>
          </a:p>
          <a:p>
            <a:r>
              <a:rPr lang="en-US" dirty="0">
                <a:solidFill>
                  <a:srgbClr val="D4D4D4"/>
                </a:solidFill>
                <a:latin typeface="Menlo" panose="020B0609030804020204" pitchFamily="49" charset="0"/>
              </a:rPr>
              <a:t>		</a:t>
            </a:r>
            <a:r>
              <a:rPr lang="en-US" b="0" dirty="0" err="1">
                <a:solidFill>
                  <a:srgbClr val="DCDCAA"/>
                </a:solidFill>
                <a:effectLst/>
                <a:latin typeface="Menlo" panose="020B0609030804020204" pitchFamily="49" charset="0"/>
              </a:rPr>
              <a:t>turn_around</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turn_around</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scale.</a:t>
            </a:r>
            <a:r>
              <a:rPr lang="en-US" b="0" dirty="0" err="1">
                <a:solidFill>
                  <a:srgbClr val="9CDCFE"/>
                </a:solidFill>
                <a:effectLst/>
                <a:latin typeface="Menlo" panose="020B0609030804020204" pitchFamily="49" charset="0"/>
              </a:rPr>
              <a:t>x</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1</a:t>
            </a:r>
            <a:endParaRPr lang="en-US" b="0" dirty="0">
              <a:solidFill>
                <a:srgbClr val="D4D4D4"/>
              </a:solidFill>
              <a:effectLst/>
              <a:latin typeface="Menlo" panose="020B0609030804020204" pitchFamily="49" charset="0"/>
            </a:endParaRPr>
          </a:p>
          <a:p>
            <a:pPr lvl="1"/>
            <a:r>
              <a:rPr lang="en-US" b="0" dirty="0" err="1">
                <a:solidFill>
                  <a:srgbClr val="D4D4D4"/>
                </a:solidFill>
                <a:effectLst/>
                <a:latin typeface="Menlo" panose="020B0609030804020204" pitchFamily="49" charset="0"/>
              </a:rPr>
              <a:t>move_speed</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1</a:t>
            </a:r>
            <a:endParaRPr lang="en-US" b="0" dirty="0">
              <a:solidFill>
                <a:srgbClr val="D4D4D4"/>
              </a:solidFill>
              <a:effectLst/>
              <a:latin typeface="Menlo" panose="020B0609030804020204" pitchFamily="49" charset="0"/>
            </a:endParaRPr>
          </a:p>
        </p:txBody>
      </p:sp>
      <p:sp>
        <p:nvSpPr>
          <p:cNvPr id="17" name="TextBox 16">
            <a:extLst>
              <a:ext uri="{FF2B5EF4-FFF2-40B4-BE49-F238E27FC236}">
                <a16:creationId xmlns:a16="http://schemas.microsoft.com/office/drawing/2014/main" id="{C530B19D-040B-82FB-A4C7-9816E9DD48FA}"/>
              </a:ext>
            </a:extLst>
          </p:cNvPr>
          <p:cNvSpPr txBox="1"/>
          <p:nvPr/>
        </p:nvSpPr>
        <p:spPr>
          <a:xfrm>
            <a:off x="680320" y="2252731"/>
            <a:ext cx="5415679" cy="584775"/>
          </a:xfrm>
          <a:prstGeom prst="rect">
            <a:avLst/>
          </a:prstGeom>
          <a:noFill/>
        </p:spPr>
        <p:txBody>
          <a:bodyPr wrap="square" rtlCol="0">
            <a:spAutoFit/>
          </a:bodyPr>
          <a:lstStyle/>
          <a:p>
            <a:pPr algn="ctr"/>
            <a:r>
              <a:rPr lang="en-US" sz="1600" dirty="0">
                <a:latin typeface="system-ui"/>
              </a:rPr>
              <a:t>The </a:t>
            </a:r>
            <a:r>
              <a:rPr lang="en-US" sz="1600" dirty="0">
                <a:solidFill>
                  <a:srgbClr val="FFDD65"/>
                </a:solidFill>
                <a:latin typeface="system-ui"/>
              </a:rPr>
              <a:t>KinematicBody2D</a:t>
            </a:r>
            <a:r>
              <a:rPr lang="en-US" sz="1600" dirty="0">
                <a:latin typeface="system-ui"/>
              </a:rPr>
              <a:t> has a convenient </a:t>
            </a:r>
            <a:r>
              <a:rPr lang="en-US" sz="1600" dirty="0" err="1">
                <a:solidFill>
                  <a:srgbClr val="FFDD65"/>
                </a:solidFill>
                <a:latin typeface="system-ui"/>
              </a:rPr>
              <a:t>is_on_wall</a:t>
            </a:r>
            <a:r>
              <a:rPr lang="en-US" sz="1600" dirty="0">
                <a:solidFill>
                  <a:srgbClr val="FFDD65"/>
                </a:solidFill>
                <a:latin typeface="system-ui"/>
              </a:rPr>
              <a:t>()</a:t>
            </a:r>
            <a:r>
              <a:rPr lang="en-US" sz="1600" dirty="0">
                <a:latin typeface="system-ui"/>
              </a:rPr>
              <a:t> function to make this a relatively “trivial” implementation.</a:t>
            </a:r>
            <a:endParaRPr lang="en-US" sz="1600" dirty="0"/>
          </a:p>
        </p:txBody>
      </p:sp>
      <p:sp>
        <p:nvSpPr>
          <p:cNvPr id="18" name="Rectangle 17">
            <a:extLst>
              <a:ext uri="{FF2B5EF4-FFF2-40B4-BE49-F238E27FC236}">
                <a16:creationId xmlns:a16="http://schemas.microsoft.com/office/drawing/2014/main" id="{C2E23460-8969-71EC-86AB-C932AA06CE45}"/>
              </a:ext>
            </a:extLst>
          </p:cNvPr>
          <p:cNvSpPr/>
          <p:nvPr/>
        </p:nvSpPr>
        <p:spPr>
          <a:xfrm>
            <a:off x="680320" y="3583216"/>
            <a:ext cx="5415679" cy="629518"/>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678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99324-53E5-B041-AC45-8F8153A7D062}"/>
              </a:ext>
            </a:extLst>
          </p:cNvPr>
          <p:cNvSpPr>
            <a:spLocks noGrp="1"/>
          </p:cNvSpPr>
          <p:nvPr>
            <p:ph type="title"/>
          </p:nvPr>
        </p:nvSpPr>
        <p:spPr/>
        <p:txBody>
          <a:bodyPr/>
          <a:lstStyle/>
          <a:p>
            <a:r>
              <a:rPr lang="en-US" dirty="0"/>
              <a:t>Turning Around on Collision with a Wall</a:t>
            </a:r>
          </a:p>
        </p:txBody>
      </p:sp>
      <p:pic>
        <p:nvPicPr>
          <p:cNvPr id="13" name="Screen Recording 2023-01-08 at 4.24.22 PM">
            <a:hlinkClick r:id="" action="ppaction://media"/>
            <a:extLst>
              <a:ext uri="{FF2B5EF4-FFF2-40B4-BE49-F238E27FC236}">
                <a16:creationId xmlns:a16="http://schemas.microsoft.com/office/drawing/2014/main" id="{9FA7AA07-62BC-C733-A218-E8C1502B6D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00876" y="2527278"/>
            <a:ext cx="3593306" cy="3305842"/>
          </a:xfrm>
          <a:prstGeom prst="rect">
            <a:avLst/>
          </a:prstGeom>
        </p:spPr>
      </p:pic>
      <p:sp>
        <p:nvSpPr>
          <p:cNvPr id="16" name="TextBox 15">
            <a:extLst>
              <a:ext uri="{FF2B5EF4-FFF2-40B4-BE49-F238E27FC236}">
                <a16:creationId xmlns:a16="http://schemas.microsoft.com/office/drawing/2014/main" id="{D59281D9-D583-B26C-A073-01B4A77FFB46}"/>
              </a:ext>
            </a:extLst>
          </p:cNvPr>
          <p:cNvSpPr txBox="1"/>
          <p:nvPr/>
        </p:nvSpPr>
        <p:spPr>
          <a:xfrm>
            <a:off x="680321" y="2837506"/>
            <a:ext cx="5415679" cy="2677656"/>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physics_process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delta</a:t>
            </a:r>
            <a:r>
              <a:rPr lang="en-US" b="0" dirty="0">
                <a:solidFill>
                  <a:srgbClr val="D4D4D4"/>
                </a:solidFill>
                <a:effectLst/>
                <a:latin typeface="Menlo" panose="020B0609030804020204" pitchFamily="49" charset="0"/>
              </a:rPr>
              <a:t>):</a:t>
            </a:r>
          </a:p>
          <a:p>
            <a:pPr lvl="1"/>
            <a:r>
              <a:rPr lang="en-US" b="0" dirty="0">
                <a:solidFill>
                  <a:srgbClr val="6A9955"/>
                </a:solidFill>
                <a:effectLst/>
                <a:latin typeface="Menlo" panose="020B0609030804020204" pitchFamily="49" charset="0"/>
              </a:rPr>
              <a:t># ...</a:t>
            </a:r>
            <a:endParaRPr lang="en-US" b="0" dirty="0">
              <a:solidFill>
                <a:srgbClr val="D4D4D4"/>
              </a:solidFill>
              <a:effectLst/>
              <a:latin typeface="Menlo" panose="020B0609030804020204" pitchFamily="49" charset="0"/>
            </a:endParaRPr>
          </a:p>
          <a:p>
            <a:r>
              <a:rPr lang="en-US" b="0" dirty="0">
                <a:solidFill>
                  <a:srgbClr val="C586C0"/>
                </a:solidFill>
                <a:effectLst/>
                <a:latin typeface="Menlo" panose="020B0609030804020204" pitchFamily="49" charset="0"/>
              </a:rPr>
              <a:t>	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and</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is_on_wall</a:t>
            </a:r>
            <a:r>
              <a:rPr lang="en-US" b="0" dirty="0">
                <a:solidFill>
                  <a:srgbClr val="D4D4D4"/>
                </a:solidFill>
                <a:effectLst/>
                <a:latin typeface="Menlo" panose="020B0609030804020204" pitchFamily="49" charset="0"/>
              </a:rPr>
              <a:t>():</a:t>
            </a:r>
          </a:p>
          <a:p>
            <a:r>
              <a:rPr lang="en-US" dirty="0">
                <a:solidFill>
                  <a:srgbClr val="D4D4D4"/>
                </a:solidFill>
                <a:latin typeface="Menlo" panose="020B0609030804020204" pitchFamily="49" charset="0"/>
              </a:rPr>
              <a:t>		</a:t>
            </a:r>
            <a:r>
              <a:rPr lang="en-US" b="0" dirty="0" err="1">
                <a:solidFill>
                  <a:srgbClr val="DCDCAA"/>
                </a:solidFill>
                <a:effectLst/>
                <a:latin typeface="Menlo" panose="020B0609030804020204" pitchFamily="49" charset="0"/>
              </a:rPr>
              <a:t>turn_around</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turn_around</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scale.</a:t>
            </a:r>
            <a:r>
              <a:rPr lang="en-US" b="0" dirty="0" err="1">
                <a:solidFill>
                  <a:srgbClr val="9CDCFE"/>
                </a:solidFill>
                <a:effectLst/>
                <a:latin typeface="Menlo" panose="020B0609030804020204" pitchFamily="49" charset="0"/>
              </a:rPr>
              <a:t>x</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1</a:t>
            </a:r>
            <a:endParaRPr lang="en-US" b="0" dirty="0">
              <a:solidFill>
                <a:srgbClr val="D4D4D4"/>
              </a:solidFill>
              <a:effectLst/>
              <a:latin typeface="Menlo" panose="020B0609030804020204" pitchFamily="49" charset="0"/>
            </a:endParaRPr>
          </a:p>
          <a:p>
            <a:pPr lvl="1"/>
            <a:r>
              <a:rPr lang="en-US" b="0" dirty="0" err="1">
                <a:solidFill>
                  <a:srgbClr val="D4D4D4"/>
                </a:solidFill>
                <a:effectLst/>
                <a:latin typeface="Menlo" panose="020B0609030804020204" pitchFamily="49" charset="0"/>
              </a:rPr>
              <a:t>move_speed</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1</a:t>
            </a:r>
            <a:endParaRPr lang="en-US" b="0" dirty="0">
              <a:solidFill>
                <a:srgbClr val="D4D4D4"/>
              </a:solidFill>
              <a:effectLst/>
              <a:latin typeface="Menlo" panose="020B0609030804020204" pitchFamily="49" charset="0"/>
            </a:endParaRPr>
          </a:p>
        </p:txBody>
      </p:sp>
      <p:sp>
        <p:nvSpPr>
          <p:cNvPr id="17" name="TextBox 16">
            <a:extLst>
              <a:ext uri="{FF2B5EF4-FFF2-40B4-BE49-F238E27FC236}">
                <a16:creationId xmlns:a16="http://schemas.microsoft.com/office/drawing/2014/main" id="{C530B19D-040B-82FB-A4C7-9816E9DD48FA}"/>
              </a:ext>
            </a:extLst>
          </p:cNvPr>
          <p:cNvSpPr txBox="1"/>
          <p:nvPr/>
        </p:nvSpPr>
        <p:spPr>
          <a:xfrm>
            <a:off x="680320" y="2252731"/>
            <a:ext cx="5415679" cy="584775"/>
          </a:xfrm>
          <a:prstGeom prst="rect">
            <a:avLst/>
          </a:prstGeom>
          <a:noFill/>
        </p:spPr>
        <p:txBody>
          <a:bodyPr wrap="square" rtlCol="0">
            <a:spAutoFit/>
          </a:bodyPr>
          <a:lstStyle/>
          <a:p>
            <a:pPr algn="ctr"/>
            <a:r>
              <a:rPr lang="en-US" sz="1600" dirty="0">
                <a:latin typeface="system-ui"/>
              </a:rPr>
              <a:t>The inverted X scale “horizontally flips” all nodes in the scene. The inverted </a:t>
            </a:r>
            <a:r>
              <a:rPr lang="en-US" sz="1600" dirty="0" err="1">
                <a:latin typeface="system-ui"/>
              </a:rPr>
              <a:t>move_speed</a:t>
            </a:r>
            <a:r>
              <a:rPr lang="en-US" sz="1600" dirty="0">
                <a:latin typeface="system-ui"/>
              </a:rPr>
              <a:t> changes its direction.</a:t>
            </a:r>
            <a:endParaRPr lang="en-US" sz="1600" dirty="0"/>
          </a:p>
        </p:txBody>
      </p:sp>
      <p:sp>
        <p:nvSpPr>
          <p:cNvPr id="18" name="Rectangle 17">
            <a:extLst>
              <a:ext uri="{FF2B5EF4-FFF2-40B4-BE49-F238E27FC236}">
                <a16:creationId xmlns:a16="http://schemas.microsoft.com/office/drawing/2014/main" id="{C2E23460-8969-71EC-86AB-C932AA06CE45}"/>
              </a:ext>
            </a:extLst>
          </p:cNvPr>
          <p:cNvSpPr/>
          <p:nvPr/>
        </p:nvSpPr>
        <p:spPr>
          <a:xfrm>
            <a:off x="680320" y="4400550"/>
            <a:ext cx="5415679" cy="9398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10841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E71B-ACCD-2579-D516-543551EF1B5D}"/>
              </a:ext>
            </a:extLst>
          </p:cNvPr>
          <p:cNvSpPr>
            <a:spLocks noGrp="1"/>
          </p:cNvSpPr>
          <p:nvPr>
            <p:ph type="title"/>
          </p:nvPr>
        </p:nvSpPr>
        <p:spPr/>
        <p:txBody>
          <a:bodyPr/>
          <a:lstStyle/>
          <a:p>
            <a:r>
              <a:rPr lang="en-US" dirty="0"/>
              <a:t>Connect </a:t>
            </a:r>
            <a:r>
              <a:rPr lang="en-US" dirty="0" err="1"/>
              <a:t>SnailEnemy</a:t>
            </a:r>
            <a:r>
              <a:rPr lang="en-US" dirty="0"/>
              <a:t> </a:t>
            </a:r>
            <a:r>
              <a:rPr lang="en-US" dirty="0" err="1"/>
              <a:t>HitArea</a:t>
            </a:r>
            <a:r>
              <a:rPr lang="en-US" dirty="0"/>
              <a:t> with the Player</a:t>
            </a:r>
          </a:p>
        </p:txBody>
      </p:sp>
      <p:sp>
        <p:nvSpPr>
          <p:cNvPr id="5" name="Text Placeholder 4">
            <a:extLst>
              <a:ext uri="{FF2B5EF4-FFF2-40B4-BE49-F238E27FC236}">
                <a16:creationId xmlns:a16="http://schemas.microsoft.com/office/drawing/2014/main" id="{E546376D-D61B-279D-9048-CD6B3D17C2C8}"/>
              </a:ext>
            </a:extLst>
          </p:cNvPr>
          <p:cNvSpPr>
            <a:spLocks noGrp="1"/>
          </p:cNvSpPr>
          <p:nvPr>
            <p:ph type="body" idx="1"/>
          </p:nvPr>
        </p:nvSpPr>
        <p:spPr>
          <a:xfrm>
            <a:off x="906350" y="1643738"/>
            <a:ext cx="4472327" cy="693135"/>
          </a:xfrm>
        </p:spPr>
        <p:txBody>
          <a:bodyPr/>
          <a:lstStyle/>
          <a:p>
            <a:r>
              <a:rPr lang="en-US" dirty="0" err="1"/>
              <a:t>SnailEnemy.gd</a:t>
            </a:r>
            <a:endParaRPr lang="en-US" dirty="0"/>
          </a:p>
        </p:txBody>
      </p:sp>
      <p:sp>
        <p:nvSpPr>
          <p:cNvPr id="10" name="TextBox 9">
            <a:extLst>
              <a:ext uri="{FF2B5EF4-FFF2-40B4-BE49-F238E27FC236}">
                <a16:creationId xmlns:a16="http://schemas.microsoft.com/office/drawing/2014/main" id="{674913A3-3383-D08D-5FD8-382C912BB464}"/>
              </a:ext>
            </a:extLst>
          </p:cNvPr>
          <p:cNvSpPr txBox="1"/>
          <p:nvPr/>
        </p:nvSpPr>
        <p:spPr>
          <a:xfrm>
            <a:off x="680319" y="2335814"/>
            <a:ext cx="6749181" cy="1292662"/>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_on_HitArea2D_body_entered</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body</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	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has_method</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take_enemy_damage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take_enemy_damage</a:t>
            </a:r>
            <a:r>
              <a:rPr lang="en-US" b="0" dirty="0">
                <a:solidFill>
                  <a:srgbClr val="D4D4D4"/>
                </a:solidFill>
                <a:effectLst/>
                <a:latin typeface="Menlo" panose="020B0609030804020204" pitchFamily="49" charset="0"/>
              </a:rPr>
              <a:t>()</a:t>
            </a:r>
          </a:p>
        </p:txBody>
      </p:sp>
      <p:sp>
        <p:nvSpPr>
          <p:cNvPr id="13" name="Text Placeholder 4">
            <a:extLst>
              <a:ext uri="{FF2B5EF4-FFF2-40B4-BE49-F238E27FC236}">
                <a16:creationId xmlns:a16="http://schemas.microsoft.com/office/drawing/2014/main" id="{9EE3FDEC-5406-F311-E833-BD7F62E2B5FA}"/>
              </a:ext>
            </a:extLst>
          </p:cNvPr>
          <p:cNvSpPr txBox="1">
            <a:spLocks/>
          </p:cNvSpPr>
          <p:nvPr/>
        </p:nvSpPr>
        <p:spPr>
          <a:xfrm>
            <a:off x="906350" y="4237805"/>
            <a:ext cx="4472327" cy="69313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Player.gd</a:t>
            </a:r>
            <a:endParaRPr lang="en-US" dirty="0"/>
          </a:p>
        </p:txBody>
      </p:sp>
      <p:sp>
        <p:nvSpPr>
          <p:cNvPr id="14" name="TextBox 13">
            <a:extLst>
              <a:ext uri="{FF2B5EF4-FFF2-40B4-BE49-F238E27FC236}">
                <a16:creationId xmlns:a16="http://schemas.microsoft.com/office/drawing/2014/main" id="{D39372D6-F414-FF66-D4A7-D233EB5CBB2B}"/>
              </a:ext>
            </a:extLst>
          </p:cNvPr>
          <p:cNvSpPr txBox="1"/>
          <p:nvPr/>
        </p:nvSpPr>
        <p:spPr>
          <a:xfrm>
            <a:off x="680319" y="4929881"/>
            <a:ext cx="6749181" cy="1015663"/>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take_enemy_damage</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r>
              <a:rPr lang="en-US" b="0" dirty="0">
                <a:solidFill>
                  <a:srgbClr val="DCDCAA"/>
                </a:solidFill>
                <a:effectLst/>
                <a:latin typeface="Menlo" panose="020B0609030804020204" pitchFamily="49" charset="0"/>
              </a:rPr>
              <a:t>	respawn</a:t>
            </a:r>
            <a:r>
              <a:rPr lang="en-US" b="0" dirty="0">
                <a:solidFill>
                  <a:srgbClr val="D4D4D4"/>
                </a:solidFill>
                <a:effectLst/>
                <a:latin typeface="Menlo" panose="020B0609030804020204" pitchFamily="49" charset="0"/>
              </a:rPr>
              <a:t>()</a:t>
            </a:r>
          </a:p>
        </p:txBody>
      </p:sp>
      <p:sp>
        <p:nvSpPr>
          <p:cNvPr id="15" name="TextBox 14">
            <a:extLst>
              <a:ext uri="{FF2B5EF4-FFF2-40B4-BE49-F238E27FC236}">
                <a16:creationId xmlns:a16="http://schemas.microsoft.com/office/drawing/2014/main" id="{F7B15596-59E5-7CCC-9E18-BBED00094FB8}"/>
              </a:ext>
            </a:extLst>
          </p:cNvPr>
          <p:cNvSpPr txBox="1"/>
          <p:nvPr/>
        </p:nvSpPr>
        <p:spPr>
          <a:xfrm>
            <a:off x="680319" y="5945544"/>
            <a:ext cx="6749182" cy="276999"/>
          </a:xfrm>
          <a:prstGeom prst="rect">
            <a:avLst/>
          </a:prstGeom>
          <a:noFill/>
        </p:spPr>
        <p:txBody>
          <a:bodyPr wrap="square" rtlCol="0">
            <a:spAutoFit/>
          </a:bodyPr>
          <a:lstStyle/>
          <a:p>
            <a:pPr algn="ctr"/>
            <a:r>
              <a:rPr lang="en-US" sz="1200" i="1" dirty="0">
                <a:latin typeface="system-ui"/>
              </a:rPr>
              <a:t>A simple duplication of </a:t>
            </a:r>
            <a:r>
              <a:rPr lang="en-US" sz="1200" i="1" dirty="0" err="1">
                <a:latin typeface="system-ui"/>
              </a:rPr>
              <a:t>take_spike_damage</a:t>
            </a:r>
            <a:r>
              <a:rPr lang="en-US" sz="1200" i="1" dirty="0">
                <a:latin typeface="system-ui"/>
              </a:rPr>
              <a:t>() for easy changes later.</a:t>
            </a:r>
            <a:endParaRPr lang="en-US" sz="1200" i="1" dirty="0"/>
          </a:p>
        </p:txBody>
      </p:sp>
      <p:pic>
        <p:nvPicPr>
          <p:cNvPr id="16" name="Screen Recording 2023-01-08 at 4.40.44 PM">
            <a:hlinkClick r:id="" action="ppaction://media"/>
            <a:extLst>
              <a:ext uri="{FF2B5EF4-FFF2-40B4-BE49-F238E27FC236}">
                <a16:creationId xmlns:a16="http://schemas.microsoft.com/office/drawing/2014/main" id="{A0823728-F743-1A90-38FD-43172926F7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81485" y="2335814"/>
            <a:ext cx="3530196" cy="3247780"/>
          </a:xfrm>
          <a:prstGeom prst="rect">
            <a:avLst/>
          </a:prstGeom>
        </p:spPr>
      </p:pic>
      <p:sp>
        <p:nvSpPr>
          <p:cNvPr id="18" name="TextBox 17">
            <a:extLst>
              <a:ext uri="{FF2B5EF4-FFF2-40B4-BE49-F238E27FC236}">
                <a16:creationId xmlns:a16="http://schemas.microsoft.com/office/drawing/2014/main" id="{A31F678A-C49A-7518-8AA3-32167229684E}"/>
              </a:ext>
            </a:extLst>
          </p:cNvPr>
          <p:cNvSpPr txBox="1"/>
          <p:nvPr/>
        </p:nvSpPr>
        <p:spPr>
          <a:xfrm>
            <a:off x="680319" y="3628476"/>
            <a:ext cx="6749182" cy="276999"/>
          </a:xfrm>
          <a:prstGeom prst="rect">
            <a:avLst/>
          </a:prstGeom>
          <a:noFill/>
        </p:spPr>
        <p:txBody>
          <a:bodyPr wrap="square" rtlCol="0">
            <a:spAutoFit/>
          </a:bodyPr>
          <a:lstStyle/>
          <a:p>
            <a:pPr algn="ctr"/>
            <a:r>
              <a:rPr lang="en-US" sz="1200" b="1" i="1" dirty="0">
                <a:solidFill>
                  <a:srgbClr val="FFDD65"/>
                </a:solidFill>
                <a:latin typeface="system-ui"/>
              </a:rPr>
              <a:t>Note:</a:t>
            </a:r>
            <a:r>
              <a:rPr lang="en-US" sz="1200" i="1" dirty="0">
                <a:latin typeface="system-ui"/>
              </a:rPr>
              <a:t> Don’t forget to connect the HitArea2D signal to the </a:t>
            </a:r>
            <a:r>
              <a:rPr lang="en-US" sz="1200" i="1" dirty="0" err="1">
                <a:latin typeface="system-ui"/>
              </a:rPr>
              <a:t>SnailEnemy</a:t>
            </a:r>
            <a:r>
              <a:rPr lang="en-US" sz="1200" i="1" dirty="0">
                <a:latin typeface="system-ui"/>
              </a:rPr>
              <a:t> script via the Node tab!</a:t>
            </a:r>
            <a:endParaRPr lang="en-US" sz="1200" i="1" dirty="0"/>
          </a:p>
        </p:txBody>
      </p:sp>
    </p:spTree>
    <p:extLst>
      <p:ext uri="{BB962C8B-B14F-4D97-AF65-F5344CB8AC3E}">
        <p14:creationId xmlns:p14="http://schemas.microsoft.com/office/powerpoint/2010/main" val="253421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7996-2F0A-C6AA-FF5E-990C67552FD6}"/>
              </a:ext>
            </a:extLst>
          </p:cNvPr>
          <p:cNvSpPr>
            <a:spLocks noGrp="1"/>
          </p:cNvSpPr>
          <p:nvPr>
            <p:ph type="title"/>
          </p:nvPr>
        </p:nvSpPr>
        <p:spPr/>
        <p:txBody>
          <a:bodyPr/>
          <a:lstStyle/>
          <a:p>
            <a:r>
              <a:rPr lang="en-US" dirty="0"/>
              <a:t>Taking Damage from the </a:t>
            </a:r>
            <a:r>
              <a:rPr lang="en-US" dirty="0" err="1"/>
              <a:t>SnailEnemy</a:t>
            </a:r>
            <a:endParaRPr lang="en-US" dirty="0"/>
          </a:p>
        </p:txBody>
      </p:sp>
      <p:sp>
        <p:nvSpPr>
          <p:cNvPr id="4" name="Content Placeholder 3">
            <a:extLst>
              <a:ext uri="{FF2B5EF4-FFF2-40B4-BE49-F238E27FC236}">
                <a16:creationId xmlns:a16="http://schemas.microsoft.com/office/drawing/2014/main" id="{C5FA539E-9E9B-52AA-6785-9C9BE67373BC}"/>
              </a:ext>
            </a:extLst>
          </p:cNvPr>
          <p:cNvSpPr>
            <a:spLocks noGrp="1"/>
          </p:cNvSpPr>
          <p:nvPr>
            <p:ph sz="half" idx="1"/>
          </p:nvPr>
        </p:nvSpPr>
        <p:spPr>
          <a:xfrm>
            <a:off x="838802" y="1688874"/>
            <a:ext cx="10514396" cy="2400657"/>
          </a:xfrm>
        </p:spPr>
        <p:txBody>
          <a:bodyPr>
            <a:normAutofit/>
          </a:bodyPr>
          <a:lstStyle/>
          <a:p>
            <a:pPr marL="0" indent="0">
              <a:buNone/>
            </a:pPr>
            <a:r>
              <a:rPr lang="en-US" dirty="0"/>
              <a:t>Ultimately, we have two ways the Player can collide with a snail:</a:t>
            </a:r>
          </a:p>
          <a:p>
            <a:pPr marL="914400" lvl="1" indent="-457200">
              <a:buFont typeface="+mj-lt"/>
              <a:buAutoNum type="arabicPeriod"/>
            </a:pPr>
            <a:r>
              <a:rPr lang="en-US" dirty="0"/>
              <a:t>The </a:t>
            </a:r>
            <a:r>
              <a:rPr lang="en-US" dirty="0" err="1"/>
              <a:t>SnailEnemy</a:t>
            </a:r>
            <a:r>
              <a:rPr lang="en-US" dirty="0"/>
              <a:t> collides with the Player</a:t>
            </a:r>
          </a:p>
          <a:p>
            <a:pPr marL="914400" lvl="1" indent="-457200">
              <a:buFont typeface="+mj-lt"/>
              <a:buAutoNum type="arabicPeriod"/>
            </a:pPr>
            <a:r>
              <a:rPr lang="en-US" dirty="0"/>
              <a:t>The Player collides with the </a:t>
            </a:r>
            <a:r>
              <a:rPr lang="en-US" dirty="0" err="1"/>
              <a:t>SnailEnemy</a:t>
            </a:r>
            <a:r>
              <a:rPr lang="en-US" dirty="0"/>
              <a:t> </a:t>
            </a:r>
            <a:r>
              <a:rPr lang="en-US" sz="1700" i="1" dirty="0"/>
              <a:t>(e.g., from behind)</a:t>
            </a:r>
          </a:p>
          <a:p>
            <a:pPr marL="0" indent="0">
              <a:buNone/>
            </a:pPr>
            <a:r>
              <a:rPr lang="en-US" dirty="0"/>
              <a:t>The </a:t>
            </a:r>
            <a:r>
              <a:rPr lang="en-US" dirty="0" err="1">
                <a:solidFill>
                  <a:srgbClr val="FFDD65"/>
                </a:solidFill>
              </a:rPr>
              <a:t>move_and_slide</a:t>
            </a:r>
            <a:r>
              <a:rPr lang="en-US" dirty="0">
                <a:solidFill>
                  <a:srgbClr val="FFDD65"/>
                </a:solidFill>
              </a:rPr>
              <a:t> </a:t>
            </a:r>
            <a:r>
              <a:rPr lang="en-US" dirty="0"/>
              <a:t>function stores collisions as a side effect. Collisions are only triggered by the </a:t>
            </a:r>
            <a:r>
              <a:rPr lang="en-US" i="1" dirty="0">
                <a:solidFill>
                  <a:srgbClr val="FFDD65"/>
                </a:solidFill>
              </a:rPr>
              <a:t>collider</a:t>
            </a:r>
            <a:r>
              <a:rPr lang="en-US" dirty="0"/>
              <a:t>, and that function will not trigger any collisions that happen outside of the slide (like from behind).</a:t>
            </a:r>
          </a:p>
        </p:txBody>
      </p:sp>
      <p:sp>
        <p:nvSpPr>
          <p:cNvPr id="7" name="TextBox 6">
            <a:extLst>
              <a:ext uri="{FF2B5EF4-FFF2-40B4-BE49-F238E27FC236}">
                <a16:creationId xmlns:a16="http://schemas.microsoft.com/office/drawing/2014/main" id="{2EAEAD8F-8E7C-9F7D-1FB7-74E607027C04}"/>
              </a:ext>
            </a:extLst>
          </p:cNvPr>
          <p:cNvSpPr txBox="1"/>
          <p:nvPr/>
        </p:nvSpPr>
        <p:spPr>
          <a:xfrm>
            <a:off x="625776" y="4089531"/>
            <a:ext cx="10940448" cy="2400657"/>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physics_process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delta</a:t>
            </a:r>
            <a:r>
              <a:rPr lang="en-US" b="0" dirty="0">
                <a:solidFill>
                  <a:srgbClr val="D4D4D4"/>
                </a:solidFill>
                <a:effectLst/>
                <a:latin typeface="Menlo" panose="020B0609030804020204" pitchFamily="49" charset="0"/>
              </a:rPr>
              <a:t>):</a:t>
            </a:r>
          </a:p>
          <a:p>
            <a:pPr lvl="1"/>
            <a:r>
              <a:rPr lang="en-US" b="0" dirty="0">
                <a:solidFill>
                  <a:srgbClr val="6A9955"/>
                </a:solidFill>
                <a:effectLst/>
                <a:latin typeface="Menlo" panose="020B0609030804020204" pitchFamily="49" charset="0"/>
              </a:rPr>
              <a:t># ...</a:t>
            </a:r>
          </a:p>
          <a:p>
            <a:pPr lvl="1"/>
            <a:r>
              <a:rPr lang="en-US" b="0" dirty="0">
                <a:solidFill>
                  <a:srgbClr val="D4D4D4"/>
                </a:solidFill>
                <a:effectLst/>
                <a:latin typeface="Menlo" panose="020B0609030804020204" pitchFamily="49" charset="0"/>
              </a:rPr>
              <a:t>velocity = </a:t>
            </a:r>
            <a:r>
              <a:rPr lang="en-US" b="0" dirty="0" err="1">
                <a:solidFill>
                  <a:srgbClr val="DCDCAA"/>
                </a:solidFill>
                <a:effectLst/>
                <a:latin typeface="Menlo" panose="020B0609030804020204" pitchFamily="49" charset="0"/>
              </a:rPr>
              <a:t>move_and_slide</a:t>
            </a:r>
            <a:r>
              <a:rPr lang="en-US" b="0" dirty="0">
                <a:solidFill>
                  <a:srgbClr val="D4D4D4"/>
                </a:solidFill>
                <a:effectLst/>
                <a:latin typeface="Menlo" panose="020B0609030804020204" pitchFamily="49" charset="0"/>
              </a:rPr>
              <a:t>(velocity,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UP</a:t>
            </a:r>
            <a:r>
              <a:rPr lang="en-US" b="0" dirty="0">
                <a:solidFill>
                  <a:srgbClr val="D4D4D4"/>
                </a:solidFill>
                <a:effectLst/>
                <a:latin typeface="Menlo" panose="020B0609030804020204" pitchFamily="49" charset="0"/>
              </a:rPr>
              <a:t>)</a:t>
            </a:r>
          </a:p>
          <a:p>
            <a:pPr lvl="1"/>
            <a:endParaRPr lang="en-US" b="0" dirty="0">
              <a:solidFill>
                <a:srgbClr val="D4D4D4"/>
              </a:solidFill>
              <a:effectLst/>
              <a:latin typeface="Menlo" panose="020B0609030804020204" pitchFamily="49" charset="0"/>
            </a:endParaRPr>
          </a:p>
          <a:p>
            <a:pPr lvl="1"/>
            <a:r>
              <a:rPr lang="en-US" b="0" dirty="0">
                <a:solidFill>
                  <a:srgbClr val="C586C0"/>
                </a:solidFill>
                <a:effectLst/>
                <a:latin typeface="Menlo" panose="020B0609030804020204" pitchFamily="49" charset="0"/>
              </a:rPr>
              <a:t>for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in</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get_slide_count</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	if</a:t>
            </a:r>
            <a:r>
              <a:rPr lang="en-US" dirty="0">
                <a:solidFill>
                  <a:srgbClr val="D4D4D4"/>
                </a:solidFill>
                <a:latin typeface="Menlo" panose="020B0609030804020204" pitchFamily="49" charset="0"/>
              </a:rPr>
              <a:t> </a:t>
            </a:r>
            <a:r>
              <a:rPr lang="en-US" b="0" dirty="0" err="1">
                <a:solidFill>
                  <a:srgbClr val="DCDCAA"/>
                </a:solidFill>
                <a:effectLst/>
                <a:latin typeface="Menlo" panose="020B0609030804020204" pitchFamily="49" charset="0"/>
              </a:rPr>
              <a:t>get_slide_collision</a:t>
            </a:r>
            <a:r>
              <a:rPr lang="en-US" b="0" dirty="0">
                <a:solidFill>
                  <a:srgbClr val="D4D4D4"/>
                </a:solidFill>
                <a:effectLst/>
                <a:latin typeface="Menlo" panose="020B0609030804020204" pitchFamily="49" charset="0"/>
              </a:rPr>
              <a:t>(</a:t>
            </a:r>
            <a:r>
              <a:rPr lang="en-US" b="0" dirty="0" err="1">
                <a:solidFill>
                  <a:srgbClr val="D4D4D4"/>
                </a:solidFill>
                <a:effectLst/>
                <a:latin typeface="Menlo" panose="020B0609030804020204" pitchFamily="49" charset="0"/>
              </a:rPr>
              <a:t>i</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collider</a:t>
            </a:r>
            <a:r>
              <a:rPr lang="en-US" b="0" dirty="0" err="1">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name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begins_with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SnailEnemy</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DCDCAA"/>
                </a:solidFill>
                <a:effectLst/>
                <a:latin typeface="Menlo" panose="020B0609030804020204" pitchFamily="49" charset="0"/>
              </a:rPr>
              <a:t>		</a:t>
            </a:r>
            <a:r>
              <a:rPr lang="en-US" b="0" dirty="0" err="1">
                <a:solidFill>
                  <a:srgbClr val="DCDCAA"/>
                </a:solidFill>
                <a:effectLst/>
                <a:latin typeface="Menlo" panose="020B0609030804020204" pitchFamily="49" charset="0"/>
              </a:rPr>
              <a:t>take_enemy_damage</a:t>
            </a:r>
            <a:r>
              <a:rPr lang="en-US" b="0" dirty="0">
                <a:solidFill>
                  <a:srgbClr val="D4D4D4"/>
                </a:solidFill>
                <a:effectLst/>
                <a:latin typeface="Menlo" panose="020B0609030804020204" pitchFamily="49" charset="0"/>
              </a:rPr>
              <a:t>()</a:t>
            </a:r>
          </a:p>
        </p:txBody>
      </p:sp>
      <p:sp>
        <p:nvSpPr>
          <p:cNvPr id="8" name="Rectangle 7">
            <a:extLst>
              <a:ext uri="{FF2B5EF4-FFF2-40B4-BE49-F238E27FC236}">
                <a16:creationId xmlns:a16="http://schemas.microsoft.com/office/drawing/2014/main" id="{D3C2D68F-4E23-820E-3332-05F72A579AE1}"/>
              </a:ext>
            </a:extLst>
          </p:cNvPr>
          <p:cNvSpPr/>
          <p:nvPr/>
        </p:nvSpPr>
        <p:spPr>
          <a:xfrm>
            <a:off x="625776" y="5399316"/>
            <a:ext cx="10940448" cy="88718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93050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0DF7E1-F4B7-51CB-CAB8-F412325BE884}"/>
              </a:ext>
            </a:extLst>
          </p:cNvPr>
          <p:cNvSpPr>
            <a:spLocks noGrp="1"/>
          </p:cNvSpPr>
          <p:nvPr>
            <p:ph type="title"/>
          </p:nvPr>
        </p:nvSpPr>
        <p:spPr/>
        <p:txBody>
          <a:bodyPr/>
          <a:lstStyle/>
          <a:p>
            <a:r>
              <a:rPr lang="en-US" dirty="0"/>
              <a:t>What is a RayCast2D?</a:t>
            </a:r>
          </a:p>
        </p:txBody>
      </p:sp>
      <p:sp>
        <p:nvSpPr>
          <p:cNvPr id="9" name="Content Placeholder 8">
            <a:extLst>
              <a:ext uri="{FF2B5EF4-FFF2-40B4-BE49-F238E27FC236}">
                <a16:creationId xmlns:a16="http://schemas.microsoft.com/office/drawing/2014/main" id="{34C1DC0A-6E4C-3E88-2767-F03D3F5BAA2B}"/>
              </a:ext>
            </a:extLst>
          </p:cNvPr>
          <p:cNvSpPr>
            <a:spLocks noGrp="1"/>
          </p:cNvSpPr>
          <p:nvPr>
            <p:ph sz="half" idx="1"/>
          </p:nvPr>
        </p:nvSpPr>
        <p:spPr>
          <a:xfrm>
            <a:off x="680320" y="1919516"/>
            <a:ext cx="5580780" cy="4364906"/>
          </a:xfrm>
        </p:spPr>
        <p:txBody>
          <a:bodyPr>
            <a:normAutofit/>
          </a:bodyPr>
          <a:lstStyle/>
          <a:p>
            <a:r>
              <a:rPr lang="en-US" dirty="0"/>
              <a:t>A </a:t>
            </a:r>
            <a:r>
              <a:rPr lang="en-US" dirty="0">
                <a:solidFill>
                  <a:srgbClr val="FFDD65"/>
                </a:solidFill>
              </a:rPr>
              <a:t>RayCast2D</a:t>
            </a:r>
            <a:r>
              <a:rPr lang="en-US" dirty="0"/>
              <a:t> represents a line from its origin to a destination point on a 2D plane.</a:t>
            </a:r>
          </a:p>
          <a:p>
            <a:endParaRPr lang="en-US" dirty="0"/>
          </a:p>
          <a:p>
            <a:r>
              <a:rPr lang="en-US" dirty="0"/>
              <a:t>It is used to query a 2D space in order to find the closest object along the path of the ray (if one exists).</a:t>
            </a:r>
          </a:p>
          <a:p>
            <a:endParaRPr lang="en-US" dirty="0"/>
          </a:p>
          <a:p>
            <a:r>
              <a:rPr lang="en-US" dirty="0"/>
              <a:t>We can use a </a:t>
            </a:r>
            <a:r>
              <a:rPr lang="en-US" dirty="0">
                <a:solidFill>
                  <a:srgbClr val="FFDD65"/>
                </a:solidFill>
              </a:rPr>
              <a:t>RayCast2D</a:t>
            </a:r>
            <a:r>
              <a:rPr lang="en-US" dirty="0"/>
              <a:t> to detect a ledge, so the snail can turn around and avoid falling into holes or pits.</a:t>
            </a:r>
          </a:p>
        </p:txBody>
      </p:sp>
      <p:pic>
        <p:nvPicPr>
          <p:cNvPr id="11" name="Screen Recording 2023-01-08 at 4.45.40 PM">
            <a:hlinkClick r:id="" action="ppaction://media"/>
            <a:extLst>
              <a:ext uri="{FF2B5EF4-FFF2-40B4-BE49-F238E27FC236}">
                <a16:creationId xmlns:a16="http://schemas.microsoft.com/office/drawing/2014/main" id="{CDD459C2-E7CD-0534-BC69-883A93002D45}"/>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6811092" y="1996658"/>
            <a:ext cx="4700588" cy="3862387"/>
          </a:xfrm>
        </p:spPr>
      </p:pic>
    </p:spTree>
    <p:extLst>
      <p:ext uri="{BB962C8B-B14F-4D97-AF65-F5344CB8AC3E}">
        <p14:creationId xmlns:p14="http://schemas.microsoft.com/office/powerpoint/2010/main" val="69637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2578-8613-99EF-1A1C-D602242A2B45}"/>
              </a:ext>
            </a:extLst>
          </p:cNvPr>
          <p:cNvSpPr>
            <a:spLocks noGrp="1"/>
          </p:cNvSpPr>
          <p:nvPr>
            <p:ph type="title"/>
          </p:nvPr>
        </p:nvSpPr>
        <p:spPr/>
        <p:txBody>
          <a:bodyPr/>
          <a:lstStyle/>
          <a:p>
            <a:r>
              <a:rPr lang="en-US" dirty="0"/>
              <a:t>Setting up the RayCast2D</a:t>
            </a:r>
          </a:p>
        </p:txBody>
      </p:sp>
      <p:sp>
        <p:nvSpPr>
          <p:cNvPr id="3" name="Content Placeholder 2">
            <a:extLst>
              <a:ext uri="{FF2B5EF4-FFF2-40B4-BE49-F238E27FC236}">
                <a16:creationId xmlns:a16="http://schemas.microsoft.com/office/drawing/2014/main" id="{D0C43D30-8EB4-45EE-0201-553628C56CD9}"/>
              </a:ext>
            </a:extLst>
          </p:cNvPr>
          <p:cNvSpPr>
            <a:spLocks noGrp="1"/>
          </p:cNvSpPr>
          <p:nvPr>
            <p:ph sz="half" idx="1"/>
          </p:nvPr>
        </p:nvSpPr>
        <p:spPr/>
        <p:txBody>
          <a:bodyPr/>
          <a:lstStyle/>
          <a:p>
            <a:r>
              <a:rPr lang="en-US" dirty="0"/>
              <a:t>Remember to make the RayCast2D node visible if you previously disabled or hid it.</a:t>
            </a:r>
          </a:p>
          <a:p>
            <a:endParaRPr lang="en-US" dirty="0"/>
          </a:p>
          <a:p>
            <a:r>
              <a:rPr lang="en-US" dirty="0"/>
              <a:t>Update the RayCast2D properties as seen to the right.</a:t>
            </a:r>
          </a:p>
        </p:txBody>
      </p:sp>
      <p:pic>
        <p:nvPicPr>
          <p:cNvPr id="5" name="Content Placeholder 4">
            <a:extLst>
              <a:ext uri="{FF2B5EF4-FFF2-40B4-BE49-F238E27FC236}">
                <a16:creationId xmlns:a16="http://schemas.microsoft.com/office/drawing/2014/main" id="{665CF1F9-50C9-27FF-EBEB-DC2EEF338DDE}"/>
              </a:ext>
            </a:extLst>
          </p:cNvPr>
          <p:cNvPicPr>
            <a:picLocks noGrp="1" noChangeAspect="1"/>
          </p:cNvPicPr>
          <p:nvPr>
            <p:ph sz="half" idx="2"/>
          </p:nvPr>
        </p:nvPicPr>
        <p:blipFill>
          <a:blip r:embed="rId2"/>
          <a:stretch>
            <a:fillRect/>
          </a:stretch>
        </p:blipFill>
        <p:spPr>
          <a:xfrm>
            <a:off x="6813324" y="1649166"/>
            <a:ext cx="4153816" cy="5075484"/>
          </a:xfrm>
          <a:prstGeom prst="rect">
            <a:avLst/>
          </a:prstGeom>
        </p:spPr>
      </p:pic>
      <p:pic>
        <p:nvPicPr>
          <p:cNvPr id="7" name="Picture 6" descr="A screenshot of a computer&#10;&#10;Description automatically generated with low confidence">
            <a:extLst>
              <a:ext uri="{FF2B5EF4-FFF2-40B4-BE49-F238E27FC236}">
                <a16:creationId xmlns:a16="http://schemas.microsoft.com/office/drawing/2014/main" id="{48A319D3-5396-329D-B305-D7223E172921}"/>
              </a:ext>
            </a:extLst>
          </p:cNvPr>
          <p:cNvPicPr>
            <a:picLocks noChangeAspect="1"/>
          </p:cNvPicPr>
          <p:nvPr/>
        </p:nvPicPr>
        <p:blipFill>
          <a:blip r:embed="rId3"/>
          <a:stretch>
            <a:fillRect/>
          </a:stretch>
        </p:blipFill>
        <p:spPr>
          <a:xfrm>
            <a:off x="2921228" y="4529440"/>
            <a:ext cx="2457449" cy="2195208"/>
          </a:xfrm>
          <a:prstGeom prst="rect">
            <a:avLst/>
          </a:prstGeom>
        </p:spPr>
      </p:pic>
      <p:sp>
        <p:nvSpPr>
          <p:cNvPr id="8" name="Rectangle 7">
            <a:extLst>
              <a:ext uri="{FF2B5EF4-FFF2-40B4-BE49-F238E27FC236}">
                <a16:creationId xmlns:a16="http://schemas.microsoft.com/office/drawing/2014/main" id="{F956F2CA-0C67-B8BD-60E6-8822C02D5E4F}"/>
              </a:ext>
            </a:extLst>
          </p:cNvPr>
          <p:cNvSpPr/>
          <p:nvPr/>
        </p:nvSpPr>
        <p:spPr>
          <a:xfrm>
            <a:off x="6813324" y="2770416"/>
            <a:ext cx="4153816" cy="29028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B97658C-2250-BAF5-8008-1905B4B50562}"/>
              </a:ext>
            </a:extLst>
          </p:cNvPr>
          <p:cNvSpPr/>
          <p:nvPr/>
        </p:nvSpPr>
        <p:spPr>
          <a:xfrm>
            <a:off x="6813324" y="3507016"/>
            <a:ext cx="4153816" cy="72208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BB6937-A3EA-0244-1D45-1A289EC9A778}"/>
              </a:ext>
            </a:extLst>
          </p:cNvPr>
          <p:cNvSpPr/>
          <p:nvPr/>
        </p:nvSpPr>
        <p:spPr>
          <a:xfrm>
            <a:off x="6813324" y="6002566"/>
            <a:ext cx="4153816" cy="72208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93FF91A-7ED4-C904-2B62-6BA2DD6ACF62}"/>
              </a:ext>
            </a:extLst>
          </p:cNvPr>
          <p:cNvSpPr txBox="1"/>
          <p:nvPr/>
        </p:nvSpPr>
        <p:spPr>
          <a:xfrm>
            <a:off x="680319" y="5197525"/>
            <a:ext cx="1635381" cy="738664"/>
          </a:xfrm>
          <a:prstGeom prst="rect">
            <a:avLst/>
          </a:prstGeom>
          <a:noFill/>
        </p:spPr>
        <p:txBody>
          <a:bodyPr wrap="square" rtlCol="0">
            <a:spAutoFit/>
          </a:bodyPr>
          <a:lstStyle/>
          <a:p>
            <a:pPr algn="ctr"/>
            <a:r>
              <a:rPr lang="en-US" sz="1400" i="1" dirty="0">
                <a:solidFill>
                  <a:srgbClr val="FFDD65"/>
                </a:solidFill>
                <a:latin typeface="system-ui"/>
              </a:rPr>
              <a:t>Notice the position and length of the RayCast2D arrow.</a:t>
            </a:r>
            <a:endParaRPr lang="en-US" sz="1400" i="1" dirty="0">
              <a:solidFill>
                <a:srgbClr val="FFDD65"/>
              </a:solidFill>
            </a:endParaRPr>
          </a:p>
        </p:txBody>
      </p:sp>
      <p:cxnSp>
        <p:nvCxnSpPr>
          <p:cNvPr id="12" name="Straight Arrow Connector 11">
            <a:extLst>
              <a:ext uri="{FF2B5EF4-FFF2-40B4-BE49-F238E27FC236}">
                <a16:creationId xmlns:a16="http://schemas.microsoft.com/office/drawing/2014/main" id="{924BEC3C-6972-6483-8375-2776D1378C5A}"/>
              </a:ext>
            </a:extLst>
          </p:cNvPr>
          <p:cNvCxnSpPr>
            <a:cxnSpLocks/>
            <a:stCxn id="11" idx="3"/>
          </p:cNvCxnSpPr>
          <p:nvPr/>
        </p:nvCxnSpPr>
        <p:spPr>
          <a:xfrm>
            <a:off x="2315700" y="5566857"/>
            <a:ext cx="751350" cy="435709"/>
          </a:xfrm>
          <a:prstGeom prst="straightConnector1">
            <a:avLst/>
          </a:prstGeom>
          <a:ln>
            <a:solidFill>
              <a:srgbClr val="FFDD65"/>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91826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with a blue background&#10;&#10;Description automatically generated with low confidence">
            <a:extLst>
              <a:ext uri="{FF2B5EF4-FFF2-40B4-BE49-F238E27FC236}">
                <a16:creationId xmlns:a16="http://schemas.microsoft.com/office/drawing/2014/main" id="{F174FE99-BBE4-F135-678D-EAC68913DECD}"/>
              </a:ext>
            </a:extLst>
          </p:cNvPr>
          <p:cNvPicPr>
            <a:picLocks noChangeAspect="1"/>
          </p:cNvPicPr>
          <p:nvPr/>
        </p:nvPicPr>
        <p:blipFill>
          <a:blip r:embed="rId2"/>
          <a:stretch>
            <a:fillRect/>
          </a:stretch>
        </p:blipFill>
        <p:spPr>
          <a:xfrm>
            <a:off x="770732" y="0"/>
            <a:ext cx="10650533" cy="6858000"/>
          </a:xfrm>
          <a:prstGeom prst="rect">
            <a:avLst/>
          </a:prstGeom>
        </p:spPr>
      </p:pic>
      <p:sp>
        <p:nvSpPr>
          <p:cNvPr id="2" name="Rectangle 1">
            <a:extLst>
              <a:ext uri="{FF2B5EF4-FFF2-40B4-BE49-F238E27FC236}">
                <a16:creationId xmlns:a16="http://schemas.microsoft.com/office/drawing/2014/main" id="{B2DAD192-6478-2A27-7175-C8A0EBD5EDBD}"/>
              </a:ext>
            </a:extLst>
          </p:cNvPr>
          <p:cNvSpPr/>
          <p:nvPr/>
        </p:nvSpPr>
        <p:spPr>
          <a:xfrm>
            <a:off x="2273300" y="5226050"/>
            <a:ext cx="7435850" cy="12700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E284EB-8540-E349-D213-4C0BCFB56FA0}"/>
              </a:ext>
            </a:extLst>
          </p:cNvPr>
          <p:cNvSpPr txBox="1"/>
          <p:nvPr/>
        </p:nvSpPr>
        <p:spPr>
          <a:xfrm>
            <a:off x="4975225" y="5676384"/>
            <a:ext cx="2032000" cy="369332"/>
          </a:xfrm>
          <a:prstGeom prst="rect">
            <a:avLst/>
          </a:prstGeom>
          <a:noFill/>
        </p:spPr>
        <p:txBody>
          <a:bodyPr wrap="square" rtlCol="0">
            <a:spAutoFit/>
          </a:bodyPr>
          <a:lstStyle/>
          <a:p>
            <a:pPr algn="ctr"/>
            <a:r>
              <a:rPr lang="en-US" dirty="0">
                <a:solidFill>
                  <a:srgbClr val="FFDD65"/>
                </a:solidFill>
              </a:rPr>
              <a:t>Console</a:t>
            </a:r>
          </a:p>
        </p:txBody>
      </p:sp>
      <p:sp>
        <p:nvSpPr>
          <p:cNvPr id="3" name="TextBox 2">
            <a:extLst>
              <a:ext uri="{FF2B5EF4-FFF2-40B4-BE49-F238E27FC236}">
                <a16:creationId xmlns:a16="http://schemas.microsoft.com/office/drawing/2014/main" id="{B90F4E41-6CB3-9DCE-2BB3-BDEDAC0F3207}"/>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2488953247"/>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5C69-BF53-06A7-0751-2537230C3140}"/>
              </a:ext>
            </a:extLst>
          </p:cNvPr>
          <p:cNvSpPr>
            <a:spLocks noGrp="1"/>
          </p:cNvSpPr>
          <p:nvPr>
            <p:ph type="title"/>
          </p:nvPr>
        </p:nvSpPr>
        <p:spPr/>
        <p:txBody>
          <a:bodyPr/>
          <a:lstStyle/>
          <a:p>
            <a:r>
              <a:rPr lang="en-US" dirty="0"/>
              <a:t>Using the RayCast2D to avoid ledges</a:t>
            </a:r>
          </a:p>
        </p:txBody>
      </p:sp>
      <p:sp>
        <p:nvSpPr>
          <p:cNvPr id="7" name="TextBox 6">
            <a:extLst>
              <a:ext uri="{FF2B5EF4-FFF2-40B4-BE49-F238E27FC236}">
                <a16:creationId xmlns:a16="http://schemas.microsoft.com/office/drawing/2014/main" id="{22E7FBC7-44A5-5699-E64E-4E131BA3B074}"/>
              </a:ext>
            </a:extLst>
          </p:cNvPr>
          <p:cNvSpPr txBox="1"/>
          <p:nvPr/>
        </p:nvSpPr>
        <p:spPr>
          <a:xfrm>
            <a:off x="1097018" y="2110734"/>
            <a:ext cx="10485382" cy="1846659"/>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physics_process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delta</a:t>
            </a:r>
            <a:r>
              <a:rPr lang="en-US" b="0" dirty="0">
                <a:solidFill>
                  <a:srgbClr val="D4D4D4"/>
                </a:solidFill>
                <a:effectLst/>
                <a:latin typeface="Menlo" panose="020B0609030804020204" pitchFamily="49" charset="0"/>
              </a:rPr>
              <a:t>):</a:t>
            </a:r>
          </a:p>
          <a:p>
            <a:r>
              <a:rPr lang="en-US" b="0" dirty="0">
                <a:solidFill>
                  <a:srgbClr val="6A9955"/>
                </a:solidFill>
                <a:effectLst/>
                <a:latin typeface="Menlo" panose="020B0609030804020204" pitchFamily="49" charset="0"/>
              </a:rPr>
              <a:t>	# ...</a:t>
            </a:r>
            <a:endParaRPr lang="en-US" b="0" dirty="0">
              <a:solidFill>
                <a:srgbClr val="D4D4D4"/>
              </a:solidFill>
              <a:effectLst/>
              <a:latin typeface="Menlo" panose="020B0609030804020204" pitchFamily="49" charset="0"/>
            </a:endParaRP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and</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x</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"walk"</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is_wall_or_ledge</a:t>
            </a:r>
            <a:r>
              <a:rPr lang="en-US" b="0" dirty="0">
                <a:solidFill>
                  <a:srgbClr val="D4D4D4"/>
                </a:solidFill>
                <a:effectLst/>
                <a:latin typeface="Menlo" panose="020B0609030804020204" pitchFamily="49" charset="0"/>
              </a:rPr>
              <a:t> = </a:t>
            </a:r>
            <a:r>
              <a:rPr lang="en-US" b="0" dirty="0" err="1">
                <a:solidFill>
                  <a:srgbClr val="DCDCAA"/>
                </a:solidFill>
                <a:effectLst/>
                <a:latin typeface="Menlo" panose="020B0609030804020204" pitchFamily="49" charset="0"/>
              </a:rPr>
              <a:t>is_on_wall</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or</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not</a:t>
            </a:r>
            <a:r>
              <a:rPr lang="en-US" b="0" dirty="0">
                <a:solidFill>
                  <a:srgbClr val="D4D4D4"/>
                </a:solidFill>
                <a:effectLst/>
                <a:latin typeface="Menlo" panose="020B0609030804020204" pitchFamily="49" charset="0"/>
              </a:rPr>
              <a:t> </a:t>
            </a:r>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RayCast2D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is_colliding</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and</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is_wall_or_ledge</a:t>
            </a:r>
            <a:r>
              <a:rPr lang="en-US" b="0" dirty="0">
                <a:solidFill>
                  <a:srgbClr val="D4D4D4"/>
                </a:solidFill>
                <a:effectLst/>
                <a:latin typeface="Menlo" panose="020B0609030804020204" pitchFamily="49" charset="0"/>
              </a:rPr>
              <a:t>: </a:t>
            </a:r>
            <a:r>
              <a:rPr lang="en-US" b="0" dirty="0" err="1">
                <a:solidFill>
                  <a:srgbClr val="DCDCAA"/>
                </a:solidFill>
                <a:effectLst/>
                <a:latin typeface="Menlo" panose="020B0609030804020204" pitchFamily="49" charset="0"/>
              </a:rPr>
              <a:t>turn_around</a:t>
            </a:r>
            <a:r>
              <a:rPr lang="en-US" b="0" dirty="0">
                <a:solidFill>
                  <a:srgbClr val="D4D4D4"/>
                </a:solidFill>
                <a:effectLst/>
                <a:latin typeface="Menlo" panose="020B0609030804020204" pitchFamily="49" charset="0"/>
              </a:rPr>
              <a:t>()</a:t>
            </a:r>
          </a:p>
        </p:txBody>
      </p:sp>
      <p:sp>
        <p:nvSpPr>
          <p:cNvPr id="3" name="Rectangle 2">
            <a:extLst>
              <a:ext uri="{FF2B5EF4-FFF2-40B4-BE49-F238E27FC236}">
                <a16:creationId xmlns:a16="http://schemas.microsoft.com/office/drawing/2014/main" id="{06ADBA33-C624-2A5B-6598-32D357C1EF38}"/>
              </a:ext>
            </a:extLst>
          </p:cNvPr>
          <p:cNvSpPr/>
          <p:nvPr/>
        </p:nvSpPr>
        <p:spPr>
          <a:xfrm>
            <a:off x="7118350" y="3155914"/>
            <a:ext cx="4102100" cy="29028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F5BAF29-3ECC-E7CD-7362-2F80FF5755B8}"/>
              </a:ext>
            </a:extLst>
          </p:cNvPr>
          <p:cNvSpPr txBox="1"/>
          <p:nvPr/>
        </p:nvSpPr>
        <p:spPr>
          <a:xfrm>
            <a:off x="1097018" y="1772180"/>
            <a:ext cx="10485382" cy="338554"/>
          </a:xfrm>
          <a:prstGeom prst="rect">
            <a:avLst/>
          </a:prstGeom>
          <a:noFill/>
        </p:spPr>
        <p:txBody>
          <a:bodyPr wrap="square" rtlCol="0">
            <a:spAutoFit/>
          </a:bodyPr>
          <a:lstStyle/>
          <a:p>
            <a:pPr algn="ctr"/>
            <a:r>
              <a:rPr lang="en-US" sz="1600" dirty="0">
                <a:latin typeface="system-ui"/>
              </a:rPr>
              <a:t>Update the </a:t>
            </a:r>
            <a:r>
              <a:rPr lang="en-US" sz="1600" dirty="0" err="1">
                <a:latin typeface="system-ui"/>
              </a:rPr>
              <a:t>SnailEnemy</a:t>
            </a:r>
            <a:r>
              <a:rPr lang="en-US" sz="1600" dirty="0">
                <a:latin typeface="system-ui"/>
              </a:rPr>
              <a:t> to also check for a missing collision on the </a:t>
            </a:r>
            <a:r>
              <a:rPr lang="en-US" sz="1600" dirty="0">
                <a:solidFill>
                  <a:srgbClr val="FFDD65"/>
                </a:solidFill>
                <a:latin typeface="system-ui"/>
              </a:rPr>
              <a:t>RayCast2D</a:t>
            </a:r>
            <a:r>
              <a:rPr lang="en-US" sz="1600" dirty="0">
                <a:latin typeface="system-ui"/>
              </a:rPr>
              <a:t> (“no collision” means “no ground”).</a:t>
            </a:r>
            <a:endParaRPr lang="en-US" sz="1600" dirty="0"/>
          </a:p>
        </p:txBody>
      </p:sp>
      <p:pic>
        <p:nvPicPr>
          <p:cNvPr id="5" name="Screen Recording 2023-01-08 at 5.06.06 PM">
            <a:hlinkClick r:id="" action="ppaction://media"/>
            <a:extLst>
              <a:ext uri="{FF2B5EF4-FFF2-40B4-BE49-F238E27FC236}">
                <a16:creationId xmlns:a16="http://schemas.microsoft.com/office/drawing/2014/main" id="{D655CB6C-89E6-F1F7-A3D8-C3EB80A81D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37488" y="4017963"/>
            <a:ext cx="4004441" cy="2586940"/>
          </a:xfrm>
          <a:prstGeom prst="rect">
            <a:avLst/>
          </a:prstGeom>
        </p:spPr>
      </p:pic>
    </p:spTree>
    <p:extLst>
      <p:ext uri="{BB962C8B-B14F-4D97-AF65-F5344CB8AC3E}">
        <p14:creationId xmlns:p14="http://schemas.microsoft.com/office/powerpoint/2010/main" val="224676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9466-5D60-9683-6D61-55160D1259BF}"/>
              </a:ext>
            </a:extLst>
          </p:cNvPr>
          <p:cNvSpPr>
            <a:spLocks noGrp="1"/>
          </p:cNvSpPr>
          <p:nvPr>
            <p:ph type="title"/>
          </p:nvPr>
        </p:nvSpPr>
        <p:spPr/>
        <p:txBody>
          <a:bodyPr/>
          <a:lstStyle/>
          <a:p>
            <a:r>
              <a:rPr lang="en-US" dirty="0"/>
              <a:t>Defeating the Snail by Bouncing On It</a:t>
            </a:r>
          </a:p>
        </p:txBody>
      </p:sp>
      <p:sp>
        <p:nvSpPr>
          <p:cNvPr id="4" name="TextBox 3">
            <a:extLst>
              <a:ext uri="{FF2B5EF4-FFF2-40B4-BE49-F238E27FC236}">
                <a16:creationId xmlns:a16="http://schemas.microsoft.com/office/drawing/2014/main" id="{ED5D5C44-BFB6-214F-D6AA-AD2F830CCD72}"/>
              </a:ext>
            </a:extLst>
          </p:cNvPr>
          <p:cNvSpPr txBox="1"/>
          <p:nvPr/>
        </p:nvSpPr>
        <p:spPr>
          <a:xfrm>
            <a:off x="853309" y="2059934"/>
            <a:ext cx="10485382" cy="4616648"/>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_on_ShellArea2D_body_entered</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body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false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has_method</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"bounce"</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bounce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HitAudioStreamPlayer</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DEFEATED_BOUNCE_FORCE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"defeated"</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yield</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create_timer</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"timeout"</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queue_free</a:t>
            </a:r>
            <a:r>
              <a:rPr lang="en-US" b="0" dirty="0">
                <a:solidFill>
                  <a:srgbClr val="D4D4D4"/>
                </a:solidFill>
                <a:effectLst/>
                <a:latin typeface="Menlo" panose="020B0609030804020204" pitchFamily="49" charset="0"/>
              </a:rPr>
              <a:t>()</a:t>
            </a:r>
          </a:p>
        </p:txBody>
      </p:sp>
      <p:sp>
        <p:nvSpPr>
          <p:cNvPr id="5" name="TextBox 4">
            <a:extLst>
              <a:ext uri="{FF2B5EF4-FFF2-40B4-BE49-F238E27FC236}">
                <a16:creationId xmlns:a16="http://schemas.microsoft.com/office/drawing/2014/main" id="{00070D6C-DC01-EFF8-7C9C-B437964D3C19}"/>
              </a:ext>
            </a:extLst>
          </p:cNvPr>
          <p:cNvSpPr txBox="1"/>
          <p:nvPr/>
        </p:nvSpPr>
        <p:spPr>
          <a:xfrm>
            <a:off x="853309" y="1721380"/>
            <a:ext cx="10485382" cy="338554"/>
          </a:xfrm>
          <a:prstGeom prst="rect">
            <a:avLst/>
          </a:prstGeom>
          <a:noFill/>
        </p:spPr>
        <p:txBody>
          <a:bodyPr wrap="square" rtlCol="0">
            <a:spAutoFit/>
          </a:bodyPr>
          <a:lstStyle/>
          <a:p>
            <a:pPr algn="ctr"/>
            <a:r>
              <a:rPr lang="en-US" sz="1600" dirty="0"/>
              <a:t>Remember – you get these function names by connecting to signals in the Node tab!</a:t>
            </a:r>
          </a:p>
        </p:txBody>
      </p:sp>
    </p:spTree>
    <p:extLst>
      <p:ext uri="{BB962C8B-B14F-4D97-AF65-F5344CB8AC3E}">
        <p14:creationId xmlns:p14="http://schemas.microsoft.com/office/powerpoint/2010/main" val="16612103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9466-5D60-9683-6D61-55160D1259BF}"/>
              </a:ext>
            </a:extLst>
          </p:cNvPr>
          <p:cNvSpPr>
            <a:spLocks noGrp="1"/>
          </p:cNvSpPr>
          <p:nvPr>
            <p:ph type="title"/>
          </p:nvPr>
        </p:nvSpPr>
        <p:spPr/>
        <p:txBody>
          <a:bodyPr/>
          <a:lstStyle/>
          <a:p>
            <a:r>
              <a:rPr lang="en-US" dirty="0"/>
              <a:t>Defeating the Snail by Bouncing On It</a:t>
            </a:r>
          </a:p>
        </p:txBody>
      </p:sp>
      <p:sp>
        <p:nvSpPr>
          <p:cNvPr id="4" name="TextBox 3">
            <a:extLst>
              <a:ext uri="{FF2B5EF4-FFF2-40B4-BE49-F238E27FC236}">
                <a16:creationId xmlns:a16="http://schemas.microsoft.com/office/drawing/2014/main" id="{ED5D5C44-BFB6-214F-D6AA-AD2F830CCD72}"/>
              </a:ext>
            </a:extLst>
          </p:cNvPr>
          <p:cNvSpPr txBox="1"/>
          <p:nvPr/>
        </p:nvSpPr>
        <p:spPr>
          <a:xfrm>
            <a:off x="853309" y="2059934"/>
            <a:ext cx="10485382" cy="4616648"/>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_on_ShellArea2D_body_entered</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body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false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has_method</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"bounce"</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bounce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HitAudioStreamPlayer</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DEFEATED_BOUNCE_FORCE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"defeated"</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yield</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create_timer</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"timeout"</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queue_free</a:t>
            </a:r>
            <a:r>
              <a:rPr lang="en-US" b="0" dirty="0">
                <a:solidFill>
                  <a:srgbClr val="D4D4D4"/>
                </a:solidFill>
                <a:effectLst/>
                <a:latin typeface="Menlo" panose="020B0609030804020204" pitchFamily="49" charset="0"/>
              </a:rPr>
              <a:t>()</a:t>
            </a:r>
          </a:p>
        </p:txBody>
      </p:sp>
      <p:sp>
        <p:nvSpPr>
          <p:cNvPr id="5" name="TextBox 4">
            <a:extLst>
              <a:ext uri="{FF2B5EF4-FFF2-40B4-BE49-F238E27FC236}">
                <a16:creationId xmlns:a16="http://schemas.microsoft.com/office/drawing/2014/main" id="{00070D6C-DC01-EFF8-7C9C-B437964D3C19}"/>
              </a:ext>
            </a:extLst>
          </p:cNvPr>
          <p:cNvSpPr txBox="1"/>
          <p:nvPr/>
        </p:nvSpPr>
        <p:spPr>
          <a:xfrm>
            <a:off x="853309" y="1721380"/>
            <a:ext cx="10485382" cy="338554"/>
          </a:xfrm>
          <a:prstGeom prst="rect">
            <a:avLst/>
          </a:prstGeom>
          <a:noFill/>
        </p:spPr>
        <p:txBody>
          <a:bodyPr wrap="square" rtlCol="0">
            <a:spAutoFit/>
          </a:bodyPr>
          <a:lstStyle/>
          <a:p>
            <a:pPr algn="ctr"/>
            <a:r>
              <a:rPr lang="en-US" sz="1600" dirty="0">
                <a:latin typeface="system-ui"/>
              </a:rPr>
              <a:t>Do some basic checks to determine if the Snail is alive. Immediately set </a:t>
            </a:r>
            <a:r>
              <a:rPr lang="en-US" sz="1600" dirty="0" err="1">
                <a:solidFill>
                  <a:srgbClr val="FFDD65"/>
                </a:solidFill>
                <a:latin typeface="system-ui"/>
              </a:rPr>
              <a:t>is_alive</a:t>
            </a:r>
            <a:r>
              <a:rPr lang="en-US" sz="1600" dirty="0">
                <a:solidFill>
                  <a:srgbClr val="FFDD65"/>
                </a:solidFill>
                <a:latin typeface="system-ui"/>
              </a:rPr>
              <a:t> </a:t>
            </a:r>
            <a:r>
              <a:rPr lang="en-US" sz="1600" dirty="0">
                <a:latin typeface="system-ui"/>
              </a:rPr>
              <a:t>to false to prevent multiple executions.</a:t>
            </a:r>
            <a:endParaRPr lang="en-US" sz="1600" dirty="0"/>
          </a:p>
        </p:txBody>
      </p:sp>
      <p:sp>
        <p:nvSpPr>
          <p:cNvPr id="3" name="Rectangle 2">
            <a:extLst>
              <a:ext uri="{FF2B5EF4-FFF2-40B4-BE49-F238E27FC236}">
                <a16:creationId xmlns:a16="http://schemas.microsoft.com/office/drawing/2014/main" id="{6C225D39-9122-D817-64C3-BE03A756A86A}"/>
              </a:ext>
            </a:extLst>
          </p:cNvPr>
          <p:cNvSpPr/>
          <p:nvPr/>
        </p:nvSpPr>
        <p:spPr>
          <a:xfrm>
            <a:off x="853308" y="2560866"/>
            <a:ext cx="10485381" cy="56968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432056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9466-5D60-9683-6D61-55160D1259BF}"/>
              </a:ext>
            </a:extLst>
          </p:cNvPr>
          <p:cNvSpPr>
            <a:spLocks noGrp="1"/>
          </p:cNvSpPr>
          <p:nvPr>
            <p:ph type="title"/>
          </p:nvPr>
        </p:nvSpPr>
        <p:spPr/>
        <p:txBody>
          <a:bodyPr/>
          <a:lstStyle/>
          <a:p>
            <a:r>
              <a:rPr lang="en-US" dirty="0"/>
              <a:t>Defeating the Snail by Bouncing On It</a:t>
            </a:r>
          </a:p>
        </p:txBody>
      </p:sp>
      <p:sp>
        <p:nvSpPr>
          <p:cNvPr id="4" name="TextBox 3">
            <a:extLst>
              <a:ext uri="{FF2B5EF4-FFF2-40B4-BE49-F238E27FC236}">
                <a16:creationId xmlns:a16="http://schemas.microsoft.com/office/drawing/2014/main" id="{ED5D5C44-BFB6-214F-D6AA-AD2F830CCD72}"/>
              </a:ext>
            </a:extLst>
          </p:cNvPr>
          <p:cNvSpPr txBox="1"/>
          <p:nvPr/>
        </p:nvSpPr>
        <p:spPr>
          <a:xfrm>
            <a:off x="853309" y="2059934"/>
            <a:ext cx="10485382" cy="4616648"/>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_on_ShellArea2D_body_entered</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body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false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has_method</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"bounce"</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bounce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HitAudioStreamPlayer</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DEFEATED_BOUNCE_FORCE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"defeated"</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yield</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create_timer</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"timeout"</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queue_free</a:t>
            </a:r>
            <a:r>
              <a:rPr lang="en-US" b="0" dirty="0">
                <a:solidFill>
                  <a:srgbClr val="D4D4D4"/>
                </a:solidFill>
                <a:effectLst/>
                <a:latin typeface="Menlo" panose="020B0609030804020204" pitchFamily="49" charset="0"/>
              </a:rPr>
              <a:t>()</a:t>
            </a:r>
          </a:p>
        </p:txBody>
      </p:sp>
      <p:sp>
        <p:nvSpPr>
          <p:cNvPr id="5" name="TextBox 4">
            <a:extLst>
              <a:ext uri="{FF2B5EF4-FFF2-40B4-BE49-F238E27FC236}">
                <a16:creationId xmlns:a16="http://schemas.microsoft.com/office/drawing/2014/main" id="{00070D6C-DC01-EFF8-7C9C-B437964D3C19}"/>
              </a:ext>
            </a:extLst>
          </p:cNvPr>
          <p:cNvSpPr txBox="1"/>
          <p:nvPr/>
        </p:nvSpPr>
        <p:spPr>
          <a:xfrm>
            <a:off x="853309" y="1721380"/>
            <a:ext cx="10485382" cy="338554"/>
          </a:xfrm>
          <a:prstGeom prst="rect">
            <a:avLst/>
          </a:prstGeom>
          <a:noFill/>
        </p:spPr>
        <p:txBody>
          <a:bodyPr wrap="square" rtlCol="0">
            <a:spAutoFit/>
          </a:bodyPr>
          <a:lstStyle/>
          <a:p>
            <a:pPr algn="ctr"/>
            <a:r>
              <a:rPr lang="en-US" sz="1600" dirty="0">
                <a:latin typeface="system-ui"/>
              </a:rPr>
              <a:t>If the colliding body (e.g., the Player) has a “bounce” method, call it. We will add this soon.</a:t>
            </a:r>
            <a:endParaRPr lang="en-US" sz="1600" dirty="0"/>
          </a:p>
        </p:txBody>
      </p:sp>
      <p:sp>
        <p:nvSpPr>
          <p:cNvPr id="3" name="Rectangle 2">
            <a:extLst>
              <a:ext uri="{FF2B5EF4-FFF2-40B4-BE49-F238E27FC236}">
                <a16:creationId xmlns:a16="http://schemas.microsoft.com/office/drawing/2014/main" id="{6C225D39-9122-D817-64C3-BE03A756A86A}"/>
              </a:ext>
            </a:extLst>
          </p:cNvPr>
          <p:cNvSpPr/>
          <p:nvPr/>
        </p:nvSpPr>
        <p:spPr>
          <a:xfrm>
            <a:off x="853310" y="3090446"/>
            <a:ext cx="10485381" cy="33855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89882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9466-5D60-9683-6D61-55160D1259BF}"/>
              </a:ext>
            </a:extLst>
          </p:cNvPr>
          <p:cNvSpPr>
            <a:spLocks noGrp="1"/>
          </p:cNvSpPr>
          <p:nvPr>
            <p:ph type="title"/>
          </p:nvPr>
        </p:nvSpPr>
        <p:spPr/>
        <p:txBody>
          <a:bodyPr/>
          <a:lstStyle/>
          <a:p>
            <a:r>
              <a:rPr lang="en-US" dirty="0"/>
              <a:t>Defeating the Snail by Bouncing On It</a:t>
            </a:r>
          </a:p>
        </p:txBody>
      </p:sp>
      <p:sp>
        <p:nvSpPr>
          <p:cNvPr id="4" name="TextBox 3">
            <a:extLst>
              <a:ext uri="{FF2B5EF4-FFF2-40B4-BE49-F238E27FC236}">
                <a16:creationId xmlns:a16="http://schemas.microsoft.com/office/drawing/2014/main" id="{ED5D5C44-BFB6-214F-D6AA-AD2F830CCD72}"/>
              </a:ext>
            </a:extLst>
          </p:cNvPr>
          <p:cNvSpPr txBox="1"/>
          <p:nvPr/>
        </p:nvSpPr>
        <p:spPr>
          <a:xfrm>
            <a:off x="853309" y="2059934"/>
            <a:ext cx="10485382" cy="4616648"/>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_on_ShellArea2D_body_entered</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body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false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has_method</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"bounce"</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bounce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HitAudioStreamPlayer</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DEFEATED_BOUNCE_FORCE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"defeated"</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yield</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create_timer</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"timeout"</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queue_free</a:t>
            </a:r>
            <a:r>
              <a:rPr lang="en-US" b="0" dirty="0">
                <a:solidFill>
                  <a:srgbClr val="D4D4D4"/>
                </a:solidFill>
                <a:effectLst/>
                <a:latin typeface="Menlo" panose="020B0609030804020204" pitchFamily="49" charset="0"/>
              </a:rPr>
              <a:t>()</a:t>
            </a:r>
          </a:p>
        </p:txBody>
      </p:sp>
      <p:sp>
        <p:nvSpPr>
          <p:cNvPr id="5" name="TextBox 4">
            <a:extLst>
              <a:ext uri="{FF2B5EF4-FFF2-40B4-BE49-F238E27FC236}">
                <a16:creationId xmlns:a16="http://schemas.microsoft.com/office/drawing/2014/main" id="{00070D6C-DC01-EFF8-7C9C-B437964D3C19}"/>
              </a:ext>
            </a:extLst>
          </p:cNvPr>
          <p:cNvSpPr txBox="1"/>
          <p:nvPr/>
        </p:nvSpPr>
        <p:spPr>
          <a:xfrm>
            <a:off x="853309" y="1721380"/>
            <a:ext cx="10485382" cy="338554"/>
          </a:xfrm>
          <a:prstGeom prst="rect">
            <a:avLst/>
          </a:prstGeom>
          <a:noFill/>
        </p:spPr>
        <p:txBody>
          <a:bodyPr wrap="square" rtlCol="0">
            <a:spAutoFit/>
          </a:bodyPr>
          <a:lstStyle/>
          <a:p>
            <a:pPr algn="ctr"/>
            <a:r>
              <a:rPr lang="en-US" sz="1600" dirty="0">
                <a:latin typeface="system-ui"/>
              </a:rPr>
              <a:t>Disable collisions on the KinematicBody2D, HitArea2D, ShellArea2D.</a:t>
            </a:r>
            <a:endParaRPr lang="en-US" sz="1600" dirty="0"/>
          </a:p>
        </p:txBody>
      </p:sp>
      <p:sp>
        <p:nvSpPr>
          <p:cNvPr id="3" name="Rectangle 2">
            <a:extLst>
              <a:ext uri="{FF2B5EF4-FFF2-40B4-BE49-F238E27FC236}">
                <a16:creationId xmlns:a16="http://schemas.microsoft.com/office/drawing/2014/main" id="{6C225D39-9122-D817-64C3-BE03A756A86A}"/>
              </a:ext>
            </a:extLst>
          </p:cNvPr>
          <p:cNvSpPr/>
          <p:nvPr/>
        </p:nvSpPr>
        <p:spPr>
          <a:xfrm>
            <a:off x="853310" y="3378200"/>
            <a:ext cx="10485381" cy="16700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779637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F7E7B-2760-4F11-D272-323E572ACC76}"/>
              </a:ext>
            </a:extLst>
          </p:cNvPr>
          <p:cNvSpPr>
            <a:spLocks noGrp="1"/>
          </p:cNvSpPr>
          <p:nvPr>
            <p:ph type="title"/>
          </p:nvPr>
        </p:nvSpPr>
        <p:spPr/>
        <p:txBody>
          <a:bodyPr/>
          <a:lstStyle/>
          <a:p>
            <a:r>
              <a:rPr lang="en-US" dirty="0"/>
              <a:t>A Quick Note on Collision Layers and Masks</a:t>
            </a:r>
          </a:p>
        </p:txBody>
      </p:sp>
      <p:sp>
        <p:nvSpPr>
          <p:cNvPr id="5" name="Content Placeholder 4">
            <a:extLst>
              <a:ext uri="{FF2B5EF4-FFF2-40B4-BE49-F238E27FC236}">
                <a16:creationId xmlns:a16="http://schemas.microsoft.com/office/drawing/2014/main" id="{F46507D5-89AB-1866-E465-F648C9023081}"/>
              </a:ext>
            </a:extLst>
          </p:cNvPr>
          <p:cNvSpPr>
            <a:spLocks noGrp="1"/>
          </p:cNvSpPr>
          <p:nvPr>
            <p:ph sz="half" idx="1"/>
          </p:nvPr>
        </p:nvSpPr>
        <p:spPr>
          <a:xfrm>
            <a:off x="680320" y="1722695"/>
            <a:ext cx="5134579" cy="4753966"/>
          </a:xfrm>
        </p:spPr>
        <p:txBody>
          <a:bodyPr>
            <a:normAutofit lnSpcReduction="10000"/>
          </a:bodyPr>
          <a:lstStyle/>
          <a:p>
            <a:r>
              <a:rPr lang="en-US" dirty="0"/>
              <a:t>Each CollisionObject2D object has Collision Layer and Mask values.</a:t>
            </a:r>
          </a:p>
          <a:p>
            <a:endParaRPr lang="en-US" dirty="0"/>
          </a:p>
          <a:p>
            <a:r>
              <a:rPr lang="en-US" dirty="0"/>
              <a:t>A Collision </a:t>
            </a:r>
            <a:r>
              <a:rPr lang="en-US" dirty="0">
                <a:solidFill>
                  <a:srgbClr val="FFDD65"/>
                </a:solidFill>
              </a:rPr>
              <a:t>Layer</a:t>
            </a:r>
            <a:r>
              <a:rPr lang="en-US" dirty="0"/>
              <a:t> is the logical layer(s) this node belongs to.</a:t>
            </a:r>
          </a:p>
          <a:p>
            <a:endParaRPr lang="en-US" dirty="0"/>
          </a:p>
          <a:p>
            <a:r>
              <a:rPr lang="en-US" dirty="0"/>
              <a:t>A Collision </a:t>
            </a:r>
            <a:r>
              <a:rPr lang="en-US" dirty="0">
                <a:solidFill>
                  <a:srgbClr val="FFDD65"/>
                </a:solidFill>
              </a:rPr>
              <a:t>Mask</a:t>
            </a:r>
            <a:r>
              <a:rPr lang="en-US" dirty="0"/>
              <a:t> indicates what collision Layers this node can collide or interact with.</a:t>
            </a:r>
          </a:p>
          <a:p>
            <a:endParaRPr lang="en-US" dirty="0"/>
          </a:p>
          <a:p>
            <a:pPr marL="0" indent="0">
              <a:buNone/>
            </a:pPr>
            <a:r>
              <a:rPr lang="en-US" sz="1900" dirty="0"/>
              <a:t>We do not otherwise use Layers or Masks in this project, but they are very effective and useful for larger projects.</a:t>
            </a:r>
          </a:p>
        </p:txBody>
      </p:sp>
      <p:pic>
        <p:nvPicPr>
          <p:cNvPr id="12" name="Content Placeholder 11">
            <a:extLst>
              <a:ext uri="{FF2B5EF4-FFF2-40B4-BE49-F238E27FC236}">
                <a16:creationId xmlns:a16="http://schemas.microsoft.com/office/drawing/2014/main" id="{930E68F9-B832-0CA2-33DD-26AD35248E59}"/>
              </a:ext>
            </a:extLst>
          </p:cNvPr>
          <p:cNvPicPr>
            <a:picLocks noGrp="1" noChangeAspect="1"/>
          </p:cNvPicPr>
          <p:nvPr>
            <p:ph sz="half" idx="2"/>
          </p:nvPr>
        </p:nvPicPr>
        <p:blipFill>
          <a:blip r:embed="rId2"/>
          <a:stretch>
            <a:fillRect/>
          </a:stretch>
        </p:blipFill>
        <p:spPr>
          <a:xfrm>
            <a:off x="6377102" y="1722695"/>
            <a:ext cx="3917080" cy="4753965"/>
          </a:xfrm>
          <a:prstGeom prst="rect">
            <a:avLst/>
          </a:prstGeom>
        </p:spPr>
      </p:pic>
      <p:sp>
        <p:nvSpPr>
          <p:cNvPr id="15" name="Rectangle 14">
            <a:extLst>
              <a:ext uri="{FF2B5EF4-FFF2-40B4-BE49-F238E27FC236}">
                <a16:creationId xmlns:a16="http://schemas.microsoft.com/office/drawing/2014/main" id="{D3FF34C1-B127-8F66-F80B-C4605734E3A2}"/>
              </a:ext>
            </a:extLst>
          </p:cNvPr>
          <p:cNvSpPr/>
          <p:nvPr/>
        </p:nvSpPr>
        <p:spPr>
          <a:xfrm>
            <a:off x="6377103" y="4181302"/>
            <a:ext cx="3917080" cy="2295358"/>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86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9466-5D60-9683-6D61-55160D1259BF}"/>
              </a:ext>
            </a:extLst>
          </p:cNvPr>
          <p:cNvSpPr>
            <a:spLocks noGrp="1"/>
          </p:cNvSpPr>
          <p:nvPr>
            <p:ph type="title"/>
          </p:nvPr>
        </p:nvSpPr>
        <p:spPr/>
        <p:txBody>
          <a:bodyPr/>
          <a:lstStyle/>
          <a:p>
            <a:r>
              <a:rPr lang="en-US" dirty="0"/>
              <a:t>Defeating the Snail by Bouncing On It</a:t>
            </a:r>
          </a:p>
        </p:txBody>
      </p:sp>
      <p:sp>
        <p:nvSpPr>
          <p:cNvPr id="4" name="TextBox 3">
            <a:extLst>
              <a:ext uri="{FF2B5EF4-FFF2-40B4-BE49-F238E27FC236}">
                <a16:creationId xmlns:a16="http://schemas.microsoft.com/office/drawing/2014/main" id="{ED5D5C44-BFB6-214F-D6AA-AD2F830CCD72}"/>
              </a:ext>
            </a:extLst>
          </p:cNvPr>
          <p:cNvSpPr txBox="1"/>
          <p:nvPr/>
        </p:nvSpPr>
        <p:spPr>
          <a:xfrm>
            <a:off x="853309" y="2059934"/>
            <a:ext cx="10485382" cy="4616648"/>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_on_ShellArea2D_body_entered</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body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false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has_method</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"bounce"</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bounce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HitAudioStreamPlayer</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DEFEATED_BOUNCE_FORCE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"defeated"</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yield</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create_timer</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"timeout"</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queue_free</a:t>
            </a:r>
            <a:r>
              <a:rPr lang="en-US" b="0" dirty="0">
                <a:solidFill>
                  <a:srgbClr val="D4D4D4"/>
                </a:solidFill>
                <a:effectLst/>
                <a:latin typeface="Menlo" panose="020B0609030804020204" pitchFamily="49" charset="0"/>
              </a:rPr>
              <a:t>()</a:t>
            </a:r>
          </a:p>
        </p:txBody>
      </p:sp>
      <p:sp>
        <p:nvSpPr>
          <p:cNvPr id="5" name="TextBox 4">
            <a:extLst>
              <a:ext uri="{FF2B5EF4-FFF2-40B4-BE49-F238E27FC236}">
                <a16:creationId xmlns:a16="http://schemas.microsoft.com/office/drawing/2014/main" id="{00070D6C-DC01-EFF8-7C9C-B437964D3C19}"/>
              </a:ext>
            </a:extLst>
          </p:cNvPr>
          <p:cNvSpPr txBox="1"/>
          <p:nvPr/>
        </p:nvSpPr>
        <p:spPr>
          <a:xfrm>
            <a:off x="853309" y="1721380"/>
            <a:ext cx="10485382" cy="338554"/>
          </a:xfrm>
          <a:prstGeom prst="rect">
            <a:avLst/>
          </a:prstGeom>
          <a:noFill/>
        </p:spPr>
        <p:txBody>
          <a:bodyPr wrap="square" rtlCol="0">
            <a:spAutoFit/>
          </a:bodyPr>
          <a:lstStyle/>
          <a:p>
            <a:pPr algn="ctr"/>
            <a:r>
              <a:rPr lang="en-US" sz="1600" dirty="0">
                <a:latin typeface="system-ui"/>
              </a:rPr>
              <a:t>Disable collisions on the KinematicBody2D, HitArea2D, ShellArea2D.</a:t>
            </a:r>
            <a:endParaRPr lang="en-US" sz="1600" dirty="0"/>
          </a:p>
        </p:txBody>
      </p:sp>
      <p:sp>
        <p:nvSpPr>
          <p:cNvPr id="3" name="Rectangle 2">
            <a:extLst>
              <a:ext uri="{FF2B5EF4-FFF2-40B4-BE49-F238E27FC236}">
                <a16:creationId xmlns:a16="http://schemas.microsoft.com/office/drawing/2014/main" id="{6C225D39-9122-D817-64C3-BE03A756A86A}"/>
              </a:ext>
            </a:extLst>
          </p:cNvPr>
          <p:cNvSpPr/>
          <p:nvPr/>
        </p:nvSpPr>
        <p:spPr>
          <a:xfrm>
            <a:off x="853310" y="3378200"/>
            <a:ext cx="10485381" cy="16700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4815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9466-5D60-9683-6D61-55160D1259BF}"/>
              </a:ext>
            </a:extLst>
          </p:cNvPr>
          <p:cNvSpPr>
            <a:spLocks noGrp="1"/>
          </p:cNvSpPr>
          <p:nvPr>
            <p:ph type="title"/>
          </p:nvPr>
        </p:nvSpPr>
        <p:spPr/>
        <p:txBody>
          <a:bodyPr/>
          <a:lstStyle/>
          <a:p>
            <a:r>
              <a:rPr lang="en-US" dirty="0"/>
              <a:t>Defeating the Snail by Bouncing On It</a:t>
            </a:r>
          </a:p>
        </p:txBody>
      </p:sp>
      <p:sp>
        <p:nvSpPr>
          <p:cNvPr id="4" name="TextBox 3">
            <a:extLst>
              <a:ext uri="{FF2B5EF4-FFF2-40B4-BE49-F238E27FC236}">
                <a16:creationId xmlns:a16="http://schemas.microsoft.com/office/drawing/2014/main" id="{ED5D5C44-BFB6-214F-D6AA-AD2F830CCD72}"/>
              </a:ext>
            </a:extLst>
          </p:cNvPr>
          <p:cNvSpPr txBox="1"/>
          <p:nvPr/>
        </p:nvSpPr>
        <p:spPr>
          <a:xfrm>
            <a:off x="853309" y="2059934"/>
            <a:ext cx="10485382" cy="4616648"/>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_on_ShellArea2D_body_entered</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body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false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has_method</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"bounce"</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bounce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HitAudioStreamPlayer</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DEFEATED_BOUNCE_FORCE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"defeated"</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yield</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create_timer</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"timeout"</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queue_free</a:t>
            </a:r>
            <a:r>
              <a:rPr lang="en-US" b="0" dirty="0">
                <a:solidFill>
                  <a:srgbClr val="D4D4D4"/>
                </a:solidFill>
                <a:effectLst/>
                <a:latin typeface="Menlo" panose="020B0609030804020204" pitchFamily="49" charset="0"/>
              </a:rPr>
              <a:t>()</a:t>
            </a:r>
          </a:p>
        </p:txBody>
      </p:sp>
      <p:sp>
        <p:nvSpPr>
          <p:cNvPr id="5" name="TextBox 4">
            <a:extLst>
              <a:ext uri="{FF2B5EF4-FFF2-40B4-BE49-F238E27FC236}">
                <a16:creationId xmlns:a16="http://schemas.microsoft.com/office/drawing/2014/main" id="{00070D6C-DC01-EFF8-7C9C-B437964D3C19}"/>
              </a:ext>
            </a:extLst>
          </p:cNvPr>
          <p:cNvSpPr txBox="1"/>
          <p:nvPr/>
        </p:nvSpPr>
        <p:spPr>
          <a:xfrm>
            <a:off x="853309" y="1721380"/>
            <a:ext cx="10485382" cy="338554"/>
          </a:xfrm>
          <a:prstGeom prst="rect">
            <a:avLst/>
          </a:prstGeom>
          <a:noFill/>
        </p:spPr>
        <p:txBody>
          <a:bodyPr wrap="square" rtlCol="0">
            <a:spAutoFit/>
          </a:bodyPr>
          <a:lstStyle/>
          <a:p>
            <a:pPr algn="ctr"/>
            <a:r>
              <a:rPr lang="en-US" sz="1600" dirty="0">
                <a:latin typeface="system-ui"/>
              </a:rPr>
              <a:t>Play the Hit sound, give it a little bounce effect, and play the empty-shell “defeated” animation.</a:t>
            </a:r>
            <a:endParaRPr lang="en-US" sz="1600" dirty="0"/>
          </a:p>
        </p:txBody>
      </p:sp>
      <p:sp>
        <p:nvSpPr>
          <p:cNvPr id="3" name="Rectangle 2">
            <a:extLst>
              <a:ext uri="{FF2B5EF4-FFF2-40B4-BE49-F238E27FC236}">
                <a16:creationId xmlns:a16="http://schemas.microsoft.com/office/drawing/2014/main" id="{6C225D39-9122-D817-64C3-BE03A756A86A}"/>
              </a:ext>
            </a:extLst>
          </p:cNvPr>
          <p:cNvSpPr/>
          <p:nvPr/>
        </p:nvSpPr>
        <p:spPr>
          <a:xfrm>
            <a:off x="853310" y="5016500"/>
            <a:ext cx="10485381" cy="8826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074012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9466-5D60-9683-6D61-55160D1259BF}"/>
              </a:ext>
            </a:extLst>
          </p:cNvPr>
          <p:cNvSpPr>
            <a:spLocks noGrp="1"/>
          </p:cNvSpPr>
          <p:nvPr>
            <p:ph type="title"/>
          </p:nvPr>
        </p:nvSpPr>
        <p:spPr/>
        <p:txBody>
          <a:bodyPr/>
          <a:lstStyle/>
          <a:p>
            <a:r>
              <a:rPr lang="en-US" dirty="0"/>
              <a:t>Defeating the Snail by Bouncing On It</a:t>
            </a:r>
          </a:p>
        </p:txBody>
      </p:sp>
      <p:sp>
        <p:nvSpPr>
          <p:cNvPr id="4" name="TextBox 3">
            <a:extLst>
              <a:ext uri="{FF2B5EF4-FFF2-40B4-BE49-F238E27FC236}">
                <a16:creationId xmlns:a16="http://schemas.microsoft.com/office/drawing/2014/main" id="{ED5D5C44-BFB6-214F-D6AA-AD2F830CCD72}"/>
              </a:ext>
            </a:extLst>
          </p:cNvPr>
          <p:cNvSpPr txBox="1"/>
          <p:nvPr/>
        </p:nvSpPr>
        <p:spPr>
          <a:xfrm>
            <a:off x="853309" y="2059934"/>
            <a:ext cx="10485382" cy="4616648"/>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_on_ShellArea2D_body_entered</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body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false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has_method</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"bounce"</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bounce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HitAudioStreamPlayer</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DEFEATED_BOUNCE_FORCE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"defeated"</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yield</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create_timer</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"timeout"</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queue_free</a:t>
            </a:r>
            <a:r>
              <a:rPr lang="en-US" b="0" dirty="0">
                <a:solidFill>
                  <a:srgbClr val="D4D4D4"/>
                </a:solidFill>
                <a:effectLst/>
                <a:latin typeface="Menlo" panose="020B0609030804020204" pitchFamily="49" charset="0"/>
              </a:rPr>
              <a:t>()</a:t>
            </a:r>
          </a:p>
        </p:txBody>
      </p:sp>
      <p:sp>
        <p:nvSpPr>
          <p:cNvPr id="5" name="TextBox 4">
            <a:extLst>
              <a:ext uri="{FF2B5EF4-FFF2-40B4-BE49-F238E27FC236}">
                <a16:creationId xmlns:a16="http://schemas.microsoft.com/office/drawing/2014/main" id="{00070D6C-DC01-EFF8-7C9C-B437964D3C19}"/>
              </a:ext>
            </a:extLst>
          </p:cNvPr>
          <p:cNvSpPr txBox="1"/>
          <p:nvPr/>
        </p:nvSpPr>
        <p:spPr>
          <a:xfrm>
            <a:off x="853309" y="1721380"/>
            <a:ext cx="10485382" cy="338554"/>
          </a:xfrm>
          <a:prstGeom prst="rect">
            <a:avLst/>
          </a:prstGeom>
          <a:noFill/>
        </p:spPr>
        <p:txBody>
          <a:bodyPr wrap="square" rtlCol="0">
            <a:spAutoFit/>
          </a:bodyPr>
          <a:lstStyle/>
          <a:p>
            <a:pPr algn="ctr"/>
            <a:r>
              <a:rPr lang="en-US" sz="1600" dirty="0">
                <a:latin typeface="system-ui"/>
              </a:rPr>
              <a:t>The yield function is a synchronous pause in the current script until the defined signal (timeout) is emitted.</a:t>
            </a:r>
            <a:endParaRPr lang="en-US" sz="1600" dirty="0"/>
          </a:p>
        </p:txBody>
      </p:sp>
      <p:sp>
        <p:nvSpPr>
          <p:cNvPr id="3" name="Rectangle 2">
            <a:extLst>
              <a:ext uri="{FF2B5EF4-FFF2-40B4-BE49-F238E27FC236}">
                <a16:creationId xmlns:a16="http://schemas.microsoft.com/office/drawing/2014/main" id="{6C225D39-9122-D817-64C3-BE03A756A86A}"/>
              </a:ext>
            </a:extLst>
          </p:cNvPr>
          <p:cNvSpPr/>
          <p:nvPr/>
        </p:nvSpPr>
        <p:spPr>
          <a:xfrm>
            <a:off x="853310" y="5829300"/>
            <a:ext cx="10485381" cy="33855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582873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9466-5D60-9683-6D61-55160D1259BF}"/>
              </a:ext>
            </a:extLst>
          </p:cNvPr>
          <p:cNvSpPr>
            <a:spLocks noGrp="1"/>
          </p:cNvSpPr>
          <p:nvPr>
            <p:ph type="title"/>
          </p:nvPr>
        </p:nvSpPr>
        <p:spPr/>
        <p:txBody>
          <a:bodyPr/>
          <a:lstStyle/>
          <a:p>
            <a:r>
              <a:rPr lang="en-US" dirty="0"/>
              <a:t>Defeating the Snail by Bouncing On It</a:t>
            </a:r>
          </a:p>
        </p:txBody>
      </p:sp>
      <p:sp>
        <p:nvSpPr>
          <p:cNvPr id="4" name="TextBox 3">
            <a:extLst>
              <a:ext uri="{FF2B5EF4-FFF2-40B4-BE49-F238E27FC236}">
                <a16:creationId xmlns:a16="http://schemas.microsoft.com/office/drawing/2014/main" id="{ED5D5C44-BFB6-214F-D6AA-AD2F830CCD72}"/>
              </a:ext>
            </a:extLst>
          </p:cNvPr>
          <p:cNvSpPr txBox="1"/>
          <p:nvPr/>
        </p:nvSpPr>
        <p:spPr>
          <a:xfrm>
            <a:off x="853309" y="2059934"/>
            <a:ext cx="10485382" cy="4616648"/>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_on_ShellArea2D_body_entered</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body</a:t>
            </a:r>
            <a:r>
              <a:rPr lang="en-US" b="0" dirty="0">
                <a:solidFill>
                  <a:srgbClr val="D4D4D4"/>
                </a:solidFill>
                <a:effectLst/>
                <a:latin typeface="Menlo" panose="020B0609030804020204" pitchFamily="49" charset="0"/>
              </a:rPr>
              <a:t>):</a:t>
            </a:r>
          </a:p>
          <a:p>
            <a:pPr lvl="1"/>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is_alive</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false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has_method</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"bounce"</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body.</a:t>
            </a:r>
            <a:r>
              <a:rPr lang="en-US" b="0" dirty="0" err="1">
                <a:solidFill>
                  <a:srgbClr val="DCDCAA"/>
                </a:solidFill>
                <a:effectLst/>
                <a:latin typeface="Menlo" panose="020B0609030804020204" pitchFamily="49" charset="0"/>
              </a:rPr>
              <a:t>bounce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HitArea2D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set_collision_layer_bit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a:solidFill>
                  <a:srgbClr val="D7BA7D"/>
                </a:solidFill>
                <a:effectLst/>
                <a:latin typeface="Menlo" panose="020B0609030804020204" pitchFamily="49" charset="0"/>
              </a:rPr>
              <a:t>ShellArea2D</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set_collision_mask_bit</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HitAudioStreamPlayer</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p>
          <a:p>
            <a:pPr lvl="2"/>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DEFEATED_BOUNCE_FORCE</a:t>
            </a:r>
            <a:endParaRPr lang="en-US" b="0" dirty="0">
              <a:solidFill>
                <a:srgbClr val="D4D4D4"/>
              </a:solidFill>
              <a:effectLst/>
              <a:latin typeface="Menlo" panose="020B0609030804020204" pitchFamily="49" charset="0"/>
            </a:endParaRPr>
          </a:p>
          <a:p>
            <a:pPr lvl="2"/>
            <a:r>
              <a:rPr lang="en-US" b="0" dirty="0">
                <a:solidFill>
                  <a:srgbClr val="C586C0"/>
                </a:solidFill>
                <a:effectLst/>
                <a:latin typeface="Menlo" panose="020B0609030804020204" pitchFamily="49" charset="0"/>
              </a:rPr>
              <a:t>$</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"defeated"</a:t>
            </a:r>
            <a:r>
              <a:rPr lang="en-US" b="0" dirty="0">
                <a:solidFill>
                  <a:srgbClr val="D4D4D4"/>
                </a:solidFill>
                <a:effectLst/>
                <a:latin typeface="Menlo" panose="020B0609030804020204" pitchFamily="49" charset="0"/>
              </a:rPr>
              <a:t>)</a:t>
            </a:r>
          </a:p>
          <a:p>
            <a:pPr lvl="2"/>
            <a:r>
              <a:rPr lang="en-US" b="0" dirty="0">
                <a:solidFill>
                  <a:srgbClr val="C586C0"/>
                </a:solidFill>
                <a:effectLst/>
                <a:latin typeface="Menlo" panose="020B0609030804020204" pitchFamily="49" charset="0"/>
              </a:rPr>
              <a:t>yield</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create_timer</a:t>
            </a:r>
            <a:r>
              <a:rPr lang="en-US" b="0" dirty="0">
                <a:solidFill>
                  <a:srgbClr val="D4D4D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"timeout"</a:t>
            </a:r>
            <a:r>
              <a:rPr lang="en-US" b="0" dirty="0">
                <a:solidFill>
                  <a:srgbClr val="D4D4D4"/>
                </a:solidFill>
                <a:effectLst/>
                <a:latin typeface="Menlo" panose="020B0609030804020204" pitchFamily="49" charset="0"/>
              </a:rPr>
              <a:t>)</a:t>
            </a:r>
          </a:p>
          <a:p>
            <a:pPr lvl="2"/>
            <a:r>
              <a:rPr lang="en-US" b="0" dirty="0" err="1">
                <a:solidFill>
                  <a:srgbClr val="DCDCAA"/>
                </a:solidFill>
                <a:effectLst/>
                <a:latin typeface="Menlo" panose="020B0609030804020204" pitchFamily="49" charset="0"/>
              </a:rPr>
              <a:t>queue_free</a:t>
            </a:r>
            <a:r>
              <a:rPr lang="en-US" b="0" dirty="0">
                <a:solidFill>
                  <a:srgbClr val="D4D4D4"/>
                </a:solidFill>
                <a:effectLst/>
                <a:latin typeface="Menlo" panose="020B0609030804020204" pitchFamily="49" charset="0"/>
              </a:rPr>
              <a:t>()</a:t>
            </a:r>
          </a:p>
        </p:txBody>
      </p:sp>
      <p:sp>
        <p:nvSpPr>
          <p:cNvPr id="5" name="TextBox 4">
            <a:extLst>
              <a:ext uri="{FF2B5EF4-FFF2-40B4-BE49-F238E27FC236}">
                <a16:creationId xmlns:a16="http://schemas.microsoft.com/office/drawing/2014/main" id="{00070D6C-DC01-EFF8-7C9C-B437964D3C19}"/>
              </a:ext>
            </a:extLst>
          </p:cNvPr>
          <p:cNvSpPr txBox="1"/>
          <p:nvPr/>
        </p:nvSpPr>
        <p:spPr>
          <a:xfrm>
            <a:off x="853309" y="1721380"/>
            <a:ext cx="10485382" cy="338554"/>
          </a:xfrm>
          <a:prstGeom prst="rect">
            <a:avLst/>
          </a:prstGeom>
          <a:noFill/>
        </p:spPr>
        <p:txBody>
          <a:bodyPr wrap="square" rtlCol="0">
            <a:spAutoFit/>
          </a:bodyPr>
          <a:lstStyle/>
          <a:p>
            <a:pPr algn="ctr"/>
            <a:r>
              <a:rPr lang="en-US" sz="1600" dirty="0" err="1">
                <a:solidFill>
                  <a:srgbClr val="FFDD65"/>
                </a:solidFill>
                <a:latin typeface="system-ui"/>
              </a:rPr>
              <a:t>queue_free</a:t>
            </a:r>
            <a:r>
              <a:rPr lang="en-US" sz="1600" dirty="0">
                <a:solidFill>
                  <a:srgbClr val="FFDD65"/>
                </a:solidFill>
                <a:latin typeface="system-ui"/>
              </a:rPr>
              <a:t>() </a:t>
            </a:r>
            <a:r>
              <a:rPr lang="en-US" sz="1600" dirty="0">
                <a:latin typeface="system-ui"/>
              </a:rPr>
              <a:t>is a system </a:t>
            </a:r>
            <a:r>
              <a:rPr lang="en-US" sz="1600" dirty="0" err="1">
                <a:latin typeface="system-ui"/>
              </a:rPr>
              <a:t>func</a:t>
            </a:r>
            <a:r>
              <a:rPr lang="en-US" sz="1600" dirty="0">
                <a:latin typeface="system-ui"/>
              </a:rPr>
              <a:t> that marks the object (e.g., this whole </a:t>
            </a:r>
            <a:r>
              <a:rPr lang="en-US" sz="1600" dirty="0" err="1">
                <a:latin typeface="system-ui"/>
              </a:rPr>
              <a:t>SnailEnemy</a:t>
            </a:r>
            <a:r>
              <a:rPr lang="en-US" sz="1600" dirty="0">
                <a:latin typeface="system-ui"/>
              </a:rPr>
              <a:t> scene instance) ready for garbage collection</a:t>
            </a:r>
            <a:endParaRPr lang="en-US" sz="1600" dirty="0"/>
          </a:p>
        </p:txBody>
      </p:sp>
      <p:sp>
        <p:nvSpPr>
          <p:cNvPr id="3" name="Rectangle 2">
            <a:extLst>
              <a:ext uri="{FF2B5EF4-FFF2-40B4-BE49-F238E27FC236}">
                <a16:creationId xmlns:a16="http://schemas.microsoft.com/office/drawing/2014/main" id="{6C225D39-9122-D817-64C3-BE03A756A86A}"/>
              </a:ext>
            </a:extLst>
          </p:cNvPr>
          <p:cNvSpPr/>
          <p:nvPr/>
        </p:nvSpPr>
        <p:spPr>
          <a:xfrm>
            <a:off x="853310" y="6108700"/>
            <a:ext cx="10485381" cy="33855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703613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a blue background&#10;&#10;Description automatically generated with low confidence">
            <a:extLst>
              <a:ext uri="{FF2B5EF4-FFF2-40B4-BE49-F238E27FC236}">
                <a16:creationId xmlns:a16="http://schemas.microsoft.com/office/drawing/2014/main" id="{3357DACF-5404-0777-38E8-6B6BE8F10DA1}"/>
              </a:ext>
            </a:extLst>
          </p:cNvPr>
          <p:cNvPicPr>
            <a:picLocks noChangeAspect="1"/>
          </p:cNvPicPr>
          <p:nvPr/>
        </p:nvPicPr>
        <p:blipFill>
          <a:blip r:embed="rId2"/>
          <a:stretch>
            <a:fillRect/>
          </a:stretch>
        </p:blipFill>
        <p:spPr>
          <a:xfrm>
            <a:off x="770732" y="0"/>
            <a:ext cx="10650533" cy="6858000"/>
          </a:xfrm>
          <a:prstGeom prst="rect">
            <a:avLst/>
          </a:prstGeom>
        </p:spPr>
      </p:pic>
      <p:sp>
        <p:nvSpPr>
          <p:cNvPr id="2" name="Rectangle 1">
            <a:extLst>
              <a:ext uri="{FF2B5EF4-FFF2-40B4-BE49-F238E27FC236}">
                <a16:creationId xmlns:a16="http://schemas.microsoft.com/office/drawing/2014/main" id="{B2DAD192-6478-2A27-7175-C8A0EBD5EDBD}"/>
              </a:ext>
            </a:extLst>
          </p:cNvPr>
          <p:cNvSpPr/>
          <p:nvPr/>
        </p:nvSpPr>
        <p:spPr>
          <a:xfrm>
            <a:off x="9937750" y="298450"/>
            <a:ext cx="1225550" cy="1968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E284EB-8540-E349-D213-4C0BCFB56FA0}"/>
              </a:ext>
            </a:extLst>
          </p:cNvPr>
          <p:cNvSpPr txBox="1"/>
          <p:nvPr/>
        </p:nvSpPr>
        <p:spPr>
          <a:xfrm>
            <a:off x="7647785" y="298450"/>
            <a:ext cx="2032000" cy="369332"/>
          </a:xfrm>
          <a:prstGeom prst="rect">
            <a:avLst/>
          </a:prstGeom>
          <a:noFill/>
        </p:spPr>
        <p:txBody>
          <a:bodyPr wrap="square" rtlCol="0">
            <a:spAutoFit/>
          </a:bodyPr>
          <a:lstStyle/>
          <a:p>
            <a:pPr algn="ctr"/>
            <a:r>
              <a:rPr lang="en-US" dirty="0">
                <a:solidFill>
                  <a:srgbClr val="FFDD65"/>
                </a:solidFill>
              </a:rPr>
              <a:t>Run Controls</a:t>
            </a:r>
          </a:p>
        </p:txBody>
      </p:sp>
      <p:sp>
        <p:nvSpPr>
          <p:cNvPr id="3" name="TextBox 2">
            <a:extLst>
              <a:ext uri="{FF2B5EF4-FFF2-40B4-BE49-F238E27FC236}">
                <a16:creationId xmlns:a16="http://schemas.microsoft.com/office/drawing/2014/main" id="{2EE69066-754A-C3CC-FDA8-28211F75C8DF}"/>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1761915888"/>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FD1BA-6EB4-90F6-8C27-415742FB2823}"/>
              </a:ext>
            </a:extLst>
          </p:cNvPr>
          <p:cNvSpPr>
            <a:spLocks noGrp="1"/>
          </p:cNvSpPr>
          <p:nvPr>
            <p:ph type="title"/>
          </p:nvPr>
        </p:nvSpPr>
        <p:spPr/>
        <p:txBody>
          <a:bodyPr/>
          <a:lstStyle/>
          <a:p>
            <a:r>
              <a:rPr lang="en-US" dirty="0"/>
              <a:t>Bounce Player After Jumping on </a:t>
            </a:r>
            <a:r>
              <a:rPr lang="en-US" dirty="0" err="1"/>
              <a:t>SnailEnemy</a:t>
            </a:r>
            <a:endParaRPr lang="en-US" dirty="0"/>
          </a:p>
        </p:txBody>
      </p:sp>
      <p:sp>
        <p:nvSpPr>
          <p:cNvPr id="8" name="Text Placeholder 7">
            <a:extLst>
              <a:ext uri="{FF2B5EF4-FFF2-40B4-BE49-F238E27FC236}">
                <a16:creationId xmlns:a16="http://schemas.microsoft.com/office/drawing/2014/main" id="{67158881-D5C8-34F4-01E6-882CB38D2509}"/>
              </a:ext>
            </a:extLst>
          </p:cNvPr>
          <p:cNvSpPr>
            <a:spLocks noGrp="1"/>
          </p:cNvSpPr>
          <p:nvPr>
            <p:ph type="body" idx="1"/>
          </p:nvPr>
        </p:nvSpPr>
        <p:spPr/>
        <p:txBody>
          <a:bodyPr/>
          <a:lstStyle/>
          <a:p>
            <a:r>
              <a:rPr lang="en-US" dirty="0" err="1"/>
              <a:t>Player.gd</a:t>
            </a:r>
            <a:endParaRPr lang="en-US" dirty="0"/>
          </a:p>
        </p:txBody>
      </p:sp>
      <p:sp>
        <p:nvSpPr>
          <p:cNvPr id="9" name="Content Placeholder 8">
            <a:extLst>
              <a:ext uri="{FF2B5EF4-FFF2-40B4-BE49-F238E27FC236}">
                <a16:creationId xmlns:a16="http://schemas.microsoft.com/office/drawing/2014/main" id="{2223FE42-BEC4-768C-4C52-845C0CA5E1E3}"/>
              </a:ext>
            </a:extLst>
          </p:cNvPr>
          <p:cNvSpPr>
            <a:spLocks noGrp="1"/>
          </p:cNvSpPr>
          <p:nvPr>
            <p:ph sz="half" idx="2"/>
          </p:nvPr>
        </p:nvSpPr>
        <p:spPr/>
        <p:txBody>
          <a:bodyPr/>
          <a:lstStyle/>
          <a:p>
            <a:endParaRPr lang="en-US" dirty="0"/>
          </a:p>
          <a:p>
            <a:endParaRPr lang="en-US" dirty="0"/>
          </a:p>
          <a:p>
            <a:endParaRPr lang="en-US" dirty="0"/>
          </a:p>
          <a:p>
            <a:pPr marL="0" indent="0">
              <a:buNone/>
            </a:pPr>
            <a:r>
              <a:rPr lang="en-US" dirty="0"/>
              <a:t>Update the Player script to have a </a:t>
            </a:r>
            <a:r>
              <a:rPr lang="en-US" dirty="0">
                <a:solidFill>
                  <a:srgbClr val="FFDD65"/>
                </a:solidFill>
              </a:rPr>
              <a:t>bounce()</a:t>
            </a:r>
            <a:r>
              <a:rPr lang="en-US" dirty="0"/>
              <a:t> function, which is triggered by bouncing on the Snail as seen in the last slides.</a:t>
            </a:r>
          </a:p>
        </p:txBody>
      </p:sp>
      <p:pic>
        <p:nvPicPr>
          <p:cNvPr id="12" name="Screen Recording 2023-01-08 at 8.40.35 PM">
            <a:hlinkClick r:id="" action="ppaction://media"/>
            <a:extLst>
              <a:ext uri="{FF2B5EF4-FFF2-40B4-BE49-F238E27FC236}">
                <a16:creationId xmlns:a16="http://schemas.microsoft.com/office/drawing/2014/main" id="{99D0A5DA-6E9F-CD46-F125-7752C46D2B8B}"/>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4"/>
          <a:stretch>
            <a:fillRect/>
          </a:stretch>
        </p:blipFill>
        <p:spPr>
          <a:xfrm>
            <a:off x="7389057" y="2592049"/>
            <a:ext cx="2905125" cy="2905125"/>
          </a:xfrm>
        </p:spPr>
      </p:pic>
      <p:sp>
        <p:nvSpPr>
          <p:cNvPr id="7" name="TextBox 6">
            <a:extLst>
              <a:ext uri="{FF2B5EF4-FFF2-40B4-BE49-F238E27FC236}">
                <a16:creationId xmlns:a16="http://schemas.microsoft.com/office/drawing/2014/main" id="{F66FF451-3657-4B0E-FD57-84B5F106102B}"/>
              </a:ext>
            </a:extLst>
          </p:cNvPr>
          <p:cNvSpPr txBox="1"/>
          <p:nvPr/>
        </p:nvSpPr>
        <p:spPr>
          <a:xfrm>
            <a:off x="690904" y="3028949"/>
            <a:ext cx="4687770" cy="1015663"/>
          </a:xfrm>
          <a:prstGeom prst="rect">
            <a:avLst/>
          </a:prstGeom>
          <a:solidFill>
            <a:srgbClr val="202531"/>
          </a:solidFill>
        </p:spPr>
        <p:txBody>
          <a:bodyPr wrap="square" lIns="228600" tIns="228600" rIns="228600" bIns="228600">
            <a:spAutoFit/>
          </a:bodyPr>
          <a:lstStyle/>
          <a:p>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bounce</a:t>
            </a:r>
            <a:r>
              <a:rPr lang="en-US" b="0" dirty="0">
                <a:solidFill>
                  <a:srgbClr val="D4D4D4"/>
                </a:solidFill>
                <a:effectLst/>
                <a:latin typeface="Menlo" panose="020B0609030804020204" pitchFamily="49" charset="0"/>
              </a:rPr>
              <a:t>() -&gt; </a:t>
            </a:r>
            <a:r>
              <a:rPr lang="en-US" b="0" dirty="0">
                <a:solidFill>
                  <a:srgbClr val="4EC9B0"/>
                </a:solidFill>
                <a:effectLst/>
                <a:latin typeface="Menlo" panose="020B0609030804020204" pitchFamily="49" charset="0"/>
              </a:rPr>
              <a:t>void</a:t>
            </a:r>
            <a:r>
              <a:rPr lang="en-US" b="0" dirty="0">
                <a:solidFill>
                  <a:srgbClr val="D4D4D4"/>
                </a:solidFill>
                <a:effectLst/>
                <a:latin typeface="Menlo" panose="020B0609030804020204" pitchFamily="49" charset="0"/>
              </a:rPr>
              <a:t>:</a:t>
            </a:r>
          </a:p>
          <a:p>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JUMP_FORCE</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76517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(~25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p:txBody>
          <a:bodyPr>
            <a:normAutofit/>
          </a:bodyPr>
          <a:lstStyle/>
          <a:p>
            <a:r>
              <a:rPr lang="en-US" dirty="0"/>
              <a:t>Create the </a:t>
            </a:r>
            <a:r>
              <a:rPr lang="en-US" dirty="0" err="1"/>
              <a:t>SnailEnemy</a:t>
            </a:r>
            <a:r>
              <a:rPr lang="en-US" dirty="0"/>
              <a:t> scene.</a:t>
            </a:r>
          </a:p>
          <a:p>
            <a:endParaRPr lang="en-US" dirty="0"/>
          </a:p>
          <a:p>
            <a:r>
              <a:rPr lang="en-US" dirty="0"/>
              <a:t>Implement the </a:t>
            </a:r>
            <a:r>
              <a:rPr lang="en-US" dirty="0" err="1"/>
              <a:t>SnailsEnemy’s</a:t>
            </a:r>
            <a:r>
              <a:rPr lang="en-US" dirty="0"/>
              <a:t> movement and collision mechanics.</a:t>
            </a:r>
          </a:p>
          <a:p>
            <a:endParaRPr lang="en-US" dirty="0"/>
          </a:p>
          <a:p>
            <a:r>
              <a:rPr lang="en-US" dirty="0"/>
              <a:t>Add multiple </a:t>
            </a:r>
            <a:r>
              <a:rPr lang="en-US" dirty="0" err="1"/>
              <a:t>SnailEnemy</a:t>
            </a:r>
            <a:r>
              <a:rPr lang="en-US" dirty="0"/>
              <a:t> instances to your Level scene.</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9782" y="464609"/>
            <a:ext cx="914400" cy="914400"/>
          </a:xfrm>
          <a:prstGeom prst="rect">
            <a:avLst/>
          </a:prstGeom>
        </p:spPr>
      </p:pic>
      <p:pic>
        <p:nvPicPr>
          <p:cNvPr id="4" name="Screen Recording 2023-01-08 at 8.59.09 PM">
            <a:hlinkClick r:id="" action="ppaction://media"/>
            <a:extLst>
              <a:ext uri="{FF2B5EF4-FFF2-40B4-BE49-F238E27FC236}">
                <a16:creationId xmlns:a16="http://schemas.microsoft.com/office/drawing/2014/main" id="{A38DB012-8AFC-1844-B08D-62A0AE51BC0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96000" y="2036268"/>
            <a:ext cx="5615285" cy="4200525"/>
          </a:xfrm>
          <a:prstGeom prst="rect">
            <a:avLst/>
          </a:prstGeom>
        </p:spPr>
      </p:pic>
    </p:spTree>
    <p:extLst>
      <p:ext uri="{BB962C8B-B14F-4D97-AF65-F5344CB8AC3E}">
        <p14:creationId xmlns:p14="http://schemas.microsoft.com/office/powerpoint/2010/main" val="235576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F556E0D-7E1A-588D-9805-7885A97CC830}"/>
              </a:ext>
            </a:extLst>
          </p:cNvPr>
          <p:cNvSpPr txBox="1">
            <a:spLocks/>
          </p:cNvSpPr>
          <p:nvPr/>
        </p:nvSpPr>
        <p:spPr>
          <a:xfrm>
            <a:off x="680320" y="1919288"/>
            <a:ext cx="5358529" cy="43760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 Controllable Player</a:t>
            </a:r>
          </a:p>
          <a:p>
            <a:pPr marL="457200" indent="-457200">
              <a:buFont typeface="+mj-lt"/>
              <a:buAutoNum type="arabicPeriod"/>
            </a:pPr>
            <a:r>
              <a:rPr lang="en-US" dirty="0"/>
              <a:t>✅ Reusable Base Level</a:t>
            </a:r>
          </a:p>
          <a:p>
            <a:pPr marL="457200" indent="-457200">
              <a:buFont typeface="+mj-lt"/>
              <a:buAutoNum type="arabicPeriod"/>
            </a:pPr>
            <a:r>
              <a:rPr lang="en-US" dirty="0"/>
              <a:t>✅ Player &amp; Level Polish</a:t>
            </a:r>
            <a:br>
              <a:rPr lang="en-US" dirty="0"/>
            </a:br>
            <a:r>
              <a:rPr lang="en-US" sz="2200" i="1" dirty="0">
                <a:solidFill>
                  <a:schemeClr val="tx1">
                    <a:lumMod val="65000"/>
                  </a:schemeClr>
                </a:solidFill>
              </a:rPr>
              <a:t>(Camera, Gravity, Sound, Background)</a:t>
            </a:r>
          </a:p>
          <a:p>
            <a:pPr marL="457200" indent="-457200">
              <a:buFont typeface="+mj-lt"/>
              <a:buAutoNum type="arabicPeriod"/>
            </a:pPr>
            <a:r>
              <a:rPr lang="en-US" dirty="0"/>
              <a:t>✅ Level Checkpoints</a:t>
            </a:r>
          </a:p>
          <a:p>
            <a:pPr marL="457200" indent="-457200">
              <a:buFont typeface="+mj-lt"/>
              <a:buAutoNum type="arabicPeriod"/>
            </a:pPr>
            <a:r>
              <a:rPr lang="en-US" dirty="0"/>
              <a:t>✅ Hazards &amp; Player Respawn</a:t>
            </a:r>
          </a:p>
          <a:p>
            <a:pPr marL="457200" indent="-457200">
              <a:buFont typeface="+mj-lt"/>
              <a:buAutoNum type="arabicPeriod"/>
            </a:pPr>
            <a:r>
              <a:rPr lang="en-US" dirty="0"/>
              <a:t>✅ Collectibles &amp; HUD</a:t>
            </a:r>
          </a:p>
          <a:p>
            <a:pPr marL="457200" indent="-457200">
              <a:buFont typeface="+mj-lt"/>
              <a:buAutoNum type="arabicPeriod"/>
            </a:pPr>
            <a:r>
              <a:rPr lang="en-US" dirty="0"/>
              <a:t>✅ A Basic Enemy</a:t>
            </a:r>
          </a:p>
          <a:p>
            <a:pPr marL="457200" indent="-457200">
              <a:buFont typeface="+mj-lt"/>
              <a:buAutoNum type="arabicPeriod"/>
            </a:pPr>
            <a:r>
              <a:rPr lang="en-US" dirty="0">
                <a:solidFill>
                  <a:srgbClr val="FFDD65"/>
                </a:solidFill>
              </a:rPr>
              <a:t>Main Menu &amp; Scene Transition</a:t>
            </a:r>
          </a:p>
          <a:p>
            <a:pPr marL="457200" indent="-457200">
              <a:buFont typeface="+mj-lt"/>
              <a:buAutoNum type="arabicPeriod"/>
            </a:pPr>
            <a:r>
              <a:rPr lang="en-US" dirty="0"/>
              <a:t>Open Workshop, Tinker Time</a:t>
            </a:r>
          </a:p>
        </p:txBody>
      </p:sp>
      <p:sp>
        <p:nvSpPr>
          <p:cNvPr id="2" name="Title 1">
            <a:extLst>
              <a:ext uri="{FF2B5EF4-FFF2-40B4-BE49-F238E27FC236}">
                <a16:creationId xmlns:a16="http://schemas.microsoft.com/office/drawing/2014/main" id="{7F943239-47B1-3FAF-D8FC-E59AEFF16471}"/>
              </a:ext>
            </a:extLst>
          </p:cNvPr>
          <p:cNvSpPr>
            <a:spLocks noGrp="1"/>
          </p:cNvSpPr>
          <p:nvPr>
            <p:ph type="title"/>
          </p:nvPr>
        </p:nvSpPr>
        <p:spPr/>
        <p:txBody>
          <a:bodyPr>
            <a:normAutofit/>
          </a:bodyPr>
          <a:lstStyle/>
          <a:p>
            <a:r>
              <a:rPr lang="en-US" dirty="0"/>
              <a:t>Session Goal #8: Main Menu</a:t>
            </a:r>
          </a:p>
        </p:txBody>
      </p:sp>
    </p:spTree>
    <p:extLst>
      <p:ext uri="{BB962C8B-B14F-4D97-AF65-F5344CB8AC3E}">
        <p14:creationId xmlns:p14="http://schemas.microsoft.com/office/powerpoint/2010/main" val="408820265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12199E-8041-A435-C9E1-9046AF4C9887}"/>
              </a:ext>
            </a:extLst>
          </p:cNvPr>
          <p:cNvPicPr>
            <a:picLocks noChangeAspect="1"/>
          </p:cNvPicPr>
          <p:nvPr/>
        </p:nvPicPr>
        <p:blipFill>
          <a:blip r:embed="rId2"/>
          <a:stretch>
            <a:fillRect/>
          </a:stretch>
        </p:blipFill>
        <p:spPr>
          <a:xfrm>
            <a:off x="6204857" y="2336870"/>
            <a:ext cx="5306822" cy="2565231"/>
          </a:xfrm>
          <a:prstGeom prst="rect">
            <a:avLst/>
          </a:prstGeom>
        </p:spPr>
      </p:pic>
      <p:sp>
        <p:nvSpPr>
          <p:cNvPr id="8" name="Title 7">
            <a:extLst>
              <a:ext uri="{FF2B5EF4-FFF2-40B4-BE49-F238E27FC236}">
                <a16:creationId xmlns:a16="http://schemas.microsoft.com/office/drawing/2014/main" id="{AAB889C1-2057-F0B6-61D1-9CAB1848DB35}"/>
              </a:ext>
            </a:extLst>
          </p:cNvPr>
          <p:cNvSpPr>
            <a:spLocks noGrp="1"/>
          </p:cNvSpPr>
          <p:nvPr>
            <p:ph type="title"/>
          </p:nvPr>
        </p:nvSpPr>
        <p:spPr/>
        <p:txBody>
          <a:bodyPr/>
          <a:lstStyle/>
          <a:p>
            <a:r>
              <a:rPr lang="en-US" dirty="0"/>
              <a:t>Creating a Main Menu</a:t>
            </a:r>
          </a:p>
        </p:txBody>
      </p:sp>
      <p:sp>
        <p:nvSpPr>
          <p:cNvPr id="9" name="Content Placeholder 8">
            <a:extLst>
              <a:ext uri="{FF2B5EF4-FFF2-40B4-BE49-F238E27FC236}">
                <a16:creationId xmlns:a16="http://schemas.microsoft.com/office/drawing/2014/main" id="{FF38E45D-454C-CA47-C16C-27428688D193}"/>
              </a:ext>
            </a:extLst>
          </p:cNvPr>
          <p:cNvSpPr>
            <a:spLocks noGrp="1"/>
          </p:cNvSpPr>
          <p:nvPr>
            <p:ph sz="half" idx="1"/>
          </p:nvPr>
        </p:nvSpPr>
        <p:spPr/>
        <p:txBody>
          <a:bodyPr>
            <a:normAutofit/>
          </a:bodyPr>
          <a:lstStyle/>
          <a:p>
            <a:r>
              <a:rPr lang="en-US" dirty="0"/>
              <a:t>Create a new Scene using the “User Interface” (the Control type) root node.</a:t>
            </a:r>
          </a:p>
          <a:p>
            <a:endParaRPr lang="en-US" dirty="0"/>
          </a:p>
          <a:p>
            <a:r>
              <a:rPr lang="en-US" dirty="0"/>
              <a:t>Create the scene tree structure seen to the right (all nodes end with their node type for clarity).</a:t>
            </a:r>
          </a:p>
        </p:txBody>
      </p:sp>
    </p:spTree>
    <p:extLst>
      <p:ext uri="{BB962C8B-B14F-4D97-AF65-F5344CB8AC3E}">
        <p14:creationId xmlns:p14="http://schemas.microsoft.com/office/powerpoint/2010/main" val="27418545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F9095DC-1EB1-22AB-5F70-19177CBDEEE6}"/>
              </a:ext>
            </a:extLst>
          </p:cNvPr>
          <p:cNvPicPr>
            <a:picLocks noChangeAspect="1"/>
          </p:cNvPicPr>
          <p:nvPr/>
        </p:nvPicPr>
        <p:blipFill>
          <a:blip r:embed="rId2"/>
          <a:stretch>
            <a:fillRect/>
          </a:stretch>
        </p:blipFill>
        <p:spPr>
          <a:xfrm>
            <a:off x="6423345" y="2853615"/>
            <a:ext cx="5306822" cy="2565231"/>
          </a:xfrm>
          <a:prstGeom prst="rect">
            <a:avLst/>
          </a:prstGeom>
        </p:spPr>
      </p:pic>
      <p:sp>
        <p:nvSpPr>
          <p:cNvPr id="4" name="Title 3">
            <a:extLst>
              <a:ext uri="{FF2B5EF4-FFF2-40B4-BE49-F238E27FC236}">
                <a16:creationId xmlns:a16="http://schemas.microsoft.com/office/drawing/2014/main" id="{31F9FC6F-A573-2849-65E1-1A73F429C6B0}"/>
              </a:ext>
            </a:extLst>
          </p:cNvPr>
          <p:cNvSpPr>
            <a:spLocks noGrp="1"/>
          </p:cNvSpPr>
          <p:nvPr>
            <p:ph type="title"/>
          </p:nvPr>
        </p:nvSpPr>
        <p:spPr/>
        <p:txBody>
          <a:bodyPr/>
          <a:lstStyle/>
          <a:p>
            <a:r>
              <a:rPr lang="en-US" dirty="0"/>
              <a:t>Creating a Main Menu: Music</a:t>
            </a:r>
          </a:p>
        </p:txBody>
      </p:sp>
      <p:sp>
        <p:nvSpPr>
          <p:cNvPr id="5" name="Content Placeholder 4">
            <a:extLst>
              <a:ext uri="{FF2B5EF4-FFF2-40B4-BE49-F238E27FC236}">
                <a16:creationId xmlns:a16="http://schemas.microsoft.com/office/drawing/2014/main" id="{9361A676-DB65-1B4B-4B52-162C13665A56}"/>
              </a:ext>
            </a:extLst>
          </p:cNvPr>
          <p:cNvSpPr>
            <a:spLocks noGrp="1"/>
          </p:cNvSpPr>
          <p:nvPr>
            <p:ph sz="half" idx="1"/>
          </p:nvPr>
        </p:nvSpPr>
        <p:spPr>
          <a:xfrm>
            <a:off x="680319" y="2336873"/>
            <a:ext cx="5589851" cy="4005870"/>
          </a:xfrm>
        </p:spPr>
        <p:txBody>
          <a:bodyPr>
            <a:normAutofit fontScale="92500" lnSpcReduction="10000"/>
          </a:bodyPr>
          <a:lstStyle/>
          <a:p>
            <a:r>
              <a:rPr lang="en-US" dirty="0"/>
              <a:t>With </a:t>
            </a:r>
            <a:r>
              <a:rPr lang="en-US" dirty="0" err="1">
                <a:solidFill>
                  <a:srgbClr val="FFDD65"/>
                </a:solidFill>
              </a:rPr>
              <a:t>AudioStreamPlayer</a:t>
            </a:r>
            <a:r>
              <a:rPr lang="en-US" dirty="0"/>
              <a:t> selected, drag and drop any of the audio files (</a:t>
            </a:r>
            <a:r>
              <a:rPr lang="en-US" dirty="0">
                <a:solidFill>
                  <a:srgbClr val="FFDD65"/>
                </a:solidFill>
              </a:rPr>
              <a:t>Assets/Free/Sounds/Casual Game Vol 2</a:t>
            </a:r>
            <a:r>
              <a:rPr lang="en-US" dirty="0"/>
              <a:t>) into the Stream property.</a:t>
            </a:r>
          </a:p>
          <a:p>
            <a:endParaRPr lang="en-US" dirty="0"/>
          </a:p>
          <a:p>
            <a:r>
              <a:rPr lang="en-US" dirty="0"/>
              <a:t>Set the </a:t>
            </a:r>
            <a:r>
              <a:rPr lang="en-US" dirty="0" err="1"/>
              <a:t>AudioStreamPlayer’s</a:t>
            </a:r>
            <a:r>
              <a:rPr lang="en-US" dirty="0"/>
              <a:t> </a:t>
            </a:r>
            <a:r>
              <a:rPr lang="en-US" dirty="0" err="1">
                <a:solidFill>
                  <a:srgbClr val="FFDD65"/>
                </a:solidFill>
              </a:rPr>
              <a:t>Autoplay</a:t>
            </a:r>
            <a:r>
              <a:rPr lang="en-US" dirty="0"/>
              <a:t> property to true.</a:t>
            </a:r>
          </a:p>
          <a:p>
            <a:endParaRPr lang="en-US" dirty="0"/>
          </a:p>
          <a:p>
            <a:r>
              <a:rPr lang="en-US" dirty="0"/>
              <a:t>Select the audio file in the </a:t>
            </a:r>
            <a:r>
              <a:rPr lang="en-US" dirty="0" err="1"/>
              <a:t>FileSystem</a:t>
            </a:r>
            <a:r>
              <a:rPr lang="en-US" dirty="0"/>
              <a:t>, select the Import tab next to the Scene tab, set the Loop Mode to Forward, and Reimport the file.</a:t>
            </a:r>
          </a:p>
        </p:txBody>
      </p:sp>
      <p:sp>
        <p:nvSpPr>
          <p:cNvPr id="11" name="Rectangle 10">
            <a:extLst>
              <a:ext uri="{FF2B5EF4-FFF2-40B4-BE49-F238E27FC236}">
                <a16:creationId xmlns:a16="http://schemas.microsoft.com/office/drawing/2014/main" id="{F6CF0640-ACE3-FAAB-D870-05E73F4559D3}"/>
              </a:ext>
            </a:extLst>
          </p:cNvPr>
          <p:cNvSpPr/>
          <p:nvPr/>
        </p:nvSpPr>
        <p:spPr>
          <a:xfrm>
            <a:off x="6423345" y="3429000"/>
            <a:ext cx="5306822" cy="33855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23279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318B060D-FD7C-BC62-EF80-D35A38287E95}"/>
              </a:ext>
            </a:extLst>
          </p:cNvPr>
          <p:cNvPicPr>
            <a:picLocks noChangeAspect="1"/>
          </p:cNvPicPr>
          <p:nvPr/>
        </p:nvPicPr>
        <p:blipFill>
          <a:blip r:embed="rId2"/>
          <a:stretch>
            <a:fillRect/>
          </a:stretch>
        </p:blipFill>
        <p:spPr>
          <a:xfrm>
            <a:off x="326967" y="336323"/>
            <a:ext cx="11538064" cy="6185353"/>
          </a:xfrm>
          <a:prstGeom prst="rect">
            <a:avLst/>
          </a:prstGeom>
        </p:spPr>
      </p:pic>
      <p:sp>
        <p:nvSpPr>
          <p:cNvPr id="19" name="Right Arrow 18">
            <a:extLst>
              <a:ext uri="{FF2B5EF4-FFF2-40B4-BE49-F238E27FC236}">
                <a16:creationId xmlns:a16="http://schemas.microsoft.com/office/drawing/2014/main" id="{4502FD15-551C-FE3A-F085-4AA69D65AC4E}"/>
              </a:ext>
            </a:extLst>
          </p:cNvPr>
          <p:cNvSpPr/>
          <p:nvPr/>
        </p:nvSpPr>
        <p:spPr>
          <a:xfrm>
            <a:off x="8939350" y="5295735"/>
            <a:ext cx="1370293" cy="484632"/>
          </a:xfrm>
          <a:prstGeom prst="right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248272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with medium confidence">
            <a:extLst>
              <a:ext uri="{FF2B5EF4-FFF2-40B4-BE49-F238E27FC236}">
                <a16:creationId xmlns:a16="http://schemas.microsoft.com/office/drawing/2014/main" id="{CC7CDD3A-E6BA-DA97-DFF6-4AEFFFA9A169}"/>
              </a:ext>
            </a:extLst>
          </p:cNvPr>
          <p:cNvPicPr>
            <a:picLocks noChangeAspect="1"/>
          </p:cNvPicPr>
          <p:nvPr/>
        </p:nvPicPr>
        <p:blipFill>
          <a:blip r:embed="rId2"/>
          <a:stretch>
            <a:fillRect/>
          </a:stretch>
        </p:blipFill>
        <p:spPr>
          <a:xfrm>
            <a:off x="-2" y="612718"/>
            <a:ext cx="12191998" cy="6788523"/>
          </a:xfrm>
          <a:prstGeom prst="rect">
            <a:avLst/>
          </a:prstGeom>
        </p:spPr>
      </p:pic>
      <p:sp>
        <p:nvSpPr>
          <p:cNvPr id="10" name="Right Arrow 9">
            <a:extLst>
              <a:ext uri="{FF2B5EF4-FFF2-40B4-BE49-F238E27FC236}">
                <a16:creationId xmlns:a16="http://schemas.microsoft.com/office/drawing/2014/main" id="{471D0FDE-FD84-A9EC-5555-17177D444773}"/>
              </a:ext>
            </a:extLst>
          </p:cNvPr>
          <p:cNvSpPr/>
          <p:nvPr/>
        </p:nvSpPr>
        <p:spPr>
          <a:xfrm>
            <a:off x="4539146" y="3229494"/>
            <a:ext cx="978408" cy="484632"/>
          </a:xfrm>
          <a:prstGeom prst="right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B7CB071-1864-D6B1-AB22-6F85D5544EDD}"/>
              </a:ext>
            </a:extLst>
          </p:cNvPr>
          <p:cNvSpPr txBox="1"/>
          <p:nvPr/>
        </p:nvSpPr>
        <p:spPr>
          <a:xfrm>
            <a:off x="1963298" y="120016"/>
            <a:ext cx="8265404" cy="369332"/>
          </a:xfrm>
          <a:prstGeom prst="rect">
            <a:avLst/>
          </a:prstGeom>
          <a:noFill/>
        </p:spPr>
        <p:txBody>
          <a:bodyPr wrap="none" rtlCol="0">
            <a:spAutoFit/>
          </a:bodyPr>
          <a:lstStyle/>
          <a:p>
            <a:r>
              <a:rPr lang="en-US" dirty="0"/>
              <a:t>Assign a Texture to the </a:t>
            </a:r>
            <a:r>
              <a:rPr lang="en-US" dirty="0" err="1"/>
              <a:t>BackgroundTextureRect</a:t>
            </a:r>
            <a:r>
              <a:rPr lang="en-US" dirty="0"/>
              <a:t>.</a:t>
            </a:r>
            <a:r>
              <a:rPr lang="en-US" i="1" dirty="0"/>
              <a:t>		</a:t>
            </a:r>
            <a:r>
              <a:rPr lang="en-US" i="1" dirty="0">
                <a:solidFill>
                  <a:srgbClr val="FFDD65"/>
                </a:solidFill>
              </a:rPr>
              <a:t>Assets/Free/Background</a:t>
            </a:r>
          </a:p>
        </p:txBody>
      </p:sp>
      <p:sp>
        <p:nvSpPr>
          <p:cNvPr id="15" name="Rectangle 14">
            <a:extLst>
              <a:ext uri="{FF2B5EF4-FFF2-40B4-BE49-F238E27FC236}">
                <a16:creationId xmlns:a16="http://schemas.microsoft.com/office/drawing/2014/main" id="{3D11BC82-C25F-B0F1-7E2F-C0E1FB2D0978}"/>
              </a:ext>
            </a:extLst>
          </p:cNvPr>
          <p:cNvSpPr/>
          <p:nvPr/>
        </p:nvSpPr>
        <p:spPr>
          <a:xfrm>
            <a:off x="10228702" y="1338954"/>
            <a:ext cx="1904621" cy="90548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28649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12A017-955F-8044-68B0-FF9AD0777920}"/>
              </a:ext>
            </a:extLst>
          </p:cNvPr>
          <p:cNvSpPr>
            <a:spLocks noGrp="1"/>
          </p:cNvSpPr>
          <p:nvPr>
            <p:ph type="title"/>
          </p:nvPr>
        </p:nvSpPr>
        <p:spPr/>
        <p:txBody>
          <a:bodyPr/>
          <a:lstStyle/>
          <a:p>
            <a:r>
              <a:rPr lang="en-US" dirty="0"/>
              <a:t>Creating a Main Menu: Title/Header Label</a:t>
            </a:r>
          </a:p>
        </p:txBody>
      </p:sp>
      <p:sp>
        <p:nvSpPr>
          <p:cNvPr id="6" name="Content Placeholder 5">
            <a:extLst>
              <a:ext uri="{FF2B5EF4-FFF2-40B4-BE49-F238E27FC236}">
                <a16:creationId xmlns:a16="http://schemas.microsoft.com/office/drawing/2014/main" id="{DA1720EC-6E6B-A588-19AA-0206FC20E741}"/>
              </a:ext>
            </a:extLst>
          </p:cNvPr>
          <p:cNvSpPr>
            <a:spLocks noGrp="1"/>
          </p:cNvSpPr>
          <p:nvPr>
            <p:ph sz="half" idx="2"/>
          </p:nvPr>
        </p:nvSpPr>
        <p:spPr>
          <a:xfrm>
            <a:off x="5594122" y="1845426"/>
            <a:ext cx="6075363" cy="4707774"/>
          </a:xfrm>
        </p:spPr>
        <p:txBody>
          <a:bodyPr>
            <a:normAutofit fontScale="92500" lnSpcReduction="10000"/>
          </a:bodyPr>
          <a:lstStyle/>
          <a:p>
            <a:pPr marL="0" indent="0">
              <a:buNone/>
            </a:pPr>
            <a:r>
              <a:rPr lang="en-US" dirty="0"/>
              <a:t>Give the </a:t>
            </a:r>
            <a:r>
              <a:rPr lang="en-US" dirty="0" err="1"/>
              <a:t>HeaderLabel</a:t>
            </a:r>
            <a:r>
              <a:rPr lang="en-US" dirty="0"/>
              <a:t> node a </a:t>
            </a:r>
            <a:r>
              <a:rPr lang="en-US" dirty="0">
                <a:solidFill>
                  <a:srgbClr val="FFDD65"/>
                </a:solidFill>
              </a:rPr>
              <a:t>Full </a:t>
            </a:r>
            <a:r>
              <a:rPr lang="en-US" dirty="0" err="1">
                <a:solidFill>
                  <a:srgbClr val="FFDD65"/>
                </a:solidFill>
              </a:rPr>
              <a:t>Rect</a:t>
            </a:r>
            <a:r>
              <a:rPr lang="en-US" dirty="0">
                <a:solidFill>
                  <a:srgbClr val="FFDD65"/>
                </a:solidFill>
              </a:rPr>
              <a:t> </a:t>
            </a:r>
            <a:r>
              <a:rPr lang="en-US" dirty="0"/>
              <a:t>Layout, and set these properties:</a:t>
            </a:r>
          </a:p>
          <a:p>
            <a:pPr marL="0" indent="0">
              <a:buNone/>
            </a:pPr>
            <a:endParaRPr lang="en-US" dirty="0"/>
          </a:p>
          <a:p>
            <a:pPr marL="0" indent="0">
              <a:buNone/>
            </a:pPr>
            <a:r>
              <a:rPr lang="en-US" dirty="0"/>
              <a:t>Text:			</a:t>
            </a:r>
            <a:r>
              <a:rPr lang="en-US" i="1" dirty="0">
                <a:solidFill>
                  <a:srgbClr val="FFDD65"/>
                </a:solidFill>
              </a:rPr>
              <a:t>any name</a:t>
            </a:r>
            <a:endParaRPr lang="en-US" dirty="0">
              <a:solidFill>
                <a:srgbClr val="FFDD65"/>
              </a:solidFill>
            </a:endParaRPr>
          </a:p>
          <a:p>
            <a:pPr marL="0" indent="0">
              <a:buNone/>
            </a:pPr>
            <a:r>
              <a:rPr lang="en-US" dirty="0"/>
              <a:t>Align &amp; V Align:	</a:t>
            </a:r>
            <a:r>
              <a:rPr lang="en-US" dirty="0">
                <a:solidFill>
                  <a:srgbClr val="FFDD65"/>
                </a:solidFill>
              </a:rPr>
              <a:t>Center</a:t>
            </a:r>
          </a:p>
          <a:p>
            <a:pPr marL="0" indent="0">
              <a:buNone/>
            </a:pPr>
            <a:r>
              <a:rPr lang="en-US" dirty="0"/>
              <a:t>Theme Overrides:</a:t>
            </a:r>
          </a:p>
          <a:p>
            <a:pPr marL="0" indent="0">
              <a:buNone/>
            </a:pPr>
            <a:r>
              <a:rPr lang="en-US" dirty="0"/>
              <a:t>	Fonts:</a:t>
            </a:r>
          </a:p>
          <a:p>
            <a:pPr marL="0" indent="0">
              <a:buNone/>
            </a:pPr>
            <a:r>
              <a:rPr lang="en-US" dirty="0"/>
              <a:t>		Font:	</a:t>
            </a:r>
            <a:r>
              <a:rPr lang="en-US" dirty="0">
                <a:solidFill>
                  <a:srgbClr val="FFDD65"/>
                </a:solidFill>
              </a:rPr>
              <a:t>New Dynamic Font</a:t>
            </a:r>
          </a:p>
          <a:p>
            <a:pPr marL="0" indent="0">
              <a:buNone/>
            </a:pPr>
            <a:r>
              <a:rPr lang="en-US" dirty="0"/>
              <a:t>		(Font Data = </a:t>
            </a:r>
            <a:r>
              <a:rPr lang="en-US" dirty="0" err="1"/>
              <a:t>PixelDash.ttf</a:t>
            </a:r>
            <a:r>
              <a:rPr lang="en-US" dirty="0"/>
              <a:t>)</a:t>
            </a:r>
          </a:p>
          <a:p>
            <a:pPr marL="0" indent="0">
              <a:buNone/>
            </a:pPr>
            <a:endParaRPr lang="en-US" dirty="0"/>
          </a:p>
          <a:p>
            <a:pPr marL="0" indent="0">
              <a:buNone/>
            </a:pPr>
            <a:r>
              <a:rPr lang="en-US" dirty="0"/>
              <a:t>Customize the </a:t>
            </a:r>
            <a:r>
              <a:rPr lang="en-US" dirty="0">
                <a:solidFill>
                  <a:srgbClr val="FFDD65"/>
                </a:solidFill>
              </a:rPr>
              <a:t>Font</a:t>
            </a:r>
            <a:r>
              <a:rPr lang="en-US" dirty="0"/>
              <a:t> and </a:t>
            </a:r>
            <a:r>
              <a:rPr lang="en-US" dirty="0">
                <a:solidFill>
                  <a:srgbClr val="FFDD65"/>
                </a:solidFill>
              </a:rPr>
              <a:t>Control Theme Override </a:t>
            </a:r>
            <a:r>
              <a:rPr lang="en-US" dirty="0"/>
              <a:t>properties to be styled to your liking.</a:t>
            </a:r>
          </a:p>
        </p:txBody>
      </p:sp>
      <p:pic>
        <p:nvPicPr>
          <p:cNvPr id="3" name="Picture 2">
            <a:extLst>
              <a:ext uri="{FF2B5EF4-FFF2-40B4-BE49-F238E27FC236}">
                <a16:creationId xmlns:a16="http://schemas.microsoft.com/office/drawing/2014/main" id="{DC19D288-AA2C-5037-0F2C-B3A193DD727F}"/>
              </a:ext>
            </a:extLst>
          </p:cNvPr>
          <p:cNvPicPr>
            <a:picLocks noChangeAspect="1"/>
          </p:cNvPicPr>
          <p:nvPr/>
        </p:nvPicPr>
        <p:blipFill>
          <a:blip r:embed="rId2"/>
          <a:stretch>
            <a:fillRect/>
          </a:stretch>
        </p:blipFill>
        <p:spPr>
          <a:xfrm>
            <a:off x="376333" y="2927260"/>
            <a:ext cx="5002117" cy="2417942"/>
          </a:xfrm>
          <a:prstGeom prst="rect">
            <a:avLst/>
          </a:prstGeom>
        </p:spPr>
      </p:pic>
      <p:sp>
        <p:nvSpPr>
          <p:cNvPr id="9" name="Rectangle 8">
            <a:extLst>
              <a:ext uri="{FF2B5EF4-FFF2-40B4-BE49-F238E27FC236}">
                <a16:creationId xmlns:a16="http://schemas.microsoft.com/office/drawing/2014/main" id="{735D9531-3404-F923-6AE4-62281FAB7D4D}"/>
              </a:ext>
            </a:extLst>
          </p:cNvPr>
          <p:cNvSpPr/>
          <p:nvPr/>
        </p:nvSpPr>
        <p:spPr>
          <a:xfrm>
            <a:off x="376333" y="4215939"/>
            <a:ext cx="5002117" cy="33855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07709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12A017-955F-8044-68B0-FF9AD0777920}"/>
              </a:ext>
            </a:extLst>
          </p:cNvPr>
          <p:cNvSpPr>
            <a:spLocks noGrp="1"/>
          </p:cNvSpPr>
          <p:nvPr>
            <p:ph type="title"/>
          </p:nvPr>
        </p:nvSpPr>
        <p:spPr/>
        <p:txBody>
          <a:bodyPr/>
          <a:lstStyle/>
          <a:p>
            <a:r>
              <a:rPr lang="en-US" dirty="0"/>
              <a:t>Creating a Main Menu: Quit Button</a:t>
            </a:r>
          </a:p>
        </p:txBody>
      </p:sp>
      <p:sp>
        <p:nvSpPr>
          <p:cNvPr id="6" name="Content Placeholder 5">
            <a:extLst>
              <a:ext uri="{FF2B5EF4-FFF2-40B4-BE49-F238E27FC236}">
                <a16:creationId xmlns:a16="http://schemas.microsoft.com/office/drawing/2014/main" id="{DA1720EC-6E6B-A588-19AA-0206FC20E741}"/>
              </a:ext>
            </a:extLst>
          </p:cNvPr>
          <p:cNvSpPr>
            <a:spLocks noGrp="1"/>
          </p:cNvSpPr>
          <p:nvPr>
            <p:ph sz="half" idx="2"/>
          </p:nvPr>
        </p:nvSpPr>
        <p:spPr>
          <a:xfrm>
            <a:off x="5594122" y="2336872"/>
            <a:ext cx="6075363" cy="4216327"/>
          </a:xfrm>
        </p:spPr>
        <p:txBody>
          <a:bodyPr>
            <a:normAutofit/>
          </a:bodyPr>
          <a:lstStyle/>
          <a:p>
            <a:pPr marL="0" indent="0">
              <a:buNone/>
            </a:pPr>
            <a:r>
              <a:rPr lang="en-US" dirty="0"/>
              <a:t>With the </a:t>
            </a:r>
            <a:r>
              <a:rPr lang="en-US" dirty="0" err="1"/>
              <a:t>PlayButton</a:t>
            </a:r>
            <a:r>
              <a:rPr lang="en-US" dirty="0"/>
              <a:t> selected, give it a </a:t>
            </a:r>
            <a:r>
              <a:rPr lang="en-US" dirty="0" err="1"/>
              <a:t>Rect</a:t>
            </a:r>
            <a:r>
              <a:rPr lang="en-US" dirty="0"/>
              <a:t> size of about 96x96 and position it somewhere under the title.</a:t>
            </a:r>
          </a:p>
          <a:p>
            <a:pPr marL="0" indent="0">
              <a:buNone/>
            </a:pPr>
            <a:endParaRPr lang="en-US" dirty="0"/>
          </a:p>
          <a:p>
            <a:pPr marL="0" indent="0">
              <a:buNone/>
            </a:pPr>
            <a:r>
              <a:rPr lang="en-US" dirty="0"/>
              <a:t>Expand:		</a:t>
            </a:r>
            <a:r>
              <a:rPr lang="en-US" dirty="0">
                <a:solidFill>
                  <a:srgbClr val="FFDD65"/>
                </a:solidFill>
              </a:rPr>
              <a:t>On</a:t>
            </a:r>
          </a:p>
          <a:p>
            <a:pPr marL="0" indent="0">
              <a:buNone/>
            </a:pPr>
            <a:r>
              <a:rPr lang="en-US" dirty="0"/>
              <a:t>Stretch Mode:	</a:t>
            </a:r>
            <a:r>
              <a:rPr lang="en-US" dirty="0">
                <a:solidFill>
                  <a:srgbClr val="FFDD65"/>
                </a:solidFill>
              </a:rPr>
              <a:t>Keep Aspect Centered</a:t>
            </a:r>
          </a:p>
          <a:p>
            <a:pPr marL="0" indent="0">
              <a:buNone/>
            </a:pPr>
            <a:r>
              <a:rPr lang="en-US" dirty="0"/>
              <a:t>Texture &gt; Normal:</a:t>
            </a:r>
          </a:p>
          <a:p>
            <a:pPr marL="0" indent="0">
              <a:buNone/>
            </a:pPr>
            <a:r>
              <a:rPr lang="en-US" i="1" dirty="0"/>
              <a:t>	</a:t>
            </a:r>
            <a:r>
              <a:rPr lang="en-US" sz="2000" i="1" dirty="0">
                <a:solidFill>
                  <a:srgbClr val="FFDD65"/>
                </a:solidFill>
              </a:rPr>
              <a:t>Assets/Free/Menu/Buttons/</a:t>
            </a:r>
            <a:r>
              <a:rPr lang="en-US" sz="2000" i="1" dirty="0" err="1">
                <a:solidFill>
                  <a:srgbClr val="FFDD65"/>
                </a:solidFill>
              </a:rPr>
              <a:t>Play.png</a:t>
            </a:r>
            <a:endParaRPr lang="en-US" sz="2000" i="1" dirty="0">
              <a:solidFill>
                <a:srgbClr val="FFDD65"/>
              </a:solidFill>
            </a:endParaRPr>
          </a:p>
        </p:txBody>
      </p:sp>
      <p:pic>
        <p:nvPicPr>
          <p:cNvPr id="5" name="Picture 4">
            <a:extLst>
              <a:ext uri="{FF2B5EF4-FFF2-40B4-BE49-F238E27FC236}">
                <a16:creationId xmlns:a16="http://schemas.microsoft.com/office/drawing/2014/main" id="{8D390020-8555-1ED2-F174-32F6A207D6D6}"/>
              </a:ext>
            </a:extLst>
          </p:cNvPr>
          <p:cNvPicPr>
            <a:picLocks noChangeAspect="1"/>
          </p:cNvPicPr>
          <p:nvPr/>
        </p:nvPicPr>
        <p:blipFill>
          <a:blip r:embed="rId2"/>
          <a:stretch>
            <a:fillRect/>
          </a:stretch>
        </p:blipFill>
        <p:spPr>
          <a:xfrm>
            <a:off x="376333" y="2927260"/>
            <a:ext cx="5002117" cy="2417942"/>
          </a:xfrm>
          <a:prstGeom prst="rect">
            <a:avLst/>
          </a:prstGeom>
        </p:spPr>
      </p:pic>
      <p:sp>
        <p:nvSpPr>
          <p:cNvPr id="7" name="Rectangle 6">
            <a:extLst>
              <a:ext uri="{FF2B5EF4-FFF2-40B4-BE49-F238E27FC236}">
                <a16:creationId xmlns:a16="http://schemas.microsoft.com/office/drawing/2014/main" id="{BBE6F1DD-93E4-FB6E-467E-2EB0282BD6B7}"/>
              </a:ext>
            </a:extLst>
          </p:cNvPr>
          <p:cNvSpPr/>
          <p:nvPr/>
        </p:nvSpPr>
        <p:spPr>
          <a:xfrm>
            <a:off x="376333" y="4607636"/>
            <a:ext cx="5002117" cy="33855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370751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12A017-955F-8044-68B0-FF9AD0777920}"/>
              </a:ext>
            </a:extLst>
          </p:cNvPr>
          <p:cNvSpPr>
            <a:spLocks noGrp="1"/>
          </p:cNvSpPr>
          <p:nvPr>
            <p:ph type="title"/>
          </p:nvPr>
        </p:nvSpPr>
        <p:spPr/>
        <p:txBody>
          <a:bodyPr/>
          <a:lstStyle/>
          <a:p>
            <a:r>
              <a:rPr lang="en-US" dirty="0"/>
              <a:t>Creating a Main Menu: Quit Button</a:t>
            </a:r>
          </a:p>
        </p:txBody>
      </p:sp>
      <p:sp>
        <p:nvSpPr>
          <p:cNvPr id="6" name="Content Placeholder 5">
            <a:extLst>
              <a:ext uri="{FF2B5EF4-FFF2-40B4-BE49-F238E27FC236}">
                <a16:creationId xmlns:a16="http://schemas.microsoft.com/office/drawing/2014/main" id="{DA1720EC-6E6B-A588-19AA-0206FC20E741}"/>
              </a:ext>
            </a:extLst>
          </p:cNvPr>
          <p:cNvSpPr>
            <a:spLocks noGrp="1"/>
          </p:cNvSpPr>
          <p:nvPr>
            <p:ph sz="half" idx="2"/>
          </p:nvPr>
        </p:nvSpPr>
        <p:spPr>
          <a:xfrm>
            <a:off x="5594122" y="2336872"/>
            <a:ext cx="6075363" cy="4216327"/>
          </a:xfrm>
        </p:spPr>
        <p:txBody>
          <a:bodyPr>
            <a:normAutofit lnSpcReduction="10000"/>
          </a:bodyPr>
          <a:lstStyle/>
          <a:p>
            <a:pPr marL="0" indent="0">
              <a:buNone/>
            </a:pPr>
            <a:r>
              <a:rPr lang="en-US" dirty="0"/>
              <a:t>With the </a:t>
            </a:r>
            <a:r>
              <a:rPr lang="en-US" dirty="0" err="1"/>
              <a:t>QuitButton</a:t>
            </a:r>
            <a:r>
              <a:rPr lang="en-US" dirty="0"/>
              <a:t> selected, set its Layout to “Top Right”, position it, and set its properties to the following:</a:t>
            </a:r>
          </a:p>
          <a:p>
            <a:pPr marL="0" indent="0">
              <a:buNone/>
            </a:pPr>
            <a:endParaRPr lang="en-US" dirty="0"/>
          </a:p>
          <a:p>
            <a:pPr marL="0" indent="0">
              <a:buNone/>
            </a:pPr>
            <a:r>
              <a:rPr lang="en-US" dirty="0"/>
              <a:t>Expand:		</a:t>
            </a:r>
            <a:r>
              <a:rPr lang="en-US" dirty="0">
                <a:solidFill>
                  <a:srgbClr val="FFDD65"/>
                </a:solidFill>
              </a:rPr>
              <a:t>On</a:t>
            </a:r>
          </a:p>
          <a:p>
            <a:pPr marL="0" indent="0">
              <a:buNone/>
            </a:pPr>
            <a:r>
              <a:rPr lang="en-US" dirty="0"/>
              <a:t>Stretch Mode:	</a:t>
            </a:r>
            <a:r>
              <a:rPr lang="en-US" dirty="0">
                <a:solidFill>
                  <a:srgbClr val="FFDD65"/>
                </a:solidFill>
              </a:rPr>
              <a:t>Keep Aspect Centered</a:t>
            </a:r>
          </a:p>
          <a:p>
            <a:pPr marL="0" indent="0">
              <a:buNone/>
            </a:pPr>
            <a:r>
              <a:rPr lang="en-US" dirty="0"/>
              <a:t>Texture &gt; Normal:</a:t>
            </a:r>
          </a:p>
          <a:p>
            <a:pPr marL="0" indent="0">
              <a:buNone/>
            </a:pPr>
            <a:r>
              <a:rPr lang="en-US" i="1" dirty="0"/>
              <a:t>	</a:t>
            </a:r>
            <a:r>
              <a:rPr lang="en-US" sz="2000" i="1" dirty="0">
                <a:solidFill>
                  <a:srgbClr val="FFDD65"/>
                </a:solidFill>
              </a:rPr>
              <a:t>Assets/Free/Menu/Buttons/</a:t>
            </a:r>
            <a:r>
              <a:rPr lang="en-US" sz="2000" i="1" dirty="0" err="1">
                <a:solidFill>
                  <a:srgbClr val="FFDD65"/>
                </a:solidFill>
              </a:rPr>
              <a:t>Close.png</a:t>
            </a:r>
            <a:endParaRPr lang="en-US" i="1" dirty="0">
              <a:solidFill>
                <a:srgbClr val="FFDD65"/>
              </a:solidFill>
            </a:endParaRPr>
          </a:p>
          <a:p>
            <a:pPr marL="0" indent="0">
              <a:buNone/>
            </a:pPr>
            <a:endParaRPr lang="en-US" dirty="0"/>
          </a:p>
          <a:p>
            <a:pPr marL="0" indent="0">
              <a:buNone/>
            </a:pPr>
            <a:r>
              <a:rPr lang="en-US" dirty="0" err="1"/>
              <a:t>Rect</a:t>
            </a:r>
            <a:r>
              <a:rPr lang="en-US" dirty="0"/>
              <a:t> &gt; Size:		</a:t>
            </a:r>
            <a:r>
              <a:rPr lang="en-US" dirty="0">
                <a:solidFill>
                  <a:srgbClr val="FFDD65"/>
                </a:solidFill>
              </a:rPr>
              <a:t>56 x 56</a:t>
            </a:r>
          </a:p>
        </p:txBody>
      </p:sp>
      <p:pic>
        <p:nvPicPr>
          <p:cNvPr id="5" name="Picture 4">
            <a:extLst>
              <a:ext uri="{FF2B5EF4-FFF2-40B4-BE49-F238E27FC236}">
                <a16:creationId xmlns:a16="http://schemas.microsoft.com/office/drawing/2014/main" id="{8D390020-8555-1ED2-F174-32F6A207D6D6}"/>
              </a:ext>
            </a:extLst>
          </p:cNvPr>
          <p:cNvPicPr>
            <a:picLocks noChangeAspect="1"/>
          </p:cNvPicPr>
          <p:nvPr/>
        </p:nvPicPr>
        <p:blipFill>
          <a:blip r:embed="rId2"/>
          <a:stretch>
            <a:fillRect/>
          </a:stretch>
        </p:blipFill>
        <p:spPr>
          <a:xfrm>
            <a:off x="376333" y="2927260"/>
            <a:ext cx="5002117" cy="2417942"/>
          </a:xfrm>
          <a:prstGeom prst="rect">
            <a:avLst/>
          </a:prstGeom>
        </p:spPr>
      </p:pic>
      <p:sp>
        <p:nvSpPr>
          <p:cNvPr id="7" name="Rectangle 6">
            <a:extLst>
              <a:ext uri="{FF2B5EF4-FFF2-40B4-BE49-F238E27FC236}">
                <a16:creationId xmlns:a16="http://schemas.microsoft.com/office/drawing/2014/main" id="{BBE6F1DD-93E4-FB6E-467E-2EB0282BD6B7}"/>
              </a:ext>
            </a:extLst>
          </p:cNvPr>
          <p:cNvSpPr/>
          <p:nvPr/>
        </p:nvSpPr>
        <p:spPr>
          <a:xfrm>
            <a:off x="376333" y="4998336"/>
            <a:ext cx="5002117" cy="33855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2428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a blue background&#10;&#10;Description automatically generated with low confidence">
            <a:extLst>
              <a:ext uri="{FF2B5EF4-FFF2-40B4-BE49-F238E27FC236}">
                <a16:creationId xmlns:a16="http://schemas.microsoft.com/office/drawing/2014/main" id="{3357DACF-5404-0777-38E8-6B6BE8F10DA1}"/>
              </a:ext>
            </a:extLst>
          </p:cNvPr>
          <p:cNvPicPr>
            <a:picLocks noChangeAspect="1"/>
          </p:cNvPicPr>
          <p:nvPr/>
        </p:nvPicPr>
        <p:blipFill>
          <a:blip r:embed="rId2"/>
          <a:stretch>
            <a:fillRect/>
          </a:stretch>
        </p:blipFill>
        <p:spPr>
          <a:xfrm>
            <a:off x="770732" y="0"/>
            <a:ext cx="10650533" cy="6858000"/>
          </a:xfrm>
          <a:prstGeom prst="rect">
            <a:avLst/>
          </a:prstGeom>
        </p:spPr>
      </p:pic>
      <p:sp>
        <p:nvSpPr>
          <p:cNvPr id="2" name="Rectangle 1">
            <a:extLst>
              <a:ext uri="{FF2B5EF4-FFF2-40B4-BE49-F238E27FC236}">
                <a16:creationId xmlns:a16="http://schemas.microsoft.com/office/drawing/2014/main" id="{B2DAD192-6478-2A27-7175-C8A0EBD5EDBD}"/>
              </a:ext>
            </a:extLst>
          </p:cNvPr>
          <p:cNvSpPr/>
          <p:nvPr/>
        </p:nvSpPr>
        <p:spPr>
          <a:xfrm>
            <a:off x="9679785" y="482600"/>
            <a:ext cx="1470815" cy="60198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E284EB-8540-E349-D213-4C0BCFB56FA0}"/>
              </a:ext>
            </a:extLst>
          </p:cNvPr>
          <p:cNvSpPr txBox="1"/>
          <p:nvPr/>
        </p:nvSpPr>
        <p:spPr>
          <a:xfrm>
            <a:off x="7647785" y="298450"/>
            <a:ext cx="2032000" cy="369332"/>
          </a:xfrm>
          <a:prstGeom prst="rect">
            <a:avLst/>
          </a:prstGeom>
          <a:noFill/>
        </p:spPr>
        <p:txBody>
          <a:bodyPr wrap="square" rtlCol="0">
            <a:spAutoFit/>
          </a:bodyPr>
          <a:lstStyle/>
          <a:p>
            <a:pPr algn="ctr"/>
            <a:r>
              <a:rPr lang="en-US" dirty="0">
                <a:solidFill>
                  <a:srgbClr val="FFDD65"/>
                </a:solidFill>
              </a:rPr>
              <a:t>Inspector Tab</a:t>
            </a:r>
          </a:p>
        </p:txBody>
      </p:sp>
      <p:sp>
        <p:nvSpPr>
          <p:cNvPr id="3" name="TextBox 2">
            <a:extLst>
              <a:ext uri="{FF2B5EF4-FFF2-40B4-BE49-F238E27FC236}">
                <a16:creationId xmlns:a16="http://schemas.microsoft.com/office/drawing/2014/main" id="{10EB4DAF-FC66-9DA3-4790-4E2412608736}"/>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2076872078"/>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0AFFF-221A-F89F-C3F9-B07D97ED9405}"/>
              </a:ext>
            </a:extLst>
          </p:cNvPr>
          <p:cNvSpPr>
            <a:spLocks noGrp="1"/>
          </p:cNvSpPr>
          <p:nvPr>
            <p:ph type="title"/>
          </p:nvPr>
        </p:nvSpPr>
        <p:spPr/>
        <p:txBody>
          <a:bodyPr/>
          <a:lstStyle/>
          <a:p>
            <a:r>
              <a:rPr lang="en-US" dirty="0"/>
              <a:t>Scene Management</a:t>
            </a:r>
          </a:p>
        </p:txBody>
      </p:sp>
      <p:sp>
        <p:nvSpPr>
          <p:cNvPr id="3" name="Content Placeholder 2">
            <a:extLst>
              <a:ext uri="{FF2B5EF4-FFF2-40B4-BE49-F238E27FC236}">
                <a16:creationId xmlns:a16="http://schemas.microsoft.com/office/drawing/2014/main" id="{A8813FFD-A5B2-3087-2998-7FD0DCEACA26}"/>
              </a:ext>
            </a:extLst>
          </p:cNvPr>
          <p:cNvSpPr>
            <a:spLocks noGrp="1"/>
          </p:cNvSpPr>
          <p:nvPr>
            <p:ph idx="1"/>
          </p:nvPr>
        </p:nvSpPr>
        <p:spPr/>
        <p:txBody>
          <a:bodyPr/>
          <a:lstStyle/>
          <a:p>
            <a:r>
              <a:rPr lang="en-US" dirty="0"/>
              <a:t>Godot runs a single “top-level scene” at any point in time.</a:t>
            </a:r>
          </a:p>
          <a:p>
            <a:endParaRPr lang="en-US" dirty="0"/>
          </a:p>
          <a:p>
            <a:r>
              <a:rPr lang="en-US" dirty="0"/>
              <a:t>Naturally, every project’s scenes are organized and managed differently based on project size and needs.</a:t>
            </a:r>
          </a:p>
          <a:p>
            <a:endParaRPr lang="en-US" dirty="0"/>
          </a:p>
          <a:p>
            <a:r>
              <a:rPr lang="en-US" dirty="0"/>
              <a:t>Scene Managers are used in many projects to make the process of transitioning between scenes easier, as well as providing loading screens and screen transition animations.</a:t>
            </a:r>
          </a:p>
        </p:txBody>
      </p:sp>
    </p:spTree>
    <p:extLst>
      <p:ext uri="{BB962C8B-B14F-4D97-AF65-F5344CB8AC3E}">
        <p14:creationId xmlns:p14="http://schemas.microsoft.com/office/powerpoint/2010/main" val="31806718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9466-5D60-9683-6D61-55160D1259BF}"/>
              </a:ext>
            </a:extLst>
          </p:cNvPr>
          <p:cNvSpPr>
            <a:spLocks noGrp="1"/>
          </p:cNvSpPr>
          <p:nvPr>
            <p:ph type="title"/>
          </p:nvPr>
        </p:nvSpPr>
        <p:spPr/>
        <p:txBody>
          <a:bodyPr/>
          <a:lstStyle/>
          <a:p>
            <a:r>
              <a:rPr lang="en-US" dirty="0"/>
              <a:t>Main Menu Button Signal Callbacks</a:t>
            </a:r>
          </a:p>
        </p:txBody>
      </p:sp>
      <p:sp>
        <p:nvSpPr>
          <p:cNvPr id="4" name="TextBox 3">
            <a:extLst>
              <a:ext uri="{FF2B5EF4-FFF2-40B4-BE49-F238E27FC236}">
                <a16:creationId xmlns:a16="http://schemas.microsoft.com/office/drawing/2014/main" id="{ED5D5C44-BFB6-214F-D6AA-AD2F830CCD72}"/>
              </a:ext>
            </a:extLst>
          </p:cNvPr>
          <p:cNvSpPr txBox="1"/>
          <p:nvPr/>
        </p:nvSpPr>
        <p:spPr>
          <a:xfrm>
            <a:off x="853309" y="3015707"/>
            <a:ext cx="10485382" cy="2400657"/>
          </a:xfrm>
          <a:prstGeom prst="rect">
            <a:avLst/>
          </a:prstGeom>
          <a:solidFill>
            <a:srgbClr val="202531"/>
          </a:solidFill>
        </p:spPr>
        <p:txBody>
          <a:bodyPr wrap="square" lIns="228600" tIns="228600" rIns="228600" bIns="22860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Control</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on_QuitButton_pressed</a:t>
            </a:r>
            <a:r>
              <a:rPr lang="en-US" b="0" dirty="0">
                <a:solidFill>
                  <a:srgbClr val="D4D4D4"/>
                </a:solidFill>
                <a:effectLst/>
                <a:latin typeface="Menlo" panose="020B0609030804020204" pitchFamily="49" charset="0"/>
              </a:rPr>
              <a:t>():</a:t>
            </a:r>
          </a:p>
          <a:p>
            <a:r>
              <a:rPr lang="en-US" b="0" dirty="0">
                <a:solidFill>
                  <a:srgbClr val="DCDCAA"/>
                </a:solidFill>
                <a:effectLst/>
                <a:latin typeface="Menlo" panose="020B0609030804020204" pitchFamily="49" charset="0"/>
              </a:rPr>
              <a:t>	</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quit</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on_PlayButton_pressed</a:t>
            </a:r>
            <a:r>
              <a:rPr lang="en-US" b="0" dirty="0">
                <a:solidFill>
                  <a:srgbClr val="D4D4D4"/>
                </a:solidFill>
                <a:effectLst/>
                <a:latin typeface="Menlo" panose="020B0609030804020204" pitchFamily="49" charset="0"/>
              </a:rPr>
              <a:t>():</a:t>
            </a:r>
          </a:p>
          <a:p>
            <a:r>
              <a:rPr lang="en-US" b="0" dirty="0">
                <a:solidFill>
                  <a:srgbClr val="DCDCAA"/>
                </a:solidFill>
                <a:effectLst/>
                <a:latin typeface="Menlo" panose="020B0609030804020204" pitchFamily="49" charset="0"/>
              </a:rPr>
              <a:t>	</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change_scene</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"res://Scenes/Level/</a:t>
            </a:r>
            <a:r>
              <a:rPr lang="en-US" b="0" dirty="0" err="1">
                <a:solidFill>
                  <a:srgbClr val="CE9178"/>
                </a:solidFill>
                <a:effectLst/>
                <a:latin typeface="Menlo" panose="020B0609030804020204" pitchFamily="49" charset="0"/>
              </a:rPr>
              <a:t>Level.tscn</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p:txBody>
      </p:sp>
      <p:sp>
        <p:nvSpPr>
          <p:cNvPr id="7" name="TextBox 6">
            <a:extLst>
              <a:ext uri="{FF2B5EF4-FFF2-40B4-BE49-F238E27FC236}">
                <a16:creationId xmlns:a16="http://schemas.microsoft.com/office/drawing/2014/main" id="{B5F41D76-A80C-C439-C754-54F67A462C76}"/>
              </a:ext>
            </a:extLst>
          </p:cNvPr>
          <p:cNvSpPr txBox="1"/>
          <p:nvPr/>
        </p:nvSpPr>
        <p:spPr>
          <a:xfrm>
            <a:off x="1112838" y="1946605"/>
            <a:ext cx="9966324" cy="584775"/>
          </a:xfrm>
          <a:prstGeom prst="rect">
            <a:avLst/>
          </a:prstGeom>
          <a:noFill/>
        </p:spPr>
        <p:txBody>
          <a:bodyPr wrap="square" rtlCol="0">
            <a:spAutoFit/>
          </a:bodyPr>
          <a:lstStyle/>
          <a:p>
            <a:pPr algn="ctr"/>
            <a:r>
              <a:rPr lang="en-US" sz="1600" dirty="0"/>
              <a:t>Create an attach a </a:t>
            </a:r>
            <a:r>
              <a:rPr lang="en-US" sz="1600" dirty="0" err="1"/>
              <a:t>MainMenu</a:t>
            </a:r>
            <a:r>
              <a:rPr lang="en-US" sz="1600" dirty="0"/>
              <a:t> script to the root node of the </a:t>
            </a:r>
            <a:r>
              <a:rPr lang="en-US" sz="1600" dirty="0" err="1"/>
              <a:t>MainMenu</a:t>
            </a:r>
            <a:r>
              <a:rPr lang="en-US" sz="1600" dirty="0"/>
              <a:t> scene. Then connect the Quit and Play buttons’ pressed signal to the </a:t>
            </a:r>
            <a:r>
              <a:rPr lang="en-US" sz="1600" dirty="0" err="1"/>
              <a:t>MainMenu</a:t>
            </a:r>
            <a:r>
              <a:rPr lang="en-US" sz="1600" dirty="0"/>
              <a:t> script with with the following implementations.</a:t>
            </a:r>
          </a:p>
        </p:txBody>
      </p:sp>
    </p:spTree>
    <p:extLst>
      <p:ext uri="{BB962C8B-B14F-4D97-AF65-F5344CB8AC3E}">
        <p14:creationId xmlns:p14="http://schemas.microsoft.com/office/powerpoint/2010/main" val="302134258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FB450C-D884-46E4-EE6F-B0D33BB646F4}"/>
              </a:ext>
            </a:extLst>
          </p:cNvPr>
          <p:cNvSpPr txBox="1"/>
          <p:nvPr/>
        </p:nvSpPr>
        <p:spPr>
          <a:xfrm>
            <a:off x="853309" y="3015707"/>
            <a:ext cx="10485382" cy="2400657"/>
          </a:xfrm>
          <a:prstGeom prst="rect">
            <a:avLst/>
          </a:prstGeom>
          <a:solidFill>
            <a:srgbClr val="202531"/>
          </a:solidFill>
        </p:spPr>
        <p:txBody>
          <a:bodyPr wrap="square" lIns="228600" tIns="228600" rIns="228600" bIns="22860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Control</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on_QuitButton_pressed</a:t>
            </a:r>
            <a:r>
              <a:rPr lang="en-US" b="0" dirty="0">
                <a:solidFill>
                  <a:srgbClr val="D4D4D4"/>
                </a:solidFill>
                <a:effectLst/>
                <a:latin typeface="Menlo" panose="020B0609030804020204" pitchFamily="49" charset="0"/>
              </a:rPr>
              <a:t>():</a:t>
            </a:r>
          </a:p>
          <a:p>
            <a:r>
              <a:rPr lang="en-US" b="0" dirty="0">
                <a:solidFill>
                  <a:srgbClr val="DCDCAA"/>
                </a:solidFill>
                <a:effectLst/>
                <a:latin typeface="Menlo" panose="020B0609030804020204" pitchFamily="49" charset="0"/>
              </a:rPr>
              <a:t>	</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quit</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on_PlayButton_pressed</a:t>
            </a:r>
            <a:r>
              <a:rPr lang="en-US" b="0" dirty="0">
                <a:solidFill>
                  <a:srgbClr val="D4D4D4"/>
                </a:solidFill>
                <a:effectLst/>
                <a:latin typeface="Menlo" panose="020B0609030804020204" pitchFamily="49" charset="0"/>
              </a:rPr>
              <a:t>():</a:t>
            </a:r>
          </a:p>
          <a:p>
            <a:r>
              <a:rPr lang="en-US" b="0" dirty="0">
                <a:solidFill>
                  <a:srgbClr val="DCDCAA"/>
                </a:solidFill>
                <a:effectLst/>
                <a:latin typeface="Menlo" panose="020B0609030804020204" pitchFamily="49" charset="0"/>
              </a:rPr>
              <a:t>	</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change_scene</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"res://Scenes/Level/</a:t>
            </a:r>
            <a:r>
              <a:rPr lang="en-US" b="0" dirty="0" err="1">
                <a:solidFill>
                  <a:srgbClr val="CE9178"/>
                </a:solidFill>
                <a:effectLst/>
                <a:latin typeface="Menlo" panose="020B0609030804020204" pitchFamily="49" charset="0"/>
              </a:rPr>
              <a:t>Level.tscn</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p:txBody>
      </p:sp>
      <p:sp>
        <p:nvSpPr>
          <p:cNvPr id="2" name="Title 1">
            <a:extLst>
              <a:ext uri="{FF2B5EF4-FFF2-40B4-BE49-F238E27FC236}">
                <a16:creationId xmlns:a16="http://schemas.microsoft.com/office/drawing/2014/main" id="{30159466-5D60-9683-6D61-55160D1259BF}"/>
              </a:ext>
            </a:extLst>
          </p:cNvPr>
          <p:cNvSpPr>
            <a:spLocks noGrp="1"/>
          </p:cNvSpPr>
          <p:nvPr>
            <p:ph type="title"/>
          </p:nvPr>
        </p:nvSpPr>
        <p:spPr/>
        <p:txBody>
          <a:bodyPr/>
          <a:lstStyle/>
          <a:p>
            <a:r>
              <a:rPr lang="en-US" dirty="0"/>
              <a:t>Main Menu Button Signal Callbacks</a:t>
            </a:r>
          </a:p>
        </p:txBody>
      </p:sp>
      <p:sp>
        <p:nvSpPr>
          <p:cNvPr id="3" name="Rectangle 2">
            <a:extLst>
              <a:ext uri="{FF2B5EF4-FFF2-40B4-BE49-F238E27FC236}">
                <a16:creationId xmlns:a16="http://schemas.microsoft.com/office/drawing/2014/main" id="{6C225D39-9122-D817-64C3-BE03A756A86A}"/>
              </a:ext>
            </a:extLst>
          </p:cNvPr>
          <p:cNvSpPr/>
          <p:nvPr/>
        </p:nvSpPr>
        <p:spPr>
          <a:xfrm>
            <a:off x="853310" y="3783047"/>
            <a:ext cx="10485381" cy="584775"/>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5F41D76-A80C-C439-C754-54F67A462C76}"/>
              </a:ext>
            </a:extLst>
          </p:cNvPr>
          <p:cNvSpPr txBox="1"/>
          <p:nvPr/>
        </p:nvSpPr>
        <p:spPr>
          <a:xfrm>
            <a:off x="1112838" y="1946605"/>
            <a:ext cx="9966324" cy="584775"/>
          </a:xfrm>
          <a:prstGeom prst="rect">
            <a:avLst/>
          </a:prstGeom>
          <a:noFill/>
        </p:spPr>
        <p:txBody>
          <a:bodyPr wrap="square" rtlCol="0">
            <a:spAutoFit/>
          </a:bodyPr>
          <a:lstStyle/>
          <a:p>
            <a:pPr algn="ctr"/>
            <a:r>
              <a:rPr lang="en-US" sz="1600" dirty="0"/>
              <a:t>The </a:t>
            </a:r>
            <a:r>
              <a:rPr lang="en-US" sz="1600" dirty="0" err="1">
                <a:solidFill>
                  <a:srgbClr val="FFDD65"/>
                </a:solidFill>
              </a:rPr>
              <a:t>get_tree</a:t>
            </a:r>
            <a:r>
              <a:rPr lang="en-US" sz="1600" dirty="0">
                <a:solidFill>
                  <a:srgbClr val="FFDD65"/>
                </a:solidFill>
              </a:rPr>
              <a:t>() </a:t>
            </a:r>
            <a:r>
              <a:rPr lang="en-US" sz="1600" dirty="0"/>
              <a:t>function gives us the currently active scene’s scene tree. We then call the </a:t>
            </a:r>
            <a:r>
              <a:rPr lang="en-US" sz="1600" dirty="0">
                <a:solidFill>
                  <a:srgbClr val="FFDD65"/>
                </a:solidFill>
              </a:rPr>
              <a:t>quit()</a:t>
            </a:r>
            <a:r>
              <a:rPr lang="en-US" sz="1600" dirty="0"/>
              <a:t> function on the scene tree to quit the scene and ultimately close our game.</a:t>
            </a:r>
          </a:p>
        </p:txBody>
      </p:sp>
    </p:spTree>
    <p:extLst>
      <p:ext uri="{BB962C8B-B14F-4D97-AF65-F5344CB8AC3E}">
        <p14:creationId xmlns:p14="http://schemas.microsoft.com/office/powerpoint/2010/main" val="75877598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FB450C-D884-46E4-EE6F-B0D33BB646F4}"/>
              </a:ext>
            </a:extLst>
          </p:cNvPr>
          <p:cNvSpPr txBox="1"/>
          <p:nvPr/>
        </p:nvSpPr>
        <p:spPr>
          <a:xfrm>
            <a:off x="853309" y="3015707"/>
            <a:ext cx="10485382" cy="2400657"/>
          </a:xfrm>
          <a:prstGeom prst="rect">
            <a:avLst/>
          </a:prstGeom>
          <a:solidFill>
            <a:srgbClr val="202531"/>
          </a:solidFill>
        </p:spPr>
        <p:txBody>
          <a:bodyPr wrap="square" lIns="228600" tIns="228600" rIns="228600" bIns="22860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Control</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on_QuitButton_pressed</a:t>
            </a:r>
            <a:r>
              <a:rPr lang="en-US" b="0" dirty="0">
                <a:solidFill>
                  <a:srgbClr val="D4D4D4"/>
                </a:solidFill>
                <a:effectLst/>
                <a:latin typeface="Menlo" panose="020B0609030804020204" pitchFamily="49" charset="0"/>
              </a:rPr>
              <a:t>():</a:t>
            </a:r>
          </a:p>
          <a:p>
            <a:r>
              <a:rPr lang="en-US" b="0" dirty="0">
                <a:solidFill>
                  <a:srgbClr val="DCDCAA"/>
                </a:solidFill>
                <a:effectLst/>
                <a:latin typeface="Menlo" panose="020B0609030804020204" pitchFamily="49" charset="0"/>
              </a:rPr>
              <a:t>	</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quit</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on_PlayButton_pressed</a:t>
            </a:r>
            <a:r>
              <a:rPr lang="en-US" b="0" dirty="0">
                <a:solidFill>
                  <a:srgbClr val="D4D4D4"/>
                </a:solidFill>
                <a:effectLst/>
                <a:latin typeface="Menlo" panose="020B0609030804020204" pitchFamily="49" charset="0"/>
              </a:rPr>
              <a:t>():</a:t>
            </a:r>
          </a:p>
          <a:p>
            <a:r>
              <a:rPr lang="en-US" b="0" dirty="0">
                <a:solidFill>
                  <a:srgbClr val="DCDCAA"/>
                </a:solidFill>
                <a:effectLst/>
                <a:latin typeface="Menlo" panose="020B0609030804020204" pitchFamily="49" charset="0"/>
              </a:rPr>
              <a:t>	</a:t>
            </a:r>
            <a:r>
              <a:rPr lang="en-US" b="0" dirty="0" err="1">
                <a:solidFill>
                  <a:srgbClr val="DCDCAA"/>
                </a:solidFill>
                <a:effectLst/>
                <a:latin typeface="Menlo" panose="020B0609030804020204" pitchFamily="49" charset="0"/>
              </a:rPr>
              <a:t>get_tree</a:t>
            </a:r>
            <a:r>
              <a:rPr lang="en-US" b="0" dirty="0">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change_scene</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"res://Scenes/Level/</a:t>
            </a:r>
            <a:r>
              <a:rPr lang="en-US" b="0" dirty="0" err="1">
                <a:solidFill>
                  <a:srgbClr val="CE9178"/>
                </a:solidFill>
                <a:effectLst/>
                <a:latin typeface="Menlo" panose="020B0609030804020204" pitchFamily="49" charset="0"/>
              </a:rPr>
              <a:t>Level.tscn</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p:txBody>
      </p:sp>
      <p:sp>
        <p:nvSpPr>
          <p:cNvPr id="2" name="Title 1">
            <a:extLst>
              <a:ext uri="{FF2B5EF4-FFF2-40B4-BE49-F238E27FC236}">
                <a16:creationId xmlns:a16="http://schemas.microsoft.com/office/drawing/2014/main" id="{30159466-5D60-9683-6D61-55160D1259BF}"/>
              </a:ext>
            </a:extLst>
          </p:cNvPr>
          <p:cNvSpPr>
            <a:spLocks noGrp="1"/>
          </p:cNvSpPr>
          <p:nvPr>
            <p:ph type="title"/>
          </p:nvPr>
        </p:nvSpPr>
        <p:spPr/>
        <p:txBody>
          <a:bodyPr/>
          <a:lstStyle/>
          <a:p>
            <a:r>
              <a:rPr lang="en-US" dirty="0"/>
              <a:t>Main Menu Button Signal Callbacks</a:t>
            </a:r>
          </a:p>
        </p:txBody>
      </p:sp>
      <p:sp>
        <p:nvSpPr>
          <p:cNvPr id="3" name="Rectangle 2">
            <a:extLst>
              <a:ext uri="{FF2B5EF4-FFF2-40B4-BE49-F238E27FC236}">
                <a16:creationId xmlns:a16="http://schemas.microsoft.com/office/drawing/2014/main" id="{6C225D39-9122-D817-64C3-BE03A756A86A}"/>
              </a:ext>
            </a:extLst>
          </p:cNvPr>
          <p:cNvSpPr/>
          <p:nvPr/>
        </p:nvSpPr>
        <p:spPr>
          <a:xfrm>
            <a:off x="853310" y="4606007"/>
            <a:ext cx="10485381" cy="584775"/>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5F41D76-A80C-C439-C754-54F67A462C76}"/>
              </a:ext>
            </a:extLst>
          </p:cNvPr>
          <p:cNvSpPr txBox="1"/>
          <p:nvPr/>
        </p:nvSpPr>
        <p:spPr>
          <a:xfrm>
            <a:off x="1112838" y="1946605"/>
            <a:ext cx="9966324" cy="584775"/>
          </a:xfrm>
          <a:prstGeom prst="rect">
            <a:avLst/>
          </a:prstGeom>
          <a:noFill/>
        </p:spPr>
        <p:txBody>
          <a:bodyPr wrap="square" rtlCol="0">
            <a:spAutoFit/>
          </a:bodyPr>
          <a:lstStyle/>
          <a:p>
            <a:pPr algn="ctr"/>
            <a:r>
              <a:rPr lang="en-US" sz="1600" dirty="0"/>
              <a:t>The </a:t>
            </a:r>
            <a:r>
              <a:rPr lang="en-US" sz="1600" dirty="0" err="1">
                <a:solidFill>
                  <a:srgbClr val="FFDD65"/>
                </a:solidFill>
              </a:rPr>
              <a:t>change_scene</a:t>
            </a:r>
            <a:r>
              <a:rPr lang="en-US" sz="1600" dirty="0">
                <a:solidFill>
                  <a:srgbClr val="FFDD65"/>
                </a:solidFill>
              </a:rPr>
              <a:t>() </a:t>
            </a:r>
            <a:r>
              <a:rPr lang="en-US" sz="1600" dirty="0"/>
              <a:t>on the scene tree changes the currently active scene to the scene (the .</a:t>
            </a:r>
            <a:r>
              <a:rPr lang="en-US" sz="1600" dirty="0" err="1"/>
              <a:t>tscn</a:t>
            </a:r>
            <a:r>
              <a:rPr lang="en-US" sz="1600" dirty="0"/>
              <a:t> file) of a scene saved at a specific project path.</a:t>
            </a:r>
          </a:p>
        </p:txBody>
      </p:sp>
    </p:spTree>
    <p:extLst>
      <p:ext uri="{BB962C8B-B14F-4D97-AF65-F5344CB8AC3E}">
        <p14:creationId xmlns:p14="http://schemas.microsoft.com/office/powerpoint/2010/main" val="400860330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1E849C20-0CC5-63CB-17A1-6F478CBFE396}"/>
              </a:ext>
            </a:extLst>
          </p:cNvPr>
          <p:cNvPicPr>
            <a:picLocks noChangeAspect="1"/>
          </p:cNvPicPr>
          <p:nvPr/>
        </p:nvPicPr>
        <p:blipFill>
          <a:blip r:embed="rId2"/>
          <a:stretch>
            <a:fillRect/>
          </a:stretch>
        </p:blipFill>
        <p:spPr>
          <a:xfrm>
            <a:off x="6095999" y="1974909"/>
            <a:ext cx="5615285" cy="4261884"/>
          </a:xfrm>
          <a:prstGeom prst="rect">
            <a:avLst/>
          </a:prstGeom>
        </p:spPr>
      </p:pic>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(~20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p:txBody>
          <a:bodyPr>
            <a:normAutofit/>
          </a:bodyPr>
          <a:lstStyle/>
          <a:p>
            <a:r>
              <a:rPr lang="en-US" dirty="0"/>
              <a:t>Create the </a:t>
            </a:r>
            <a:r>
              <a:rPr lang="en-US" dirty="0" err="1"/>
              <a:t>SnailEnemy</a:t>
            </a:r>
            <a:r>
              <a:rPr lang="en-US" dirty="0"/>
              <a:t> scene.</a:t>
            </a:r>
          </a:p>
          <a:p>
            <a:endParaRPr lang="en-US" dirty="0"/>
          </a:p>
          <a:p>
            <a:r>
              <a:rPr lang="en-US" dirty="0"/>
              <a:t>Implement the </a:t>
            </a:r>
            <a:r>
              <a:rPr lang="en-US" dirty="0" err="1"/>
              <a:t>SnailsEnemy’s</a:t>
            </a:r>
            <a:r>
              <a:rPr lang="en-US" dirty="0"/>
              <a:t> movement and collision mechanics.</a:t>
            </a:r>
          </a:p>
          <a:p>
            <a:endParaRPr lang="en-US" dirty="0"/>
          </a:p>
          <a:p>
            <a:r>
              <a:rPr lang="en-US" dirty="0"/>
              <a:t>Add multiple </a:t>
            </a:r>
            <a:r>
              <a:rPr lang="en-US" dirty="0" err="1"/>
              <a:t>SnailEnemy</a:t>
            </a:r>
            <a:r>
              <a:rPr lang="en-US" dirty="0"/>
              <a:t> instances to your Level scene.</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9782" y="464609"/>
            <a:ext cx="914400" cy="914400"/>
          </a:xfrm>
          <a:prstGeom prst="rect">
            <a:avLst/>
          </a:prstGeom>
        </p:spPr>
      </p:pic>
    </p:spTree>
    <p:extLst>
      <p:ext uri="{BB962C8B-B14F-4D97-AF65-F5344CB8AC3E}">
        <p14:creationId xmlns:p14="http://schemas.microsoft.com/office/powerpoint/2010/main" val="155333861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6E52-9713-E8BE-ACEF-16007793A76D}"/>
              </a:ext>
            </a:extLst>
          </p:cNvPr>
          <p:cNvSpPr>
            <a:spLocks noGrp="1"/>
          </p:cNvSpPr>
          <p:nvPr>
            <p:ph type="title"/>
          </p:nvPr>
        </p:nvSpPr>
        <p:spPr/>
        <p:txBody>
          <a:bodyPr/>
          <a:lstStyle/>
          <a:p>
            <a:r>
              <a:rPr lang="en-US" dirty="0"/>
              <a:t>Ideas for Continued Tinkering</a:t>
            </a:r>
          </a:p>
        </p:txBody>
      </p:sp>
      <p:sp>
        <p:nvSpPr>
          <p:cNvPr id="3" name="Content Placeholder 2">
            <a:extLst>
              <a:ext uri="{FF2B5EF4-FFF2-40B4-BE49-F238E27FC236}">
                <a16:creationId xmlns:a16="http://schemas.microsoft.com/office/drawing/2014/main" id="{CFFD2079-1A85-F734-5182-20595A699CDC}"/>
              </a:ext>
            </a:extLst>
          </p:cNvPr>
          <p:cNvSpPr>
            <a:spLocks noGrp="1"/>
          </p:cNvSpPr>
          <p:nvPr>
            <p:ph idx="1"/>
          </p:nvPr>
        </p:nvSpPr>
        <p:spPr/>
        <p:txBody>
          <a:bodyPr>
            <a:normAutofit/>
          </a:bodyPr>
          <a:lstStyle/>
          <a:p>
            <a:r>
              <a:rPr lang="en-US" dirty="0"/>
              <a:t>Create multiple levels!  The Level script is relatively reusable if you were to duplicate your Level scene.</a:t>
            </a:r>
          </a:p>
          <a:p>
            <a:endParaRPr lang="en-US" dirty="0"/>
          </a:p>
          <a:p>
            <a:r>
              <a:rPr lang="en-US" dirty="0"/>
              <a:t>Create more enemies!  The Art assets folder has over a dozen unique enemies for you to get creative.</a:t>
            </a:r>
          </a:p>
          <a:p>
            <a:endParaRPr lang="en-US" dirty="0"/>
          </a:p>
          <a:p>
            <a:r>
              <a:rPr lang="en-US" dirty="0"/>
              <a:t>Create more traps, such as falling platforms or a Trampoline that bounces you into the air when you land on it.</a:t>
            </a:r>
          </a:p>
        </p:txBody>
      </p:sp>
    </p:spTree>
    <p:extLst>
      <p:ext uri="{BB962C8B-B14F-4D97-AF65-F5344CB8AC3E}">
        <p14:creationId xmlns:p14="http://schemas.microsoft.com/office/powerpoint/2010/main" val="126276922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33148-9734-C162-C4C0-D8805FF20BD3}"/>
              </a:ext>
            </a:extLst>
          </p:cNvPr>
          <p:cNvSpPr>
            <a:spLocks noGrp="1"/>
          </p:cNvSpPr>
          <p:nvPr>
            <p:ph type="title"/>
          </p:nvPr>
        </p:nvSpPr>
        <p:spPr/>
        <p:txBody>
          <a:bodyPr/>
          <a:lstStyle/>
          <a:p>
            <a:r>
              <a:rPr lang="en-US" dirty="0" err="1"/>
              <a:t>AutoLoad</a:t>
            </a:r>
            <a:r>
              <a:rPr lang="en-US" dirty="0"/>
              <a:t> (Singletons)</a:t>
            </a:r>
          </a:p>
        </p:txBody>
      </p:sp>
      <p:sp>
        <p:nvSpPr>
          <p:cNvPr id="8" name="Content Placeholder 7">
            <a:extLst>
              <a:ext uri="{FF2B5EF4-FFF2-40B4-BE49-F238E27FC236}">
                <a16:creationId xmlns:a16="http://schemas.microsoft.com/office/drawing/2014/main" id="{4EB6FD65-4D75-1E08-B597-D6315F8C50C0}"/>
              </a:ext>
            </a:extLst>
          </p:cNvPr>
          <p:cNvSpPr>
            <a:spLocks noGrp="1"/>
          </p:cNvSpPr>
          <p:nvPr>
            <p:ph sz="half" idx="1"/>
          </p:nvPr>
        </p:nvSpPr>
        <p:spPr>
          <a:xfrm>
            <a:off x="680320" y="2336873"/>
            <a:ext cx="4698358" cy="4042156"/>
          </a:xfrm>
        </p:spPr>
        <p:txBody>
          <a:bodyPr>
            <a:normAutofit fontScale="92500"/>
          </a:bodyPr>
          <a:lstStyle/>
          <a:p>
            <a:r>
              <a:rPr lang="en-US" dirty="0"/>
              <a:t>Any Scenes/Scripts in the </a:t>
            </a:r>
            <a:r>
              <a:rPr lang="en-US" dirty="0" err="1"/>
              <a:t>AutoLoad</a:t>
            </a:r>
            <a:r>
              <a:rPr lang="en-US" dirty="0"/>
              <a:t> tab of your Project Settings will automatically be loaded into the active scene.</a:t>
            </a:r>
          </a:p>
          <a:p>
            <a:endParaRPr lang="en-US" dirty="0"/>
          </a:p>
          <a:p>
            <a:r>
              <a:rPr lang="en-US" dirty="0"/>
              <a:t>Singletons are loaded top-down as listed in the </a:t>
            </a:r>
            <a:r>
              <a:rPr lang="en-US" dirty="0" err="1"/>
              <a:t>AutoLoad</a:t>
            </a:r>
            <a:r>
              <a:rPr lang="en-US" dirty="0"/>
              <a:t> tab.</a:t>
            </a:r>
          </a:p>
          <a:p>
            <a:endParaRPr lang="en-US" dirty="0"/>
          </a:p>
          <a:p>
            <a:r>
              <a:rPr lang="en-US" dirty="0"/>
              <a:t>If the </a:t>
            </a:r>
            <a:r>
              <a:rPr lang="en-US" dirty="0">
                <a:solidFill>
                  <a:srgbClr val="FFDD65"/>
                </a:solidFill>
              </a:rPr>
              <a:t>Global Variable </a:t>
            </a:r>
            <a:r>
              <a:rPr lang="en-US" dirty="0"/>
              <a:t>flag is enabled, the singleton can be referenced in scripts by its Name.</a:t>
            </a:r>
          </a:p>
        </p:txBody>
      </p:sp>
      <p:pic>
        <p:nvPicPr>
          <p:cNvPr id="9" name="Content Placeholder 5" descr="Graphical user interface, text, application&#10;&#10;Description automatically generated">
            <a:extLst>
              <a:ext uri="{FF2B5EF4-FFF2-40B4-BE49-F238E27FC236}">
                <a16:creationId xmlns:a16="http://schemas.microsoft.com/office/drawing/2014/main" id="{790CCC01-641F-B89F-7185-6A3721C31977}"/>
              </a:ext>
            </a:extLst>
          </p:cNvPr>
          <p:cNvPicPr>
            <a:picLocks noGrp="1" noChangeAspect="1"/>
          </p:cNvPicPr>
          <p:nvPr>
            <p:ph sz="half" idx="2"/>
          </p:nvPr>
        </p:nvPicPr>
        <p:blipFill>
          <a:blip r:embed="rId2"/>
          <a:stretch>
            <a:fillRect/>
          </a:stretch>
        </p:blipFill>
        <p:spPr>
          <a:xfrm>
            <a:off x="6003159" y="2336873"/>
            <a:ext cx="5508521" cy="3599316"/>
          </a:xfrm>
        </p:spPr>
      </p:pic>
    </p:spTree>
    <p:extLst>
      <p:ext uri="{BB962C8B-B14F-4D97-AF65-F5344CB8AC3E}">
        <p14:creationId xmlns:p14="http://schemas.microsoft.com/office/powerpoint/2010/main" val="180860906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81256C-71DB-89F6-520D-1DA7FD654EA0}"/>
              </a:ext>
            </a:extLst>
          </p:cNvPr>
          <p:cNvSpPr>
            <a:spLocks noGrp="1"/>
          </p:cNvSpPr>
          <p:nvPr>
            <p:ph type="title"/>
          </p:nvPr>
        </p:nvSpPr>
        <p:spPr/>
        <p:txBody>
          <a:bodyPr/>
          <a:lstStyle/>
          <a:p>
            <a:r>
              <a:rPr lang="en-US" dirty="0"/>
              <a:t>Continued Learning</a:t>
            </a:r>
          </a:p>
        </p:txBody>
      </p:sp>
      <p:sp>
        <p:nvSpPr>
          <p:cNvPr id="6" name="Content Placeholder 5">
            <a:extLst>
              <a:ext uri="{FF2B5EF4-FFF2-40B4-BE49-F238E27FC236}">
                <a16:creationId xmlns:a16="http://schemas.microsoft.com/office/drawing/2014/main" id="{D1E78ED9-CF41-9529-20FD-A48086A2BF90}"/>
              </a:ext>
            </a:extLst>
          </p:cNvPr>
          <p:cNvSpPr>
            <a:spLocks noGrp="1"/>
          </p:cNvSpPr>
          <p:nvPr>
            <p:ph idx="1"/>
          </p:nvPr>
        </p:nvSpPr>
        <p:spPr>
          <a:xfrm>
            <a:off x="680321" y="1996050"/>
            <a:ext cx="10417170" cy="4480610"/>
          </a:xfrm>
        </p:spPr>
        <p:txBody>
          <a:bodyPr>
            <a:normAutofit fontScale="92500" lnSpcReduction="10000"/>
          </a:bodyPr>
          <a:lstStyle/>
          <a:p>
            <a:pPr marL="0" indent="0">
              <a:buNone/>
            </a:pPr>
            <a:r>
              <a:rPr lang="en-US" dirty="0">
                <a:hlinkClick r:id="rId2"/>
              </a:rPr>
              <a:t>https://docs.godotengine.org/en/stable/index.html</a:t>
            </a:r>
            <a:endParaRPr lang="en-US" dirty="0"/>
          </a:p>
          <a:p>
            <a:pPr marL="0" indent="0">
              <a:buNone/>
            </a:pPr>
            <a:br>
              <a:rPr lang="en-US" dirty="0"/>
            </a:br>
            <a:r>
              <a:rPr lang="en-US" dirty="0"/>
              <a:t>	The Godot docs are </a:t>
            </a:r>
            <a:r>
              <a:rPr lang="en-US" i="1" dirty="0"/>
              <a:t>actually</a:t>
            </a:r>
            <a:r>
              <a:rPr lang="en-US" dirty="0"/>
              <a:t> pretty nice, and they’re getting better!  The Tutorials section is rich with descriptive tutorials for common problems in game development (such as animations, save data, AI navigation, and networking).</a:t>
            </a:r>
            <a:br>
              <a:rPr lang="en-US" dirty="0"/>
            </a:br>
            <a:endParaRPr lang="en-US" dirty="0"/>
          </a:p>
          <a:p>
            <a:pPr marL="0" indent="0">
              <a:buNone/>
            </a:pPr>
            <a:r>
              <a:rPr lang="en-US" b="1" dirty="0"/>
              <a:t>YouTube</a:t>
            </a:r>
            <a:br>
              <a:rPr lang="en-US" dirty="0"/>
            </a:br>
            <a:br>
              <a:rPr lang="en-US" dirty="0"/>
            </a:br>
            <a:r>
              <a:rPr lang="en-US" dirty="0"/>
              <a:t>	The </a:t>
            </a:r>
            <a:r>
              <a:rPr lang="en-US" dirty="0" err="1"/>
              <a:t>HeartBeast</a:t>
            </a:r>
            <a:r>
              <a:rPr lang="en-US" dirty="0"/>
              <a:t> and </a:t>
            </a:r>
            <a:r>
              <a:rPr lang="en-US" dirty="0" err="1"/>
              <a:t>GDQuest</a:t>
            </a:r>
            <a:r>
              <a:rPr lang="en-US" dirty="0"/>
              <a:t> are two very popular and high-quality channels dedicated to learning how to develop games in Godot.</a:t>
            </a:r>
            <a:br>
              <a:rPr lang="en-US" dirty="0"/>
            </a:br>
            <a:br>
              <a:rPr lang="en-US" dirty="0"/>
            </a:br>
            <a:r>
              <a:rPr lang="en-US" dirty="0"/>
              <a:t>	</a:t>
            </a:r>
            <a:r>
              <a:rPr lang="en-US" dirty="0">
                <a:hlinkClick r:id="rId3"/>
              </a:rPr>
              <a:t>https://www.youtube.com/@uheartbeast</a:t>
            </a:r>
            <a:br>
              <a:rPr lang="en-US" dirty="0"/>
            </a:br>
            <a:br>
              <a:rPr lang="en-US" dirty="0"/>
            </a:br>
            <a:r>
              <a:rPr lang="en-US" dirty="0"/>
              <a:t>	</a:t>
            </a:r>
            <a:r>
              <a:rPr lang="en-US" dirty="0">
                <a:hlinkClick r:id="rId4"/>
              </a:rPr>
              <a:t>https://www.youtube.com/@Gdquest</a:t>
            </a:r>
            <a:endParaRPr lang="en-US" dirty="0"/>
          </a:p>
        </p:txBody>
      </p:sp>
    </p:spTree>
    <p:extLst>
      <p:ext uri="{BB962C8B-B14F-4D97-AF65-F5344CB8AC3E}">
        <p14:creationId xmlns:p14="http://schemas.microsoft.com/office/powerpoint/2010/main" val="3522768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a blue background&#10;&#10;Description automatically generated with low confidence">
            <a:extLst>
              <a:ext uri="{FF2B5EF4-FFF2-40B4-BE49-F238E27FC236}">
                <a16:creationId xmlns:a16="http://schemas.microsoft.com/office/drawing/2014/main" id="{3357DACF-5404-0777-38E8-6B6BE8F10DA1}"/>
              </a:ext>
            </a:extLst>
          </p:cNvPr>
          <p:cNvPicPr>
            <a:picLocks noChangeAspect="1"/>
          </p:cNvPicPr>
          <p:nvPr/>
        </p:nvPicPr>
        <p:blipFill>
          <a:blip r:embed="rId2"/>
          <a:stretch>
            <a:fillRect/>
          </a:stretch>
        </p:blipFill>
        <p:spPr>
          <a:xfrm>
            <a:off x="770732" y="0"/>
            <a:ext cx="10650533" cy="6858000"/>
          </a:xfrm>
          <a:prstGeom prst="rect">
            <a:avLst/>
          </a:prstGeom>
        </p:spPr>
      </p:pic>
      <p:sp>
        <p:nvSpPr>
          <p:cNvPr id="2" name="Rectangle 1">
            <a:extLst>
              <a:ext uri="{FF2B5EF4-FFF2-40B4-BE49-F238E27FC236}">
                <a16:creationId xmlns:a16="http://schemas.microsoft.com/office/drawing/2014/main" id="{B2DAD192-6478-2A27-7175-C8A0EBD5EDBD}"/>
              </a:ext>
            </a:extLst>
          </p:cNvPr>
          <p:cNvSpPr/>
          <p:nvPr/>
        </p:nvSpPr>
        <p:spPr>
          <a:xfrm>
            <a:off x="10102850" y="482600"/>
            <a:ext cx="304800" cy="18518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E284EB-8540-E349-D213-4C0BCFB56FA0}"/>
              </a:ext>
            </a:extLst>
          </p:cNvPr>
          <p:cNvSpPr txBox="1"/>
          <p:nvPr/>
        </p:nvSpPr>
        <p:spPr>
          <a:xfrm>
            <a:off x="7647785" y="298450"/>
            <a:ext cx="2032000" cy="369332"/>
          </a:xfrm>
          <a:prstGeom prst="rect">
            <a:avLst/>
          </a:prstGeom>
          <a:noFill/>
        </p:spPr>
        <p:txBody>
          <a:bodyPr wrap="square" rtlCol="0">
            <a:spAutoFit/>
          </a:bodyPr>
          <a:lstStyle/>
          <a:p>
            <a:pPr algn="ctr"/>
            <a:r>
              <a:rPr lang="en-US" dirty="0">
                <a:solidFill>
                  <a:srgbClr val="FFDD65"/>
                </a:solidFill>
              </a:rPr>
              <a:t>Node Tab</a:t>
            </a:r>
          </a:p>
        </p:txBody>
      </p:sp>
      <p:sp>
        <p:nvSpPr>
          <p:cNvPr id="3" name="TextBox 2">
            <a:extLst>
              <a:ext uri="{FF2B5EF4-FFF2-40B4-BE49-F238E27FC236}">
                <a16:creationId xmlns:a16="http://schemas.microsoft.com/office/drawing/2014/main" id="{79B3425A-F949-84B8-963A-05108375F227}"/>
              </a:ext>
            </a:extLst>
          </p:cNvPr>
          <p:cNvSpPr txBox="1"/>
          <p:nvPr/>
        </p:nvSpPr>
        <p:spPr>
          <a:xfrm>
            <a:off x="6953038" y="0"/>
            <a:ext cx="5238962" cy="261610"/>
          </a:xfrm>
          <a:prstGeom prst="rect">
            <a:avLst/>
          </a:prstGeom>
          <a:solidFill>
            <a:schemeClr val="bg1"/>
          </a:solidFill>
        </p:spPr>
        <p:txBody>
          <a:bodyPr wrap="square" rtlCol="0">
            <a:spAutoFit/>
          </a:bodyPr>
          <a:lstStyle/>
          <a:p>
            <a:r>
              <a:rPr lang="en-US" sz="1100" dirty="0"/>
              <a:t>Session Resources: </a:t>
            </a:r>
            <a:r>
              <a:rPr lang="en-US" sz="11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100" i="1" dirty="0">
              <a:solidFill>
                <a:srgbClr val="FFDD65"/>
              </a:solidFill>
            </a:endParaRPr>
          </a:p>
        </p:txBody>
      </p:sp>
    </p:spTree>
    <p:extLst>
      <p:ext uri="{BB962C8B-B14F-4D97-AF65-F5344CB8AC3E}">
        <p14:creationId xmlns:p14="http://schemas.microsoft.com/office/powerpoint/2010/main" val="27426757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raphical user interface, application&#10;&#10;Description automatically generated">
            <a:extLst>
              <a:ext uri="{FF2B5EF4-FFF2-40B4-BE49-F238E27FC236}">
                <a16:creationId xmlns:a16="http://schemas.microsoft.com/office/drawing/2014/main" id="{EEB38545-A549-6AB1-E8D4-D0CF0BB0AEB6}"/>
              </a:ext>
            </a:extLst>
          </p:cNvPr>
          <p:cNvPicPr>
            <a:picLocks noGrp="1" noChangeAspect="1"/>
          </p:cNvPicPr>
          <p:nvPr>
            <p:ph idx="1"/>
          </p:nvPr>
        </p:nvPicPr>
        <p:blipFill>
          <a:blip r:embed="rId2"/>
          <a:stretch>
            <a:fillRect/>
          </a:stretch>
        </p:blipFill>
        <p:spPr>
          <a:xfrm>
            <a:off x="3519713" y="2007101"/>
            <a:ext cx="5152574" cy="4469559"/>
          </a:xfrm>
          <a:prstGeom prst="rect">
            <a:avLst/>
          </a:prstGeom>
        </p:spPr>
      </p:pic>
      <p:sp>
        <p:nvSpPr>
          <p:cNvPr id="4" name="Rectangle 3">
            <a:extLst>
              <a:ext uri="{FF2B5EF4-FFF2-40B4-BE49-F238E27FC236}">
                <a16:creationId xmlns:a16="http://schemas.microsoft.com/office/drawing/2014/main" id="{8FA06ACD-6580-F93F-F7A2-487893A7B7E6}"/>
              </a:ext>
            </a:extLst>
          </p:cNvPr>
          <p:cNvSpPr/>
          <p:nvPr/>
        </p:nvSpPr>
        <p:spPr>
          <a:xfrm>
            <a:off x="4264087" y="2426201"/>
            <a:ext cx="1502264" cy="370656"/>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DCD29B5-C2CB-8073-B2A4-E807D1F7CBE8}"/>
              </a:ext>
            </a:extLst>
          </p:cNvPr>
          <p:cNvSpPr>
            <a:spLocks noGrp="1"/>
          </p:cNvSpPr>
          <p:nvPr>
            <p:ph type="title"/>
          </p:nvPr>
        </p:nvSpPr>
        <p:spPr/>
        <p:txBody>
          <a:bodyPr/>
          <a:lstStyle/>
          <a:p>
            <a:r>
              <a:rPr lang="en-US" dirty="0"/>
              <a:t>Updating Basic Project Settings</a:t>
            </a:r>
          </a:p>
        </p:txBody>
      </p:sp>
      <p:sp>
        <p:nvSpPr>
          <p:cNvPr id="2" name="TextBox 1">
            <a:extLst>
              <a:ext uri="{FF2B5EF4-FFF2-40B4-BE49-F238E27FC236}">
                <a16:creationId xmlns:a16="http://schemas.microsoft.com/office/drawing/2014/main" id="{CDAF0B3E-F29C-9208-3914-4C64D101F31E}"/>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1815985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B76D26-584C-ED7E-1F81-81C582830D58}"/>
              </a:ext>
            </a:extLst>
          </p:cNvPr>
          <p:cNvSpPr>
            <a:spLocks noGrp="1"/>
          </p:cNvSpPr>
          <p:nvPr>
            <p:ph type="title"/>
          </p:nvPr>
        </p:nvSpPr>
        <p:spPr/>
        <p:txBody>
          <a:bodyPr/>
          <a:lstStyle/>
          <a:p>
            <a:r>
              <a:rPr lang="en-US" dirty="0"/>
              <a:t>Set Game Window Size to 1024x768</a:t>
            </a:r>
          </a:p>
        </p:txBody>
      </p:sp>
      <p:pic>
        <p:nvPicPr>
          <p:cNvPr id="7" name="Content Placeholder 6" descr="Graphical user interface&#10;&#10;Description automatically generated">
            <a:extLst>
              <a:ext uri="{FF2B5EF4-FFF2-40B4-BE49-F238E27FC236}">
                <a16:creationId xmlns:a16="http://schemas.microsoft.com/office/drawing/2014/main" id="{73259428-CC7A-5C52-C9DB-9D21E50B6C97}"/>
              </a:ext>
            </a:extLst>
          </p:cNvPr>
          <p:cNvPicPr>
            <a:picLocks noGrp="1" noChangeAspect="1"/>
          </p:cNvPicPr>
          <p:nvPr>
            <p:ph idx="1"/>
          </p:nvPr>
        </p:nvPicPr>
        <p:blipFill>
          <a:blip r:embed="rId2"/>
          <a:stretch>
            <a:fillRect/>
          </a:stretch>
        </p:blipFill>
        <p:spPr>
          <a:xfrm>
            <a:off x="3115540" y="1816100"/>
            <a:ext cx="5960919" cy="4799102"/>
          </a:xfrm>
          <a:prstGeom prst="rect">
            <a:avLst/>
          </a:prstGeom>
        </p:spPr>
      </p:pic>
      <p:sp>
        <p:nvSpPr>
          <p:cNvPr id="10" name="Rectangle 9">
            <a:extLst>
              <a:ext uri="{FF2B5EF4-FFF2-40B4-BE49-F238E27FC236}">
                <a16:creationId xmlns:a16="http://schemas.microsoft.com/office/drawing/2014/main" id="{4B7FDF55-BD00-6712-BB9F-442B74E2DE15}"/>
              </a:ext>
            </a:extLst>
          </p:cNvPr>
          <p:cNvSpPr/>
          <p:nvPr/>
        </p:nvSpPr>
        <p:spPr>
          <a:xfrm>
            <a:off x="4524436" y="2952750"/>
            <a:ext cx="4390963" cy="1651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9F031D14-FFD6-F33F-4E52-9FC079F04339}"/>
              </a:ext>
            </a:extLst>
          </p:cNvPr>
          <p:cNvSpPr/>
          <p:nvPr/>
        </p:nvSpPr>
        <p:spPr>
          <a:xfrm>
            <a:off x="2242311" y="3117850"/>
            <a:ext cx="978408" cy="484632"/>
          </a:xfrm>
          <a:prstGeom prst="right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48FFDB9-FAE5-EC11-57B9-1B6E58D466DF}"/>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4061063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B76D26-584C-ED7E-1F81-81C582830D58}"/>
              </a:ext>
            </a:extLst>
          </p:cNvPr>
          <p:cNvSpPr>
            <a:spLocks noGrp="1"/>
          </p:cNvSpPr>
          <p:nvPr>
            <p:ph type="title"/>
          </p:nvPr>
        </p:nvSpPr>
        <p:spPr/>
        <p:txBody>
          <a:bodyPr/>
          <a:lstStyle/>
          <a:p>
            <a:r>
              <a:rPr lang="en-US" dirty="0"/>
              <a:t>Turn Texture Filtering “Off”</a:t>
            </a:r>
          </a:p>
        </p:txBody>
      </p:sp>
      <p:pic>
        <p:nvPicPr>
          <p:cNvPr id="6" name="Content Placeholder 5" descr="Graphical user interface&#10;&#10;Description automatically generated">
            <a:extLst>
              <a:ext uri="{FF2B5EF4-FFF2-40B4-BE49-F238E27FC236}">
                <a16:creationId xmlns:a16="http://schemas.microsoft.com/office/drawing/2014/main" id="{D53C50EF-CC59-DDA3-8F94-F46E9212CB91}"/>
              </a:ext>
            </a:extLst>
          </p:cNvPr>
          <p:cNvPicPr>
            <a:picLocks noGrp="1" noChangeAspect="1"/>
          </p:cNvPicPr>
          <p:nvPr>
            <p:ph idx="1"/>
          </p:nvPr>
        </p:nvPicPr>
        <p:blipFill>
          <a:blip r:embed="rId2"/>
          <a:stretch>
            <a:fillRect/>
          </a:stretch>
        </p:blipFill>
        <p:spPr>
          <a:xfrm>
            <a:off x="680321" y="1816099"/>
            <a:ext cx="5957654" cy="4822863"/>
          </a:xfrm>
          <a:prstGeom prst="rect">
            <a:avLst/>
          </a:prstGeom>
        </p:spPr>
      </p:pic>
      <p:sp>
        <p:nvSpPr>
          <p:cNvPr id="9" name="Rectangle 8">
            <a:extLst>
              <a:ext uri="{FF2B5EF4-FFF2-40B4-BE49-F238E27FC236}">
                <a16:creationId xmlns:a16="http://schemas.microsoft.com/office/drawing/2014/main" id="{D0C205D1-E5FB-3B5E-00E6-03E6D3A388CB}"/>
              </a:ext>
            </a:extLst>
          </p:cNvPr>
          <p:cNvSpPr/>
          <p:nvPr/>
        </p:nvSpPr>
        <p:spPr>
          <a:xfrm>
            <a:off x="804884" y="3651750"/>
            <a:ext cx="5718113" cy="202699"/>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A348C3-AAD0-C486-B7BF-3EC4D64829B9}"/>
              </a:ext>
            </a:extLst>
          </p:cNvPr>
          <p:cNvSpPr/>
          <p:nvPr/>
        </p:nvSpPr>
        <p:spPr>
          <a:xfrm>
            <a:off x="735035" y="2197100"/>
            <a:ext cx="1088963" cy="2603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CFCB18C-6709-3583-B1D6-BECC23A42A10}"/>
              </a:ext>
            </a:extLst>
          </p:cNvPr>
          <p:cNvSpPr/>
          <p:nvPr/>
        </p:nvSpPr>
        <p:spPr>
          <a:xfrm>
            <a:off x="3427435" y="2011772"/>
            <a:ext cx="790513" cy="202699"/>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5" name="Picture 14" descr="A black and white logo&#10;&#10;Description automatically generated with low confidence">
            <a:extLst>
              <a:ext uri="{FF2B5EF4-FFF2-40B4-BE49-F238E27FC236}">
                <a16:creationId xmlns:a16="http://schemas.microsoft.com/office/drawing/2014/main" id="{A0BA352F-21A1-D241-B756-2351BFA5474B}"/>
              </a:ext>
            </a:extLst>
          </p:cNvPr>
          <p:cNvPicPr>
            <a:picLocks noChangeAspect="1"/>
          </p:cNvPicPr>
          <p:nvPr/>
        </p:nvPicPr>
        <p:blipFill>
          <a:blip r:embed="rId3"/>
          <a:stretch>
            <a:fillRect/>
          </a:stretch>
        </p:blipFill>
        <p:spPr>
          <a:xfrm>
            <a:off x="8265940" y="3174999"/>
            <a:ext cx="2355686" cy="1358900"/>
          </a:xfrm>
          <a:prstGeom prst="rect">
            <a:avLst/>
          </a:prstGeom>
        </p:spPr>
      </p:pic>
      <p:sp>
        <p:nvSpPr>
          <p:cNvPr id="16" name="TextBox 15">
            <a:extLst>
              <a:ext uri="{FF2B5EF4-FFF2-40B4-BE49-F238E27FC236}">
                <a16:creationId xmlns:a16="http://schemas.microsoft.com/office/drawing/2014/main" id="{0474566C-3E21-B48C-99BF-2A808C2C3BF9}"/>
              </a:ext>
            </a:extLst>
          </p:cNvPr>
          <p:cNvSpPr txBox="1"/>
          <p:nvPr/>
        </p:nvSpPr>
        <p:spPr>
          <a:xfrm>
            <a:off x="8202737" y="1963770"/>
            <a:ext cx="1055097" cy="646331"/>
          </a:xfrm>
          <a:prstGeom prst="rect">
            <a:avLst/>
          </a:prstGeom>
          <a:noFill/>
        </p:spPr>
        <p:txBody>
          <a:bodyPr wrap="none" rtlCol="0">
            <a:spAutoFit/>
          </a:bodyPr>
          <a:lstStyle/>
          <a:p>
            <a:pPr algn="ctr"/>
            <a:r>
              <a:rPr lang="en-US" dirty="0">
                <a:solidFill>
                  <a:srgbClr val="FFDD65"/>
                </a:solidFill>
              </a:rPr>
              <a:t>Filtering</a:t>
            </a:r>
          </a:p>
          <a:p>
            <a:pPr algn="ctr"/>
            <a:r>
              <a:rPr lang="en-US" b="1" dirty="0">
                <a:solidFill>
                  <a:srgbClr val="FFDD65"/>
                </a:solidFill>
              </a:rPr>
              <a:t>ON</a:t>
            </a:r>
          </a:p>
        </p:txBody>
      </p:sp>
      <p:sp>
        <p:nvSpPr>
          <p:cNvPr id="17" name="TextBox 16">
            <a:extLst>
              <a:ext uri="{FF2B5EF4-FFF2-40B4-BE49-F238E27FC236}">
                <a16:creationId xmlns:a16="http://schemas.microsoft.com/office/drawing/2014/main" id="{B77F2C0E-5DCC-D334-8CF6-15A245307426}"/>
              </a:ext>
            </a:extLst>
          </p:cNvPr>
          <p:cNvSpPr txBox="1"/>
          <p:nvPr/>
        </p:nvSpPr>
        <p:spPr>
          <a:xfrm>
            <a:off x="9524317" y="5098797"/>
            <a:ext cx="1055097" cy="646331"/>
          </a:xfrm>
          <a:prstGeom prst="rect">
            <a:avLst/>
          </a:prstGeom>
          <a:noFill/>
        </p:spPr>
        <p:txBody>
          <a:bodyPr wrap="none" rtlCol="0">
            <a:spAutoFit/>
          </a:bodyPr>
          <a:lstStyle/>
          <a:p>
            <a:pPr algn="ctr"/>
            <a:r>
              <a:rPr lang="en-US" dirty="0">
                <a:solidFill>
                  <a:srgbClr val="FFDD65"/>
                </a:solidFill>
              </a:rPr>
              <a:t>Filtering</a:t>
            </a:r>
          </a:p>
          <a:p>
            <a:pPr algn="ctr"/>
            <a:r>
              <a:rPr lang="en-US" b="1" dirty="0">
                <a:solidFill>
                  <a:srgbClr val="FFDD65"/>
                </a:solidFill>
              </a:rPr>
              <a:t>OFF</a:t>
            </a:r>
          </a:p>
        </p:txBody>
      </p:sp>
      <p:sp>
        <p:nvSpPr>
          <p:cNvPr id="18" name="Down Arrow 17">
            <a:extLst>
              <a:ext uri="{FF2B5EF4-FFF2-40B4-BE49-F238E27FC236}">
                <a16:creationId xmlns:a16="http://schemas.microsoft.com/office/drawing/2014/main" id="{50CF7379-4671-E3EE-CD47-855BE0B038DF}"/>
              </a:ext>
            </a:extLst>
          </p:cNvPr>
          <p:cNvSpPr/>
          <p:nvPr/>
        </p:nvSpPr>
        <p:spPr>
          <a:xfrm>
            <a:off x="8487970" y="2610102"/>
            <a:ext cx="484632" cy="534423"/>
          </a:xfrm>
          <a:prstGeom prst="down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Up Arrow 18">
            <a:extLst>
              <a:ext uri="{FF2B5EF4-FFF2-40B4-BE49-F238E27FC236}">
                <a16:creationId xmlns:a16="http://schemas.microsoft.com/office/drawing/2014/main" id="{BFCDE809-3DC4-8421-0B93-D536FE953578}"/>
              </a:ext>
            </a:extLst>
          </p:cNvPr>
          <p:cNvSpPr/>
          <p:nvPr/>
        </p:nvSpPr>
        <p:spPr>
          <a:xfrm>
            <a:off x="9809550" y="4564373"/>
            <a:ext cx="484632" cy="534424"/>
          </a:xfrm>
          <a:prstGeom prst="up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8671F2-98CE-27E6-63A7-E89F269D975F}"/>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4">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2939661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1014-20BA-F9A1-BDC1-06FE1BAFC2C7}"/>
              </a:ext>
            </a:extLst>
          </p:cNvPr>
          <p:cNvSpPr>
            <a:spLocks noGrp="1"/>
          </p:cNvSpPr>
          <p:nvPr>
            <p:ph type="title"/>
          </p:nvPr>
        </p:nvSpPr>
        <p:spPr/>
        <p:txBody>
          <a:bodyPr/>
          <a:lstStyle/>
          <a:p>
            <a:r>
              <a:rPr lang="en-US" dirty="0"/>
              <a:t>Project Folder Structure</a:t>
            </a:r>
          </a:p>
        </p:txBody>
      </p:sp>
      <p:sp>
        <p:nvSpPr>
          <p:cNvPr id="8" name="Content Placeholder 7">
            <a:extLst>
              <a:ext uri="{FF2B5EF4-FFF2-40B4-BE49-F238E27FC236}">
                <a16:creationId xmlns:a16="http://schemas.microsoft.com/office/drawing/2014/main" id="{3D4F9E0A-5BC7-EA1E-A650-701F5B5D6CCC}"/>
              </a:ext>
            </a:extLst>
          </p:cNvPr>
          <p:cNvSpPr>
            <a:spLocks noGrp="1"/>
          </p:cNvSpPr>
          <p:nvPr>
            <p:ph sz="half" idx="2"/>
          </p:nvPr>
        </p:nvSpPr>
        <p:spPr/>
        <p:txBody>
          <a:bodyPr>
            <a:normAutofit lnSpcReduction="10000"/>
          </a:bodyPr>
          <a:lstStyle/>
          <a:p>
            <a:pPr marL="0" indent="0">
              <a:buNone/>
            </a:pPr>
            <a:r>
              <a:rPr lang="en-US" dirty="0">
                <a:solidFill>
                  <a:srgbClr val="FFDD65"/>
                </a:solidFill>
              </a:rPr>
              <a:t>res://</a:t>
            </a:r>
            <a:r>
              <a:rPr lang="en-US" dirty="0"/>
              <a:t> is a relative “Resource” path representing the root file system path of your project.</a:t>
            </a:r>
          </a:p>
          <a:p>
            <a:pPr marL="0" indent="0">
              <a:buNone/>
            </a:pPr>
            <a:endParaRPr lang="en-US" dirty="0"/>
          </a:p>
          <a:p>
            <a:pPr marL="0" indent="0">
              <a:buNone/>
            </a:pPr>
            <a:r>
              <a:rPr lang="en-US" dirty="0"/>
              <a:t>All project files exist in </a:t>
            </a:r>
            <a:r>
              <a:rPr lang="en-US" dirty="0">
                <a:solidFill>
                  <a:srgbClr val="FFDD65"/>
                </a:solidFill>
              </a:rPr>
              <a:t>res://</a:t>
            </a:r>
          </a:p>
          <a:p>
            <a:endParaRPr lang="en-US" dirty="0"/>
          </a:p>
          <a:p>
            <a:pPr marL="0" indent="0">
              <a:buNone/>
            </a:pPr>
            <a:r>
              <a:rPr lang="en-US" dirty="0"/>
              <a:t>Create the following folders:</a:t>
            </a:r>
          </a:p>
          <a:p>
            <a:pPr lvl="1"/>
            <a:r>
              <a:rPr lang="en-US" sz="2400" dirty="0"/>
              <a:t>Assets</a:t>
            </a:r>
          </a:p>
          <a:p>
            <a:pPr lvl="1"/>
            <a:r>
              <a:rPr lang="en-US" sz="2400" dirty="0"/>
              <a:t>Scenes</a:t>
            </a:r>
          </a:p>
          <a:p>
            <a:pPr lvl="1"/>
            <a:r>
              <a:rPr lang="en-US" sz="2400" dirty="0"/>
              <a:t>Scrip</a:t>
            </a:r>
            <a:r>
              <a:rPr lang="en-US" dirty="0"/>
              <a:t>ts</a:t>
            </a:r>
          </a:p>
        </p:txBody>
      </p:sp>
      <p:pic>
        <p:nvPicPr>
          <p:cNvPr id="9" name="Content Placeholder 3">
            <a:extLst>
              <a:ext uri="{FF2B5EF4-FFF2-40B4-BE49-F238E27FC236}">
                <a16:creationId xmlns:a16="http://schemas.microsoft.com/office/drawing/2014/main" id="{D6CDA5C7-D756-40C0-C057-935D83053849}"/>
              </a:ext>
            </a:extLst>
          </p:cNvPr>
          <p:cNvPicPr>
            <a:picLocks noGrp="1" noChangeAspect="1"/>
          </p:cNvPicPr>
          <p:nvPr>
            <p:ph sz="half" idx="1"/>
          </p:nvPr>
        </p:nvPicPr>
        <p:blipFill>
          <a:blip r:embed="rId2"/>
          <a:stretch>
            <a:fillRect/>
          </a:stretch>
        </p:blipFill>
        <p:spPr>
          <a:xfrm>
            <a:off x="1429544" y="1990725"/>
            <a:ext cx="3200400" cy="3873500"/>
          </a:xfrm>
          <a:prstGeom prst="rect">
            <a:avLst/>
          </a:prstGeom>
        </p:spPr>
      </p:pic>
      <p:sp>
        <p:nvSpPr>
          <p:cNvPr id="3" name="TextBox 2">
            <a:extLst>
              <a:ext uri="{FF2B5EF4-FFF2-40B4-BE49-F238E27FC236}">
                <a16:creationId xmlns:a16="http://schemas.microsoft.com/office/drawing/2014/main" id="{595AA023-B207-523A-B58D-667A1E629345}"/>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1701197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1014-20BA-F9A1-BDC1-06FE1BAFC2C7}"/>
              </a:ext>
            </a:extLst>
          </p:cNvPr>
          <p:cNvSpPr>
            <a:spLocks noGrp="1"/>
          </p:cNvSpPr>
          <p:nvPr>
            <p:ph type="title"/>
          </p:nvPr>
        </p:nvSpPr>
        <p:spPr/>
        <p:txBody>
          <a:bodyPr/>
          <a:lstStyle/>
          <a:p>
            <a:r>
              <a:rPr lang="en-US" dirty="0"/>
              <a:t>Importing Files &amp; Assets</a:t>
            </a:r>
          </a:p>
        </p:txBody>
      </p:sp>
      <p:sp>
        <p:nvSpPr>
          <p:cNvPr id="8" name="Content Placeholder 7">
            <a:extLst>
              <a:ext uri="{FF2B5EF4-FFF2-40B4-BE49-F238E27FC236}">
                <a16:creationId xmlns:a16="http://schemas.microsoft.com/office/drawing/2014/main" id="{3D4F9E0A-5BC7-EA1E-A650-701F5B5D6CCC}"/>
              </a:ext>
            </a:extLst>
          </p:cNvPr>
          <p:cNvSpPr>
            <a:spLocks noGrp="1"/>
          </p:cNvSpPr>
          <p:nvPr>
            <p:ph sz="half" idx="2"/>
          </p:nvPr>
        </p:nvSpPr>
        <p:spPr>
          <a:xfrm>
            <a:off x="5594122" y="1919516"/>
            <a:ext cx="5734261" cy="4341584"/>
          </a:xfrm>
        </p:spPr>
        <p:txBody>
          <a:bodyPr>
            <a:normAutofit/>
          </a:bodyPr>
          <a:lstStyle/>
          <a:p>
            <a:pPr marL="0" indent="0">
              <a:buNone/>
            </a:pPr>
            <a:r>
              <a:rPr lang="en-US" dirty="0"/>
              <a:t>To import, you can simply drag-and-drop files into the </a:t>
            </a:r>
            <a:r>
              <a:rPr lang="en-US" dirty="0" err="1">
                <a:solidFill>
                  <a:srgbClr val="FFDD65"/>
                </a:solidFill>
              </a:rPr>
              <a:t>FileSystem</a:t>
            </a:r>
            <a:r>
              <a:rPr lang="en-US" dirty="0"/>
              <a:t> tab from your OS file explorer.</a:t>
            </a:r>
          </a:p>
          <a:p>
            <a:pPr marL="0" indent="0">
              <a:buNone/>
            </a:pPr>
            <a:endParaRPr lang="en-US" dirty="0"/>
          </a:p>
          <a:p>
            <a:pPr marL="0" indent="0">
              <a:buNone/>
            </a:pPr>
            <a:r>
              <a:rPr lang="en-US" b="1" dirty="0">
                <a:solidFill>
                  <a:srgbClr val="FFDD65"/>
                </a:solidFill>
              </a:rPr>
              <a:t>Note: </a:t>
            </a:r>
            <a:r>
              <a:rPr lang="en-US" dirty="0"/>
              <a:t>Files imported via drag-and-drop into the </a:t>
            </a:r>
            <a:r>
              <a:rPr lang="en-US" dirty="0" err="1"/>
              <a:t>FileSystem</a:t>
            </a:r>
            <a:r>
              <a:rPr lang="en-US" dirty="0"/>
              <a:t> tab will import the files into the currently selected folder.</a:t>
            </a:r>
          </a:p>
          <a:p>
            <a:pPr marL="0" indent="0">
              <a:buNone/>
            </a:pPr>
            <a:endParaRPr lang="en-US" dirty="0"/>
          </a:p>
          <a:p>
            <a:pPr marL="0" indent="0">
              <a:buNone/>
            </a:pPr>
            <a:r>
              <a:rPr lang="en-US" b="1" dirty="0">
                <a:solidFill>
                  <a:srgbClr val="FFDD65"/>
                </a:solidFill>
              </a:rPr>
              <a:t>WARNING:</a:t>
            </a:r>
            <a:r>
              <a:rPr lang="en-US" dirty="0"/>
              <a:t> If you end up moving project files around, it’s best to move those files using the </a:t>
            </a:r>
            <a:r>
              <a:rPr lang="en-US" dirty="0" err="1"/>
              <a:t>FileSystem</a:t>
            </a:r>
            <a:r>
              <a:rPr lang="en-US" dirty="0"/>
              <a:t> tab.</a:t>
            </a:r>
          </a:p>
        </p:txBody>
      </p:sp>
      <p:pic>
        <p:nvPicPr>
          <p:cNvPr id="9" name="Content Placeholder 3">
            <a:extLst>
              <a:ext uri="{FF2B5EF4-FFF2-40B4-BE49-F238E27FC236}">
                <a16:creationId xmlns:a16="http://schemas.microsoft.com/office/drawing/2014/main" id="{D6CDA5C7-D756-40C0-C057-935D83053849}"/>
              </a:ext>
            </a:extLst>
          </p:cNvPr>
          <p:cNvPicPr>
            <a:picLocks noGrp="1" noChangeAspect="1"/>
          </p:cNvPicPr>
          <p:nvPr>
            <p:ph sz="half" idx="1"/>
          </p:nvPr>
        </p:nvPicPr>
        <p:blipFill>
          <a:blip r:embed="rId2"/>
          <a:stretch>
            <a:fillRect/>
          </a:stretch>
        </p:blipFill>
        <p:spPr>
          <a:xfrm>
            <a:off x="1429544" y="1990725"/>
            <a:ext cx="3200400" cy="3873500"/>
          </a:xfrm>
          <a:prstGeom prst="rect">
            <a:avLst/>
          </a:prstGeom>
        </p:spPr>
      </p:pic>
      <p:sp>
        <p:nvSpPr>
          <p:cNvPr id="3" name="TextBox 2">
            <a:extLst>
              <a:ext uri="{FF2B5EF4-FFF2-40B4-BE49-F238E27FC236}">
                <a16:creationId xmlns:a16="http://schemas.microsoft.com/office/drawing/2014/main" id="{F53CE63B-D729-17E2-4E8C-A125008B40AC}"/>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19758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98A9A0-A888-F7E1-5418-4370E62B39ED}"/>
              </a:ext>
            </a:extLst>
          </p:cNvPr>
          <p:cNvSpPr>
            <a:spLocks noGrp="1"/>
          </p:cNvSpPr>
          <p:nvPr>
            <p:ph type="title"/>
          </p:nvPr>
        </p:nvSpPr>
        <p:spPr/>
        <p:txBody>
          <a:bodyPr/>
          <a:lstStyle/>
          <a:p>
            <a:r>
              <a:rPr lang="en-US" dirty="0"/>
              <a:t>What is Godot Engine?</a:t>
            </a:r>
          </a:p>
        </p:txBody>
      </p:sp>
      <p:sp>
        <p:nvSpPr>
          <p:cNvPr id="5" name="Content Placeholder 4">
            <a:extLst>
              <a:ext uri="{FF2B5EF4-FFF2-40B4-BE49-F238E27FC236}">
                <a16:creationId xmlns:a16="http://schemas.microsoft.com/office/drawing/2014/main" id="{3895B557-A9B6-83BA-4C54-FD59DEAC9A4D}"/>
              </a:ext>
            </a:extLst>
          </p:cNvPr>
          <p:cNvSpPr>
            <a:spLocks noGrp="1"/>
          </p:cNvSpPr>
          <p:nvPr>
            <p:ph idx="1"/>
          </p:nvPr>
        </p:nvSpPr>
        <p:spPr/>
        <p:txBody>
          <a:bodyPr/>
          <a:lstStyle/>
          <a:p>
            <a:r>
              <a:rPr lang="en-US" dirty="0"/>
              <a:t>A completely free and open-source (MIT license) general-purpose 2D and 3D game engine.</a:t>
            </a:r>
          </a:p>
          <a:p>
            <a:endParaRPr lang="en-US" dirty="0"/>
          </a:p>
          <a:p>
            <a:r>
              <a:rPr lang="en-US" dirty="0"/>
              <a:t>Build games or applications for desktop (Linux, MacOS, Windows), mobile (Android, iOS), and game consoles.</a:t>
            </a:r>
          </a:p>
          <a:p>
            <a:endParaRPr lang="en-US" dirty="0"/>
          </a:p>
          <a:p>
            <a:r>
              <a:rPr lang="en-US" dirty="0"/>
              <a:t>Offers multiple languages for development – </a:t>
            </a:r>
            <a:r>
              <a:rPr lang="en-US" dirty="0" err="1"/>
              <a:t>GDScript</a:t>
            </a:r>
            <a:r>
              <a:rPr lang="en-US" dirty="0"/>
              <a:t>, C#, and </a:t>
            </a:r>
            <a:r>
              <a:rPr lang="en-US" dirty="0" err="1"/>
              <a:t>GDNative</a:t>
            </a:r>
            <a:r>
              <a:rPr lang="en-US" dirty="0"/>
              <a:t> which supports C++ and C.</a:t>
            </a:r>
          </a:p>
        </p:txBody>
      </p:sp>
      <p:sp>
        <p:nvSpPr>
          <p:cNvPr id="2" name="TextBox 1">
            <a:extLst>
              <a:ext uri="{FF2B5EF4-FFF2-40B4-BE49-F238E27FC236}">
                <a16:creationId xmlns:a16="http://schemas.microsoft.com/office/drawing/2014/main" id="{F3468AD6-7798-7FEF-AB0C-29E8CD008675}"/>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2">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3558204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20885-8664-DBBE-C881-B044D72C8319}"/>
              </a:ext>
            </a:extLst>
          </p:cNvPr>
          <p:cNvSpPr>
            <a:spLocks noGrp="1"/>
          </p:cNvSpPr>
          <p:nvPr>
            <p:ph type="title"/>
          </p:nvPr>
        </p:nvSpPr>
        <p:spPr/>
        <p:txBody>
          <a:bodyPr/>
          <a:lstStyle/>
          <a:p>
            <a:r>
              <a:rPr lang="en-US" dirty="0"/>
              <a:t>Import the Art &amp; Audio Assets</a:t>
            </a:r>
          </a:p>
        </p:txBody>
      </p:sp>
      <p:pic>
        <p:nvPicPr>
          <p:cNvPr id="6" name="Content Placeholder 5" descr="Graphical user interface, text, application&#10;&#10;Description automatically generated">
            <a:extLst>
              <a:ext uri="{FF2B5EF4-FFF2-40B4-BE49-F238E27FC236}">
                <a16:creationId xmlns:a16="http://schemas.microsoft.com/office/drawing/2014/main" id="{6B3B40B3-6AB0-1253-1C36-5A7DBEF285CB}"/>
              </a:ext>
            </a:extLst>
          </p:cNvPr>
          <p:cNvPicPr>
            <a:picLocks noGrp="1" noChangeAspect="1"/>
          </p:cNvPicPr>
          <p:nvPr>
            <p:ph sz="half" idx="1"/>
          </p:nvPr>
        </p:nvPicPr>
        <p:blipFill>
          <a:blip r:embed="rId2"/>
          <a:stretch>
            <a:fillRect/>
          </a:stretch>
        </p:blipFill>
        <p:spPr>
          <a:xfrm>
            <a:off x="1091610" y="1919288"/>
            <a:ext cx="3876268" cy="4016375"/>
          </a:xfrm>
        </p:spPr>
      </p:pic>
      <p:sp>
        <p:nvSpPr>
          <p:cNvPr id="4" name="Content Placeholder 3">
            <a:extLst>
              <a:ext uri="{FF2B5EF4-FFF2-40B4-BE49-F238E27FC236}">
                <a16:creationId xmlns:a16="http://schemas.microsoft.com/office/drawing/2014/main" id="{84603AD6-D31A-0017-3D82-B1375199750E}"/>
              </a:ext>
            </a:extLst>
          </p:cNvPr>
          <p:cNvSpPr>
            <a:spLocks noGrp="1"/>
          </p:cNvSpPr>
          <p:nvPr>
            <p:ph sz="half" idx="2"/>
          </p:nvPr>
        </p:nvSpPr>
        <p:spPr>
          <a:xfrm>
            <a:off x="5594122" y="1919516"/>
            <a:ext cx="5506267" cy="4016673"/>
          </a:xfrm>
        </p:spPr>
        <p:txBody>
          <a:bodyPr>
            <a:normAutofit lnSpcReduction="10000"/>
          </a:bodyPr>
          <a:lstStyle/>
          <a:p>
            <a:pPr marL="0" indent="0">
              <a:buNone/>
            </a:pPr>
            <a:r>
              <a:rPr lang="en-US" dirty="0"/>
              <a:t>Import the assets downloaded from the GitHub page into the project.</a:t>
            </a:r>
          </a:p>
          <a:p>
            <a:pPr marL="0" indent="0">
              <a:buNone/>
            </a:pPr>
            <a:endParaRPr lang="en-US" dirty="0"/>
          </a:p>
          <a:p>
            <a:pPr marL="0" indent="0">
              <a:buNone/>
            </a:pPr>
            <a:r>
              <a:rPr lang="en-US" dirty="0"/>
              <a:t>Your project structure does not have to match perfectly, as we will not be accessing these assets via resource paths.</a:t>
            </a:r>
          </a:p>
          <a:p>
            <a:pPr marL="0" indent="0">
              <a:buNone/>
            </a:pPr>
            <a:endParaRPr lang="en-US" dirty="0"/>
          </a:p>
          <a:p>
            <a:pPr marL="0" indent="0">
              <a:buNone/>
            </a:pPr>
            <a:r>
              <a:rPr lang="en-US" b="1" dirty="0">
                <a:solidFill>
                  <a:srgbClr val="FFDD65"/>
                </a:solidFill>
              </a:rPr>
              <a:t>Note: </a:t>
            </a:r>
            <a:r>
              <a:rPr lang="en-US" dirty="0"/>
              <a:t>Godot will create a </a:t>
            </a:r>
            <a:r>
              <a:rPr lang="en-US" i="1" dirty="0"/>
              <a:t>.import </a:t>
            </a:r>
            <a:r>
              <a:rPr lang="en-US" dirty="0"/>
              <a:t>file for every imported file to keep track of that file’s settings.</a:t>
            </a:r>
          </a:p>
        </p:txBody>
      </p:sp>
      <p:sp>
        <p:nvSpPr>
          <p:cNvPr id="3" name="TextBox 2">
            <a:extLst>
              <a:ext uri="{FF2B5EF4-FFF2-40B4-BE49-F238E27FC236}">
                <a16:creationId xmlns:a16="http://schemas.microsoft.com/office/drawing/2014/main" id="{8439F472-AE95-59FA-D194-1D635749D2CD}"/>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1427820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(~5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a:xfrm>
            <a:off x="680320" y="1919516"/>
            <a:ext cx="4698358" cy="4655851"/>
          </a:xfrm>
        </p:spPr>
        <p:txBody>
          <a:bodyPr>
            <a:normAutofit/>
          </a:bodyPr>
          <a:lstStyle/>
          <a:p>
            <a:r>
              <a:rPr lang="en-US" sz="2000" dirty="0"/>
              <a:t>Download workshop dependencies.</a:t>
            </a:r>
          </a:p>
          <a:p>
            <a:endParaRPr lang="en-US" sz="2000" dirty="0"/>
          </a:p>
          <a:p>
            <a:r>
              <a:rPr lang="en-US" sz="2000" dirty="0"/>
              <a:t>Create the new project.</a:t>
            </a:r>
          </a:p>
          <a:p>
            <a:endParaRPr lang="en-US" sz="2000" dirty="0"/>
          </a:p>
          <a:p>
            <a:r>
              <a:rPr lang="en-US" sz="2000" dirty="0"/>
              <a:t>Update the project settings.</a:t>
            </a:r>
          </a:p>
          <a:p>
            <a:endParaRPr lang="en-US" sz="2000" dirty="0"/>
          </a:p>
          <a:p>
            <a:r>
              <a:rPr lang="en-US" sz="2000" dirty="0"/>
              <a:t>Create base folders and import assets.</a:t>
            </a:r>
          </a:p>
          <a:p>
            <a:endParaRPr lang="en-US" sz="2000" dirty="0"/>
          </a:p>
          <a:p>
            <a:r>
              <a:rPr lang="en-US" sz="2000" dirty="0"/>
              <a:t>Click around and get a feel for the editor.</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9782" y="464609"/>
            <a:ext cx="914400" cy="914400"/>
          </a:xfrm>
          <a:prstGeom prst="rect">
            <a:avLst/>
          </a:prstGeom>
        </p:spPr>
      </p:pic>
      <p:pic>
        <p:nvPicPr>
          <p:cNvPr id="6" name="Content Placeholder 5" descr="A picture containing shape&#10;&#10;Description automatically generated">
            <a:extLst>
              <a:ext uri="{FF2B5EF4-FFF2-40B4-BE49-F238E27FC236}">
                <a16:creationId xmlns:a16="http://schemas.microsoft.com/office/drawing/2014/main" id="{C86804C4-A39A-588F-DF01-5537C5847DB6}"/>
              </a:ext>
            </a:extLst>
          </p:cNvPr>
          <p:cNvPicPr>
            <a:picLocks noGrp="1" noChangeAspect="1"/>
          </p:cNvPicPr>
          <p:nvPr>
            <p:ph sz="half" idx="2"/>
          </p:nvPr>
        </p:nvPicPr>
        <p:blipFill>
          <a:blip r:embed="rId4"/>
          <a:stretch>
            <a:fillRect/>
          </a:stretch>
        </p:blipFill>
        <p:spPr>
          <a:xfrm>
            <a:off x="5594349" y="1919516"/>
            <a:ext cx="5597271" cy="4473875"/>
          </a:xfrm>
          <a:prstGeom prst="rect">
            <a:avLst/>
          </a:prstGeom>
        </p:spPr>
      </p:pic>
      <p:sp>
        <p:nvSpPr>
          <p:cNvPr id="7" name="TextBox 6">
            <a:extLst>
              <a:ext uri="{FF2B5EF4-FFF2-40B4-BE49-F238E27FC236}">
                <a16:creationId xmlns:a16="http://schemas.microsoft.com/office/drawing/2014/main" id="{191C8CC4-2826-F634-FD28-1D2EE6FFC2CD}"/>
              </a:ext>
            </a:extLst>
          </p:cNvPr>
          <p:cNvSpPr txBox="1"/>
          <p:nvPr/>
        </p:nvSpPr>
        <p:spPr>
          <a:xfrm>
            <a:off x="680320" y="1123724"/>
            <a:ext cx="6597650" cy="338554"/>
          </a:xfrm>
          <a:prstGeom prst="rect">
            <a:avLst/>
          </a:prstGeom>
          <a:noFill/>
        </p:spPr>
        <p:txBody>
          <a:bodyPr wrap="square" rtlCol="0">
            <a:spAutoFit/>
          </a:bodyPr>
          <a:lstStyle/>
          <a:p>
            <a:r>
              <a:rPr lang="en-US" sz="1600" i="1" dirty="0">
                <a:solidFill>
                  <a:srgbClr val="FFDD65"/>
                </a:solidFill>
                <a:hlinkClick r:id="rId5">
                  <a:extLst>
                    <a:ext uri="{A12FA001-AC4F-418D-AE19-62706E023703}">
                      <ahyp:hlinkClr xmlns:ahyp="http://schemas.microsoft.com/office/drawing/2018/hyperlinkcolor" val="tx"/>
                    </a:ext>
                  </a:extLst>
                </a:hlinkClick>
              </a:rPr>
              <a:t>https://github.com/brandon-lewis/CodeMash2023-PixelDash</a:t>
            </a:r>
            <a:endParaRPr lang="en-US" sz="1600" i="1" dirty="0">
              <a:solidFill>
                <a:srgbClr val="FFDD65"/>
              </a:solidFill>
            </a:endParaRPr>
          </a:p>
        </p:txBody>
      </p:sp>
    </p:spTree>
    <p:extLst>
      <p:ext uri="{BB962C8B-B14F-4D97-AF65-F5344CB8AC3E}">
        <p14:creationId xmlns:p14="http://schemas.microsoft.com/office/powerpoint/2010/main" val="2547997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F556E0D-7E1A-588D-9805-7885A97CC830}"/>
              </a:ext>
            </a:extLst>
          </p:cNvPr>
          <p:cNvSpPr txBox="1">
            <a:spLocks/>
          </p:cNvSpPr>
          <p:nvPr/>
        </p:nvSpPr>
        <p:spPr>
          <a:xfrm>
            <a:off x="680320" y="1919288"/>
            <a:ext cx="5703855" cy="4376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solidFill>
                  <a:srgbClr val="FFDD65"/>
                </a:solidFill>
              </a:rPr>
              <a:t>Controllable Player</a:t>
            </a:r>
          </a:p>
          <a:p>
            <a:pPr marL="457200" indent="-457200">
              <a:buFont typeface="+mj-lt"/>
              <a:buAutoNum type="arabicPeriod"/>
            </a:pPr>
            <a:r>
              <a:rPr lang="en-US" dirty="0"/>
              <a:t>Reusable Base Level</a:t>
            </a:r>
          </a:p>
          <a:p>
            <a:pPr marL="457200" indent="-457200">
              <a:buFont typeface="+mj-lt"/>
              <a:buAutoNum type="arabicPeriod"/>
            </a:pPr>
            <a:r>
              <a:rPr lang="en-US" dirty="0"/>
              <a:t>Player &amp; Level Polish</a:t>
            </a:r>
            <a:br>
              <a:rPr lang="en-US" dirty="0"/>
            </a:br>
            <a:r>
              <a:rPr lang="en-US" sz="2200" i="1" dirty="0">
                <a:solidFill>
                  <a:schemeClr val="tx1">
                    <a:lumMod val="65000"/>
                  </a:schemeClr>
                </a:solidFill>
              </a:rPr>
              <a:t>(Camera, Gravity, Sound, Background)</a:t>
            </a:r>
          </a:p>
          <a:p>
            <a:pPr marL="457200" indent="-457200">
              <a:buFont typeface="+mj-lt"/>
              <a:buAutoNum type="arabicPeriod"/>
            </a:pPr>
            <a:r>
              <a:rPr lang="en-US" dirty="0"/>
              <a:t>Level Checkpoints</a:t>
            </a:r>
          </a:p>
          <a:p>
            <a:pPr marL="457200" indent="-457200">
              <a:buFont typeface="+mj-lt"/>
              <a:buAutoNum type="arabicPeriod"/>
            </a:pPr>
            <a:r>
              <a:rPr lang="en-US" dirty="0"/>
              <a:t>Hazards &amp; Player Respawn</a:t>
            </a:r>
          </a:p>
          <a:p>
            <a:pPr marL="457200" indent="-457200">
              <a:buFont typeface="+mj-lt"/>
              <a:buAutoNum type="arabicPeriod"/>
            </a:pPr>
            <a:r>
              <a:rPr lang="en-US" dirty="0"/>
              <a:t>Collectibles &amp; HUD</a:t>
            </a:r>
          </a:p>
          <a:p>
            <a:pPr marL="457200" indent="-457200">
              <a:buFont typeface="+mj-lt"/>
              <a:buAutoNum type="arabicPeriod"/>
            </a:pPr>
            <a:r>
              <a:rPr lang="en-US" dirty="0"/>
              <a:t>A Basic Enemy</a:t>
            </a:r>
          </a:p>
          <a:p>
            <a:pPr marL="457200" indent="-457200">
              <a:buFont typeface="+mj-lt"/>
              <a:buAutoNum type="arabicPeriod"/>
            </a:pPr>
            <a:r>
              <a:rPr lang="en-US" dirty="0"/>
              <a:t>Main Menu &amp; Changing Scenes</a:t>
            </a:r>
          </a:p>
          <a:p>
            <a:pPr marL="457200" indent="-457200">
              <a:buFont typeface="+mj-lt"/>
              <a:buAutoNum type="arabicPeriod"/>
            </a:pPr>
            <a:r>
              <a:rPr lang="en-US" dirty="0"/>
              <a:t>Open Workshop, Tinker Time</a:t>
            </a:r>
          </a:p>
        </p:txBody>
      </p:sp>
      <p:sp>
        <p:nvSpPr>
          <p:cNvPr id="2" name="Title 1">
            <a:extLst>
              <a:ext uri="{FF2B5EF4-FFF2-40B4-BE49-F238E27FC236}">
                <a16:creationId xmlns:a16="http://schemas.microsoft.com/office/drawing/2014/main" id="{7F943239-47B1-3FAF-D8FC-E59AEFF16471}"/>
              </a:ext>
            </a:extLst>
          </p:cNvPr>
          <p:cNvSpPr>
            <a:spLocks noGrp="1"/>
          </p:cNvSpPr>
          <p:nvPr>
            <p:ph type="title"/>
          </p:nvPr>
        </p:nvSpPr>
        <p:spPr/>
        <p:txBody>
          <a:bodyPr>
            <a:normAutofit/>
          </a:bodyPr>
          <a:lstStyle/>
          <a:p>
            <a:r>
              <a:rPr lang="en-US" dirty="0"/>
              <a:t>Session Goal #1: Controllable Player</a:t>
            </a:r>
          </a:p>
        </p:txBody>
      </p:sp>
      <p:pic>
        <p:nvPicPr>
          <p:cNvPr id="8" name="Screen Recording 2022-12-30 at 12.36.45 PM">
            <a:hlinkClick r:id="" action="ppaction://media"/>
            <a:extLst>
              <a:ext uri="{FF2B5EF4-FFF2-40B4-BE49-F238E27FC236}">
                <a16:creationId xmlns:a16="http://schemas.microsoft.com/office/drawing/2014/main" id="{2B7B1208-4E8E-157B-C98B-5233B3522306}"/>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6384175" y="1919287"/>
            <a:ext cx="4342158" cy="4376081"/>
          </a:xfrm>
          <a:prstGeom prst="rect">
            <a:avLst/>
          </a:prstGeom>
        </p:spPr>
      </p:pic>
    </p:spTree>
    <p:extLst>
      <p:ext uri="{BB962C8B-B14F-4D97-AF65-F5344CB8AC3E}">
        <p14:creationId xmlns:p14="http://schemas.microsoft.com/office/powerpoint/2010/main" val="417257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1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7C64B-348F-B3A7-475F-2A184A99A7AC}"/>
              </a:ext>
            </a:extLst>
          </p:cNvPr>
          <p:cNvSpPr>
            <a:spLocks noGrp="1"/>
          </p:cNvSpPr>
          <p:nvPr>
            <p:ph type="title"/>
          </p:nvPr>
        </p:nvSpPr>
        <p:spPr/>
        <p:txBody>
          <a:bodyPr/>
          <a:lstStyle/>
          <a:p>
            <a:r>
              <a:rPr lang="en-US" dirty="0"/>
              <a:t>Defining Nodes and Scenes</a:t>
            </a:r>
          </a:p>
        </p:txBody>
      </p:sp>
      <p:sp>
        <p:nvSpPr>
          <p:cNvPr id="3" name="Content Placeholder 2">
            <a:extLst>
              <a:ext uri="{FF2B5EF4-FFF2-40B4-BE49-F238E27FC236}">
                <a16:creationId xmlns:a16="http://schemas.microsoft.com/office/drawing/2014/main" id="{345EF56C-0F1C-0075-1116-F1562071E458}"/>
              </a:ext>
            </a:extLst>
          </p:cNvPr>
          <p:cNvSpPr>
            <a:spLocks noGrp="1"/>
          </p:cNvSpPr>
          <p:nvPr>
            <p:ph sz="half" idx="1"/>
          </p:nvPr>
        </p:nvSpPr>
        <p:spPr>
          <a:xfrm>
            <a:off x="680320" y="1919516"/>
            <a:ext cx="4698358" cy="4389844"/>
          </a:xfrm>
        </p:spPr>
        <p:txBody>
          <a:bodyPr>
            <a:normAutofit fontScale="92500" lnSpcReduction="10000"/>
          </a:bodyPr>
          <a:lstStyle/>
          <a:p>
            <a:r>
              <a:rPr lang="en-US" dirty="0"/>
              <a:t>A </a:t>
            </a:r>
            <a:r>
              <a:rPr lang="en-US" b="1" dirty="0">
                <a:solidFill>
                  <a:srgbClr val="FFDD65"/>
                </a:solidFill>
              </a:rPr>
              <a:t>Node</a:t>
            </a:r>
            <a:r>
              <a:rPr lang="en-US" dirty="0"/>
              <a:t> is a fundamental building block of a scene (akin to a single LEGO brick).</a:t>
            </a:r>
          </a:p>
          <a:p>
            <a:endParaRPr lang="en-US" dirty="0"/>
          </a:p>
          <a:p>
            <a:r>
              <a:rPr lang="en-US" dirty="0"/>
              <a:t>A </a:t>
            </a:r>
            <a:r>
              <a:rPr lang="en-US" b="1" dirty="0">
                <a:solidFill>
                  <a:srgbClr val="FFDD65"/>
                </a:solidFill>
              </a:rPr>
              <a:t>Scene</a:t>
            </a:r>
            <a:r>
              <a:rPr lang="en-US" dirty="0"/>
              <a:t> is a tree of nodes. Every scene has exactly one root node.</a:t>
            </a:r>
          </a:p>
          <a:p>
            <a:endParaRPr lang="en-US" dirty="0"/>
          </a:p>
          <a:p>
            <a:r>
              <a:rPr lang="en-US" dirty="0"/>
              <a:t>When we run the </a:t>
            </a:r>
            <a:r>
              <a:rPr lang="en-US" dirty="0">
                <a:solidFill>
                  <a:srgbClr val="FFDD65"/>
                </a:solidFill>
              </a:rPr>
              <a:t>Game</a:t>
            </a:r>
            <a:r>
              <a:rPr lang="en-US" dirty="0"/>
              <a:t>, we are always executing at least one top-level Scene.</a:t>
            </a:r>
          </a:p>
          <a:p>
            <a:endParaRPr lang="en-US" dirty="0"/>
          </a:p>
          <a:p>
            <a:r>
              <a:rPr lang="en-US" dirty="0"/>
              <a:t>A scene can be imported as a node in any other scene.</a:t>
            </a:r>
          </a:p>
          <a:p>
            <a:endParaRPr lang="en-US" dirty="0"/>
          </a:p>
        </p:txBody>
      </p:sp>
      <p:pic>
        <p:nvPicPr>
          <p:cNvPr id="8" name="Content Placeholder 7" descr="Graphical user interface, application&#10;&#10;Description automatically generated">
            <a:extLst>
              <a:ext uri="{FF2B5EF4-FFF2-40B4-BE49-F238E27FC236}">
                <a16:creationId xmlns:a16="http://schemas.microsoft.com/office/drawing/2014/main" id="{C683AC04-51E1-8975-17A3-2101CAEC3DA3}"/>
              </a:ext>
            </a:extLst>
          </p:cNvPr>
          <p:cNvPicPr>
            <a:picLocks noGrp="1" noChangeAspect="1"/>
          </p:cNvPicPr>
          <p:nvPr>
            <p:ph sz="half" idx="2"/>
          </p:nvPr>
        </p:nvPicPr>
        <p:blipFill>
          <a:blip r:embed="rId2"/>
          <a:stretch>
            <a:fillRect/>
          </a:stretch>
        </p:blipFill>
        <p:spPr>
          <a:xfrm>
            <a:off x="6096000" y="3004962"/>
            <a:ext cx="4700588" cy="1845780"/>
          </a:xfrm>
          <a:ln>
            <a:noFill/>
          </a:ln>
        </p:spPr>
      </p:pic>
      <p:sp>
        <p:nvSpPr>
          <p:cNvPr id="6" name="Rectangle 5">
            <a:extLst>
              <a:ext uri="{FF2B5EF4-FFF2-40B4-BE49-F238E27FC236}">
                <a16:creationId xmlns:a16="http://schemas.microsoft.com/office/drawing/2014/main" id="{9E3E6DAD-4AED-F3BC-BB47-F4F71C5C33FB}"/>
              </a:ext>
            </a:extLst>
          </p:cNvPr>
          <p:cNvSpPr/>
          <p:nvPr/>
        </p:nvSpPr>
        <p:spPr>
          <a:xfrm>
            <a:off x="6497128" y="4501264"/>
            <a:ext cx="4134850" cy="253616"/>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9F7DF1E-A5F2-E589-D3DD-CF15212B4018}"/>
              </a:ext>
            </a:extLst>
          </p:cNvPr>
          <p:cNvSpPr/>
          <p:nvPr/>
        </p:nvSpPr>
        <p:spPr>
          <a:xfrm>
            <a:off x="6497128" y="4185038"/>
            <a:ext cx="4134850" cy="253616"/>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594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7C64B-348F-B3A7-475F-2A184A99A7AC}"/>
              </a:ext>
            </a:extLst>
          </p:cNvPr>
          <p:cNvSpPr>
            <a:spLocks noGrp="1"/>
          </p:cNvSpPr>
          <p:nvPr>
            <p:ph type="title"/>
          </p:nvPr>
        </p:nvSpPr>
        <p:spPr/>
        <p:txBody>
          <a:bodyPr/>
          <a:lstStyle/>
          <a:p>
            <a:r>
              <a:rPr lang="en-US" dirty="0"/>
              <a:t>Defining Nodes and Scenes</a:t>
            </a:r>
          </a:p>
        </p:txBody>
      </p:sp>
      <p:sp>
        <p:nvSpPr>
          <p:cNvPr id="3" name="Content Placeholder 2">
            <a:extLst>
              <a:ext uri="{FF2B5EF4-FFF2-40B4-BE49-F238E27FC236}">
                <a16:creationId xmlns:a16="http://schemas.microsoft.com/office/drawing/2014/main" id="{345EF56C-0F1C-0075-1116-F1562071E458}"/>
              </a:ext>
            </a:extLst>
          </p:cNvPr>
          <p:cNvSpPr>
            <a:spLocks noGrp="1"/>
          </p:cNvSpPr>
          <p:nvPr>
            <p:ph sz="half" idx="1"/>
          </p:nvPr>
        </p:nvSpPr>
        <p:spPr>
          <a:xfrm>
            <a:off x="680320" y="1919516"/>
            <a:ext cx="4698358" cy="4389844"/>
          </a:xfrm>
        </p:spPr>
        <p:txBody>
          <a:bodyPr>
            <a:normAutofit fontScale="92500" lnSpcReduction="10000"/>
          </a:bodyPr>
          <a:lstStyle/>
          <a:p>
            <a:r>
              <a:rPr lang="en-US" dirty="0"/>
              <a:t>A </a:t>
            </a:r>
            <a:r>
              <a:rPr lang="en-US" b="1" dirty="0">
                <a:solidFill>
                  <a:srgbClr val="FFDD65"/>
                </a:solidFill>
              </a:rPr>
              <a:t>Node</a:t>
            </a:r>
            <a:r>
              <a:rPr lang="en-US" dirty="0"/>
              <a:t> is a fundamental building block of a scene (akin to a single LEGO brick).</a:t>
            </a:r>
          </a:p>
          <a:p>
            <a:endParaRPr lang="en-US" dirty="0"/>
          </a:p>
          <a:p>
            <a:r>
              <a:rPr lang="en-US" dirty="0"/>
              <a:t>A </a:t>
            </a:r>
            <a:r>
              <a:rPr lang="en-US" b="1" dirty="0">
                <a:solidFill>
                  <a:srgbClr val="FFDD65"/>
                </a:solidFill>
              </a:rPr>
              <a:t>Scene</a:t>
            </a:r>
            <a:r>
              <a:rPr lang="en-US" dirty="0"/>
              <a:t> is a tree of nodes. Every scene has exactly one root node.</a:t>
            </a:r>
          </a:p>
          <a:p>
            <a:endParaRPr lang="en-US" dirty="0"/>
          </a:p>
          <a:p>
            <a:r>
              <a:rPr lang="en-US" dirty="0"/>
              <a:t>When we run the </a:t>
            </a:r>
            <a:r>
              <a:rPr lang="en-US" dirty="0">
                <a:solidFill>
                  <a:srgbClr val="FFDD65"/>
                </a:solidFill>
              </a:rPr>
              <a:t>Game</a:t>
            </a:r>
            <a:r>
              <a:rPr lang="en-US" dirty="0"/>
              <a:t>, we are always executing at least one top-level Scene.</a:t>
            </a:r>
          </a:p>
          <a:p>
            <a:endParaRPr lang="en-US" dirty="0"/>
          </a:p>
          <a:p>
            <a:r>
              <a:rPr lang="en-US" dirty="0"/>
              <a:t>A scene can be imported as a node in any other scene.</a:t>
            </a:r>
          </a:p>
          <a:p>
            <a:endParaRPr lang="en-US" dirty="0"/>
          </a:p>
        </p:txBody>
      </p:sp>
      <p:pic>
        <p:nvPicPr>
          <p:cNvPr id="8" name="Content Placeholder 7" descr="Graphical user interface, application&#10;&#10;Description automatically generated">
            <a:extLst>
              <a:ext uri="{FF2B5EF4-FFF2-40B4-BE49-F238E27FC236}">
                <a16:creationId xmlns:a16="http://schemas.microsoft.com/office/drawing/2014/main" id="{C683AC04-51E1-8975-17A3-2101CAEC3DA3}"/>
              </a:ext>
            </a:extLst>
          </p:cNvPr>
          <p:cNvPicPr>
            <a:picLocks noGrp="1" noChangeAspect="1"/>
          </p:cNvPicPr>
          <p:nvPr>
            <p:ph sz="half" idx="2"/>
          </p:nvPr>
        </p:nvPicPr>
        <p:blipFill>
          <a:blip r:embed="rId2"/>
          <a:stretch>
            <a:fillRect/>
          </a:stretch>
        </p:blipFill>
        <p:spPr>
          <a:xfrm>
            <a:off x="6096000" y="3004962"/>
            <a:ext cx="4700588" cy="1845780"/>
          </a:xfrm>
          <a:ln>
            <a:noFill/>
          </a:ln>
        </p:spPr>
      </p:pic>
      <p:sp>
        <p:nvSpPr>
          <p:cNvPr id="7" name="Rectangle 6">
            <a:extLst>
              <a:ext uri="{FF2B5EF4-FFF2-40B4-BE49-F238E27FC236}">
                <a16:creationId xmlns:a16="http://schemas.microsoft.com/office/drawing/2014/main" id="{B9F7DF1E-A5F2-E589-D3DD-CF15212B4018}"/>
              </a:ext>
            </a:extLst>
          </p:cNvPr>
          <p:cNvSpPr/>
          <p:nvPr/>
        </p:nvSpPr>
        <p:spPr>
          <a:xfrm>
            <a:off x="6184669" y="3873731"/>
            <a:ext cx="4513811" cy="906087"/>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09821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a blue background&#10;&#10;Description automatically generated with low confidence">
            <a:extLst>
              <a:ext uri="{FF2B5EF4-FFF2-40B4-BE49-F238E27FC236}">
                <a16:creationId xmlns:a16="http://schemas.microsoft.com/office/drawing/2014/main" id="{3357DACF-5404-0777-38E8-6B6BE8F10DA1}"/>
              </a:ext>
            </a:extLst>
          </p:cNvPr>
          <p:cNvPicPr>
            <a:picLocks noChangeAspect="1"/>
          </p:cNvPicPr>
          <p:nvPr/>
        </p:nvPicPr>
        <p:blipFill>
          <a:blip r:embed="rId2"/>
          <a:stretch>
            <a:fillRect/>
          </a:stretch>
        </p:blipFill>
        <p:spPr>
          <a:xfrm>
            <a:off x="770732" y="0"/>
            <a:ext cx="10650533" cy="6858000"/>
          </a:xfrm>
          <a:prstGeom prst="rect">
            <a:avLst/>
          </a:prstGeom>
        </p:spPr>
      </p:pic>
      <p:sp>
        <p:nvSpPr>
          <p:cNvPr id="2" name="Rectangle 1">
            <a:extLst>
              <a:ext uri="{FF2B5EF4-FFF2-40B4-BE49-F238E27FC236}">
                <a16:creationId xmlns:a16="http://schemas.microsoft.com/office/drawing/2014/main" id="{B2DAD192-6478-2A27-7175-C8A0EBD5EDBD}"/>
              </a:ext>
            </a:extLst>
          </p:cNvPr>
          <p:cNvSpPr/>
          <p:nvPr/>
        </p:nvSpPr>
        <p:spPr>
          <a:xfrm>
            <a:off x="1068917" y="1367366"/>
            <a:ext cx="1200150" cy="18518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618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with medium confidence">
            <a:extLst>
              <a:ext uri="{FF2B5EF4-FFF2-40B4-BE49-F238E27FC236}">
                <a16:creationId xmlns:a16="http://schemas.microsoft.com/office/drawing/2014/main" id="{BA6114CF-1E3F-CA70-08D0-9D765C57C921}"/>
              </a:ext>
            </a:extLst>
          </p:cNvPr>
          <p:cNvPicPr>
            <a:picLocks noChangeAspect="1"/>
          </p:cNvPicPr>
          <p:nvPr/>
        </p:nvPicPr>
        <p:blipFill>
          <a:blip r:embed="rId3"/>
          <a:stretch>
            <a:fillRect/>
          </a:stretch>
        </p:blipFill>
        <p:spPr>
          <a:xfrm>
            <a:off x="2208741" y="291612"/>
            <a:ext cx="7774517" cy="6274776"/>
          </a:xfrm>
          <a:prstGeom prst="rect">
            <a:avLst/>
          </a:prstGeom>
        </p:spPr>
      </p:pic>
      <p:sp>
        <p:nvSpPr>
          <p:cNvPr id="14" name="Rectangle 13">
            <a:extLst>
              <a:ext uri="{FF2B5EF4-FFF2-40B4-BE49-F238E27FC236}">
                <a16:creationId xmlns:a16="http://schemas.microsoft.com/office/drawing/2014/main" id="{E77EB5B2-8565-F124-37FF-CEB54B2CAAEE}"/>
              </a:ext>
            </a:extLst>
          </p:cNvPr>
          <p:cNvSpPr/>
          <p:nvPr/>
        </p:nvSpPr>
        <p:spPr>
          <a:xfrm>
            <a:off x="3576170" y="531283"/>
            <a:ext cx="6118164" cy="54398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5953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with medium confidence">
            <a:extLst>
              <a:ext uri="{FF2B5EF4-FFF2-40B4-BE49-F238E27FC236}">
                <a16:creationId xmlns:a16="http://schemas.microsoft.com/office/drawing/2014/main" id="{BA6114CF-1E3F-CA70-08D0-9D765C57C921}"/>
              </a:ext>
            </a:extLst>
          </p:cNvPr>
          <p:cNvPicPr>
            <a:picLocks noChangeAspect="1"/>
          </p:cNvPicPr>
          <p:nvPr/>
        </p:nvPicPr>
        <p:blipFill>
          <a:blip r:embed="rId3"/>
          <a:stretch>
            <a:fillRect/>
          </a:stretch>
        </p:blipFill>
        <p:spPr>
          <a:xfrm>
            <a:off x="2208741" y="291612"/>
            <a:ext cx="7774517" cy="6274776"/>
          </a:xfrm>
          <a:prstGeom prst="rect">
            <a:avLst/>
          </a:prstGeom>
        </p:spPr>
      </p:pic>
      <p:sp>
        <p:nvSpPr>
          <p:cNvPr id="14" name="Rectangle 13">
            <a:extLst>
              <a:ext uri="{FF2B5EF4-FFF2-40B4-BE49-F238E27FC236}">
                <a16:creationId xmlns:a16="http://schemas.microsoft.com/office/drawing/2014/main" id="{E77EB5B2-8565-F124-37FF-CEB54B2CAAEE}"/>
              </a:ext>
            </a:extLst>
          </p:cNvPr>
          <p:cNvSpPr/>
          <p:nvPr/>
        </p:nvSpPr>
        <p:spPr>
          <a:xfrm>
            <a:off x="2208741" y="556682"/>
            <a:ext cx="1364192" cy="2872317"/>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93568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with medium confidence">
            <a:extLst>
              <a:ext uri="{FF2B5EF4-FFF2-40B4-BE49-F238E27FC236}">
                <a16:creationId xmlns:a16="http://schemas.microsoft.com/office/drawing/2014/main" id="{BA6114CF-1E3F-CA70-08D0-9D765C57C921}"/>
              </a:ext>
            </a:extLst>
          </p:cNvPr>
          <p:cNvPicPr>
            <a:picLocks noChangeAspect="1"/>
          </p:cNvPicPr>
          <p:nvPr/>
        </p:nvPicPr>
        <p:blipFill>
          <a:blip r:embed="rId3"/>
          <a:stretch>
            <a:fillRect/>
          </a:stretch>
        </p:blipFill>
        <p:spPr>
          <a:xfrm>
            <a:off x="2208741" y="291612"/>
            <a:ext cx="7774517" cy="6274776"/>
          </a:xfrm>
          <a:prstGeom prst="rect">
            <a:avLst/>
          </a:prstGeom>
        </p:spPr>
      </p:pic>
      <p:sp>
        <p:nvSpPr>
          <p:cNvPr id="14" name="Rectangle 13">
            <a:extLst>
              <a:ext uri="{FF2B5EF4-FFF2-40B4-BE49-F238E27FC236}">
                <a16:creationId xmlns:a16="http://schemas.microsoft.com/office/drawing/2014/main" id="{E77EB5B2-8565-F124-37FF-CEB54B2CAAEE}"/>
              </a:ext>
            </a:extLst>
          </p:cNvPr>
          <p:cNvSpPr/>
          <p:nvPr/>
        </p:nvSpPr>
        <p:spPr>
          <a:xfrm>
            <a:off x="2208741" y="3445934"/>
            <a:ext cx="1364192" cy="2872317"/>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7088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with medium confidence">
            <a:extLst>
              <a:ext uri="{FF2B5EF4-FFF2-40B4-BE49-F238E27FC236}">
                <a16:creationId xmlns:a16="http://schemas.microsoft.com/office/drawing/2014/main" id="{BA6114CF-1E3F-CA70-08D0-9D765C57C921}"/>
              </a:ext>
            </a:extLst>
          </p:cNvPr>
          <p:cNvPicPr>
            <a:picLocks noChangeAspect="1"/>
          </p:cNvPicPr>
          <p:nvPr/>
        </p:nvPicPr>
        <p:blipFill>
          <a:blip r:embed="rId3"/>
          <a:stretch>
            <a:fillRect/>
          </a:stretch>
        </p:blipFill>
        <p:spPr>
          <a:xfrm>
            <a:off x="2208741" y="291612"/>
            <a:ext cx="7774517" cy="6274776"/>
          </a:xfrm>
          <a:prstGeom prst="rect">
            <a:avLst/>
          </a:prstGeom>
        </p:spPr>
      </p:pic>
      <p:sp>
        <p:nvSpPr>
          <p:cNvPr id="14" name="Rectangle 13">
            <a:extLst>
              <a:ext uri="{FF2B5EF4-FFF2-40B4-BE49-F238E27FC236}">
                <a16:creationId xmlns:a16="http://schemas.microsoft.com/office/drawing/2014/main" id="{E77EB5B2-8565-F124-37FF-CEB54B2CAAEE}"/>
              </a:ext>
            </a:extLst>
          </p:cNvPr>
          <p:cNvSpPr/>
          <p:nvPr/>
        </p:nvSpPr>
        <p:spPr>
          <a:xfrm>
            <a:off x="3580340" y="1083734"/>
            <a:ext cx="6402917" cy="5190066"/>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87711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49B15A-F861-540D-574A-C882F9134E52}"/>
              </a:ext>
            </a:extLst>
          </p:cNvPr>
          <p:cNvSpPr>
            <a:spLocks noGrp="1"/>
          </p:cNvSpPr>
          <p:nvPr>
            <p:ph type="title"/>
          </p:nvPr>
        </p:nvSpPr>
        <p:spPr/>
        <p:txBody>
          <a:bodyPr/>
          <a:lstStyle/>
          <a:p>
            <a:r>
              <a:rPr lang="en-US" dirty="0"/>
              <a:t>What is Godot Engine?</a:t>
            </a:r>
          </a:p>
        </p:txBody>
      </p:sp>
      <p:sp>
        <p:nvSpPr>
          <p:cNvPr id="7" name="Text Placeholder 6">
            <a:extLst>
              <a:ext uri="{FF2B5EF4-FFF2-40B4-BE49-F238E27FC236}">
                <a16:creationId xmlns:a16="http://schemas.microsoft.com/office/drawing/2014/main" id="{338FC56F-72F3-EC7E-410D-7A33A1BD4F9D}"/>
              </a:ext>
            </a:extLst>
          </p:cNvPr>
          <p:cNvSpPr>
            <a:spLocks noGrp="1"/>
          </p:cNvSpPr>
          <p:nvPr>
            <p:ph type="body" idx="1"/>
          </p:nvPr>
        </p:nvSpPr>
        <p:spPr>
          <a:xfrm>
            <a:off x="680319" y="2010302"/>
            <a:ext cx="4472327" cy="693135"/>
          </a:xfrm>
        </p:spPr>
        <p:style>
          <a:lnRef idx="3">
            <a:schemeClr val="lt1"/>
          </a:lnRef>
          <a:fillRef idx="1">
            <a:schemeClr val="accent2"/>
          </a:fillRef>
          <a:effectRef idx="1">
            <a:schemeClr val="accent2"/>
          </a:effectRef>
          <a:fontRef idx="minor">
            <a:schemeClr val="lt1"/>
          </a:fontRef>
        </p:style>
        <p:txBody>
          <a:bodyPr anchor="ctr"/>
          <a:lstStyle/>
          <a:p>
            <a:pPr algn="ctr"/>
            <a:r>
              <a:rPr lang="en-US" dirty="0">
                <a:solidFill>
                  <a:schemeClr val="bg1"/>
                </a:solidFill>
              </a:rPr>
              <a:t>BENEFITS</a:t>
            </a:r>
          </a:p>
        </p:txBody>
      </p:sp>
      <p:sp>
        <p:nvSpPr>
          <p:cNvPr id="5" name="Content Placeholder 4">
            <a:extLst>
              <a:ext uri="{FF2B5EF4-FFF2-40B4-BE49-F238E27FC236}">
                <a16:creationId xmlns:a16="http://schemas.microsoft.com/office/drawing/2014/main" id="{BD2B52AE-35CE-855B-36C2-A235124DE002}"/>
              </a:ext>
            </a:extLst>
          </p:cNvPr>
          <p:cNvSpPr>
            <a:spLocks noGrp="1"/>
          </p:cNvSpPr>
          <p:nvPr>
            <p:ph sz="half" idx="2"/>
          </p:nvPr>
        </p:nvSpPr>
        <p:spPr/>
        <p:txBody>
          <a:bodyPr>
            <a:normAutofit fontScale="92500" lnSpcReduction="10000"/>
          </a:bodyPr>
          <a:lstStyle/>
          <a:p>
            <a:r>
              <a:rPr lang="en-US" dirty="0"/>
              <a:t>Uses widely-supported OpenGL renderer.</a:t>
            </a:r>
          </a:p>
          <a:p>
            <a:r>
              <a:rPr lang="en-US" dirty="0" err="1"/>
              <a:t>GDScript</a:t>
            </a:r>
            <a:r>
              <a:rPr lang="en-US" dirty="0"/>
              <a:t> is a high-level, dynamically-typed language.</a:t>
            </a:r>
          </a:p>
          <a:p>
            <a:r>
              <a:rPr lang="en-US" dirty="0"/>
              <a:t>Version-control friendly.</a:t>
            </a:r>
          </a:p>
          <a:p>
            <a:r>
              <a:rPr lang="en-US" dirty="0"/>
              <a:t>Completely free and open source.</a:t>
            </a:r>
          </a:p>
          <a:p>
            <a:r>
              <a:rPr lang="en-US" dirty="0"/>
              <a:t>Editor plugins are first-class citizens.</a:t>
            </a:r>
          </a:p>
        </p:txBody>
      </p:sp>
      <p:sp>
        <p:nvSpPr>
          <p:cNvPr id="8" name="Text Placeholder 7">
            <a:extLst>
              <a:ext uri="{FF2B5EF4-FFF2-40B4-BE49-F238E27FC236}">
                <a16:creationId xmlns:a16="http://schemas.microsoft.com/office/drawing/2014/main" id="{2206756F-BFB0-5351-5BF5-FE983D5EC923}"/>
              </a:ext>
            </a:extLst>
          </p:cNvPr>
          <p:cNvSpPr>
            <a:spLocks noGrp="1"/>
          </p:cNvSpPr>
          <p:nvPr>
            <p:ph type="body" sz="quarter" idx="3"/>
          </p:nvPr>
        </p:nvSpPr>
        <p:spPr>
          <a:xfrm>
            <a:off x="6310163" y="2010302"/>
            <a:ext cx="4474028" cy="692076"/>
          </a:xfrm>
        </p:spPr>
        <p:style>
          <a:lnRef idx="3">
            <a:schemeClr val="lt1"/>
          </a:lnRef>
          <a:fillRef idx="1">
            <a:schemeClr val="accent6"/>
          </a:fillRef>
          <a:effectRef idx="1">
            <a:schemeClr val="accent6"/>
          </a:effectRef>
          <a:fontRef idx="minor">
            <a:schemeClr val="lt1"/>
          </a:fontRef>
        </p:style>
        <p:txBody>
          <a:bodyPr anchor="ctr"/>
          <a:lstStyle/>
          <a:p>
            <a:pPr algn="ctr"/>
            <a:r>
              <a:rPr lang="en-US" dirty="0">
                <a:solidFill>
                  <a:schemeClr val="bg1"/>
                </a:solidFill>
              </a:rPr>
              <a:t>DRAWBACKS</a:t>
            </a:r>
          </a:p>
        </p:txBody>
      </p:sp>
      <p:sp>
        <p:nvSpPr>
          <p:cNvPr id="6" name="Content Placeholder 5">
            <a:extLst>
              <a:ext uri="{FF2B5EF4-FFF2-40B4-BE49-F238E27FC236}">
                <a16:creationId xmlns:a16="http://schemas.microsoft.com/office/drawing/2014/main" id="{37C2FE2F-CB1D-CDF1-0B41-2C8AB1A10A23}"/>
              </a:ext>
            </a:extLst>
          </p:cNvPr>
          <p:cNvSpPr>
            <a:spLocks noGrp="1"/>
          </p:cNvSpPr>
          <p:nvPr>
            <p:ph sz="quarter" idx="4"/>
          </p:nvPr>
        </p:nvSpPr>
        <p:spPr>
          <a:xfrm>
            <a:off x="6084132" y="3030008"/>
            <a:ext cx="4700059" cy="2906179"/>
          </a:xfrm>
        </p:spPr>
        <p:txBody>
          <a:bodyPr>
            <a:normAutofit fontScale="92500" lnSpcReduction="10000"/>
          </a:bodyPr>
          <a:lstStyle/>
          <a:p>
            <a:r>
              <a:rPr lang="en-US" dirty="0"/>
              <a:t>No Vulkan or Direct3D support until Godot 4.</a:t>
            </a:r>
          </a:p>
          <a:p>
            <a:r>
              <a:rPr lang="en-US" dirty="0" err="1"/>
              <a:t>GDScript</a:t>
            </a:r>
            <a:r>
              <a:rPr lang="en-US" dirty="0"/>
              <a:t> is a high-level, dynamically-typed language.</a:t>
            </a:r>
          </a:p>
          <a:p>
            <a:r>
              <a:rPr lang="en-US" dirty="0"/>
              <a:t>Not as mature as the more popular engines.</a:t>
            </a:r>
          </a:p>
          <a:p>
            <a:r>
              <a:rPr lang="en-US" dirty="0"/>
              <a:t>Primarily used by solo and small-team indie developers.</a:t>
            </a:r>
          </a:p>
        </p:txBody>
      </p:sp>
      <p:sp>
        <p:nvSpPr>
          <p:cNvPr id="2" name="TextBox 1">
            <a:extLst>
              <a:ext uri="{FF2B5EF4-FFF2-40B4-BE49-F238E27FC236}">
                <a16:creationId xmlns:a16="http://schemas.microsoft.com/office/drawing/2014/main" id="{7D4B5624-6EDF-6A7F-D570-37A4D48E10DA}"/>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2">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2947055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with medium confidence">
            <a:extLst>
              <a:ext uri="{FF2B5EF4-FFF2-40B4-BE49-F238E27FC236}">
                <a16:creationId xmlns:a16="http://schemas.microsoft.com/office/drawing/2014/main" id="{BA6114CF-1E3F-CA70-08D0-9D765C57C921}"/>
              </a:ext>
            </a:extLst>
          </p:cNvPr>
          <p:cNvPicPr>
            <a:picLocks noChangeAspect="1"/>
          </p:cNvPicPr>
          <p:nvPr/>
        </p:nvPicPr>
        <p:blipFill>
          <a:blip r:embed="rId3"/>
          <a:stretch>
            <a:fillRect/>
          </a:stretch>
        </p:blipFill>
        <p:spPr>
          <a:xfrm>
            <a:off x="2208741" y="291612"/>
            <a:ext cx="7774517" cy="6274776"/>
          </a:xfrm>
          <a:prstGeom prst="rect">
            <a:avLst/>
          </a:prstGeom>
        </p:spPr>
      </p:pic>
      <p:sp>
        <p:nvSpPr>
          <p:cNvPr id="14" name="Rectangle 13">
            <a:extLst>
              <a:ext uri="{FF2B5EF4-FFF2-40B4-BE49-F238E27FC236}">
                <a16:creationId xmlns:a16="http://schemas.microsoft.com/office/drawing/2014/main" id="{E77EB5B2-8565-F124-37FF-CEB54B2CAAEE}"/>
              </a:ext>
            </a:extLst>
          </p:cNvPr>
          <p:cNvSpPr/>
          <p:nvPr/>
        </p:nvSpPr>
        <p:spPr>
          <a:xfrm>
            <a:off x="4224867" y="3310466"/>
            <a:ext cx="5579533" cy="25400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DD65"/>
              </a:solidFill>
            </a:endParaRPr>
          </a:p>
        </p:txBody>
      </p:sp>
    </p:spTree>
    <p:extLst>
      <p:ext uri="{BB962C8B-B14F-4D97-AF65-F5344CB8AC3E}">
        <p14:creationId xmlns:p14="http://schemas.microsoft.com/office/powerpoint/2010/main" val="291100140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B791D4-D04C-842D-0DA5-FE2528D34953}"/>
              </a:ext>
            </a:extLst>
          </p:cNvPr>
          <p:cNvSpPr>
            <a:spLocks noGrp="1"/>
          </p:cNvSpPr>
          <p:nvPr>
            <p:ph type="title"/>
          </p:nvPr>
        </p:nvSpPr>
        <p:spPr/>
        <p:txBody>
          <a:bodyPr/>
          <a:lstStyle/>
          <a:p>
            <a:r>
              <a:rPr lang="en-US" dirty="0"/>
              <a:t>Adding Child Nodes to a Scene</a:t>
            </a:r>
          </a:p>
        </p:txBody>
      </p:sp>
      <p:pic>
        <p:nvPicPr>
          <p:cNvPr id="8" name="Content Placeholder 7" descr="Graphical user interface, application&#10;&#10;Description automatically generated">
            <a:extLst>
              <a:ext uri="{FF2B5EF4-FFF2-40B4-BE49-F238E27FC236}">
                <a16:creationId xmlns:a16="http://schemas.microsoft.com/office/drawing/2014/main" id="{F14A7B50-8441-8488-CA98-69D7F95D78A5}"/>
              </a:ext>
            </a:extLst>
          </p:cNvPr>
          <p:cNvPicPr>
            <a:picLocks noGrp="1" noChangeAspect="1"/>
          </p:cNvPicPr>
          <p:nvPr>
            <p:ph sz="half" idx="1"/>
          </p:nvPr>
        </p:nvPicPr>
        <p:blipFill>
          <a:blip r:embed="rId2"/>
          <a:stretch>
            <a:fillRect/>
          </a:stretch>
        </p:blipFill>
        <p:spPr>
          <a:xfrm>
            <a:off x="680321" y="1919516"/>
            <a:ext cx="4285229" cy="4459168"/>
          </a:xfrm>
          <a:prstGeom prst="rect">
            <a:avLst/>
          </a:prstGeom>
        </p:spPr>
      </p:pic>
      <p:sp>
        <p:nvSpPr>
          <p:cNvPr id="9" name="Rectangle 8">
            <a:extLst>
              <a:ext uri="{FF2B5EF4-FFF2-40B4-BE49-F238E27FC236}">
                <a16:creationId xmlns:a16="http://schemas.microsoft.com/office/drawing/2014/main" id="{97E1186F-7179-7E2E-4F97-54A62BC3B6E4}"/>
              </a:ext>
            </a:extLst>
          </p:cNvPr>
          <p:cNvSpPr/>
          <p:nvPr/>
        </p:nvSpPr>
        <p:spPr>
          <a:xfrm>
            <a:off x="697256" y="2192865"/>
            <a:ext cx="276412" cy="27093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DC225C-5D2D-4708-E973-C2D926B69554}"/>
              </a:ext>
            </a:extLst>
          </p:cNvPr>
          <p:cNvSpPr txBox="1"/>
          <p:nvPr/>
        </p:nvSpPr>
        <p:spPr>
          <a:xfrm>
            <a:off x="373827" y="2143666"/>
            <a:ext cx="306494" cy="369332"/>
          </a:xfrm>
          <a:prstGeom prst="rect">
            <a:avLst/>
          </a:prstGeom>
          <a:noFill/>
        </p:spPr>
        <p:txBody>
          <a:bodyPr wrap="none" rtlCol="0">
            <a:spAutoFit/>
          </a:bodyPr>
          <a:lstStyle/>
          <a:p>
            <a:r>
              <a:rPr lang="en-US" dirty="0">
                <a:solidFill>
                  <a:srgbClr val="FFDD65"/>
                </a:solidFill>
              </a:rPr>
              <a:t>1</a:t>
            </a:r>
          </a:p>
        </p:txBody>
      </p:sp>
      <p:sp>
        <p:nvSpPr>
          <p:cNvPr id="6" name="Content Placeholder 6">
            <a:extLst>
              <a:ext uri="{FF2B5EF4-FFF2-40B4-BE49-F238E27FC236}">
                <a16:creationId xmlns:a16="http://schemas.microsoft.com/office/drawing/2014/main" id="{648BC9C2-2A64-34B8-2A6D-C7D8FE0759CD}"/>
              </a:ext>
            </a:extLst>
          </p:cNvPr>
          <p:cNvSpPr>
            <a:spLocks noGrp="1"/>
          </p:cNvSpPr>
          <p:nvPr>
            <p:ph sz="half" idx="2"/>
          </p:nvPr>
        </p:nvSpPr>
        <p:spPr>
          <a:xfrm>
            <a:off x="5594123" y="1919516"/>
            <a:ext cx="5917556" cy="4459168"/>
          </a:xfrm>
        </p:spPr>
        <p:txBody>
          <a:bodyPr>
            <a:normAutofit lnSpcReduction="10000"/>
          </a:bodyPr>
          <a:lstStyle/>
          <a:p>
            <a:pPr marL="0" indent="0">
              <a:buNone/>
            </a:pPr>
            <a:r>
              <a:rPr lang="en-US" dirty="0"/>
              <a:t>To add child node:</a:t>
            </a:r>
          </a:p>
          <a:p>
            <a:endParaRPr lang="en-US" dirty="0"/>
          </a:p>
          <a:p>
            <a:pPr marL="457200" indent="-457200">
              <a:buFont typeface="+mj-lt"/>
              <a:buAutoNum type="arabicPeriod"/>
            </a:pPr>
            <a:r>
              <a:rPr lang="en-US" dirty="0"/>
              <a:t>Click this “</a:t>
            </a:r>
            <a:r>
              <a:rPr lang="en-US" dirty="0">
                <a:solidFill>
                  <a:srgbClr val="FFDD65"/>
                </a:solidFill>
              </a:rPr>
              <a:t>Add Child Node</a:t>
            </a:r>
            <a:r>
              <a:rPr lang="en-US" dirty="0"/>
              <a:t>” button above the Scene Tree.</a:t>
            </a:r>
          </a:p>
          <a:p>
            <a:pPr marL="457200" indent="-457200">
              <a:buFont typeface="+mj-lt"/>
              <a:buAutoNum type="arabicPeriod"/>
            </a:pPr>
            <a:endParaRPr lang="en-US" dirty="0"/>
          </a:p>
          <a:p>
            <a:pPr marL="457200" indent="-457200">
              <a:buFont typeface="+mj-lt"/>
              <a:buAutoNum type="arabicPeriod"/>
            </a:pPr>
            <a:r>
              <a:rPr lang="en-US" dirty="0"/>
              <a:t>Right-click the root node and add select “Add Child Node”.</a:t>
            </a:r>
          </a:p>
          <a:p>
            <a:pPr marL="457200" indent="-457200">
              <a:buFont typeface="+mj-lt"/>
              <a:buAutoNum type="arabicPeriod"/>
            </a:pPr>
            <a:endParaRPr lang="en-US" dirty="0"/>
          </a:p>
          <a:p>
            <a:pPr marL="0" indent="0">
              <a:buNone/>
            </a:pPr>
            <a:r>
              <a:rPr lang="en-US" b="1" dirty="0">
                <a:solidFill>
                  <a:srgbClr val="FFDD65"/>
                </a:solidFill>
              </a:rPr>
              <a:t>Note:</a:t>
            </a:r>
            <a:r>
              <a:rPr lang="en-US" dirty="0"/>
              <a:t> There is only one root node per scene. Any node (besides the root) can be nested as a child of any other node.</a:t>
            </a:r>
          </a:p>
        </p:txBody>
      </p:sp>
    </p:spTree>
    <p:extLst>
      <p:ext uri="{BB962C8B-B14F-4D97-AF65-F5344CB8AC3E}">
        <p14:creationId xmlns:p14="http://schemas.microsoft.com/office/powerpoint/2010/main" val="2383025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B791D4-D04C-842D-0DA5-FE2528D34953}"/>
              </a:ext>
            </a:extLst>
          </p:cNvPr>
          <p:cNvSpPr>
            <a:spLocks noGrp="1"/>
          </p:cNvSpPr>
          <p:nvPr>
            <p:ph type="title"/>
          </p:nvPr>
        </p:nvSpPr>
        <p:spPr/>
        <p:txBody>
          <a:bodyPr/>
          <a:lstStyle/>
          <a:p>
            <a:r>
              <a:rPr lang="en-US" dirty="0"/>
              <a:t>Adding Child Nodes to a Scene</a:t>
            </a:r>
          </a:p>
        </p:txBody>
      </p:sp>
      <p:sp>
        <p:nvSpPr>
          <p:cNvPr id="7" name="Content Placeholder 6">
            <a:extLst>
              <a:ext uri="{FF2B5EF4-FFF2-40B4-BE49-F238E27FC236}">
                <a16:creationId xmlns:a16="http://schemas.microsoft.com/office/drawing/2014/main" id="{B30D7366-B741-7875-130B-4F3D456413F6}"/>
              </a:ext>
            </a:extLst>
          </p:cNvPr>
          <p:cNvSpPr>
            <a:spLocks noGrp="1"/>
          </p:cNvSpPr>
          <p:nvPr>
            <p:ph sz="half" idx="2"/>
          </p:nvPr>
        </p:nvSpPr>
        <p:spPr>
          <a:xfrm>
            <a:off x="5594123" y="1919516"/>
            <a:ext cx="5917556" cy="4459168"/>
          </a:xfrm>
        </p:spPr>
        <p:txBody>
          <a:bodyPr>
            <a:normAutofit lnSpcReduction="10000"/>
          </a:bodyPr>
          <a:lstStyle/>
          <a:p>
            <a:pPr marL="0" indent="0">
              <a:buNone/>
            </a:pPr>
            <a:r>
              <a:rPr lang="en-US" dirty="0"/>
              <a:t>To add child node:</a:t>
            </a:r>
          </a:p>
          <a:p>
            <a:endParaRPr lang="en-US" dirty="0"/>
          </a:p>
          <a:p>
            <a:pPr marL="457200" indent="-457200">
              <a:buFont typeface="+mj-lt"/>
              <a:buAutoNum type="arabicPeriod"/>
            </a:pPr>
            <a:r>
              <a:rPr lang="en-US" dirty="0"/>
              <a:t>Click this “Add Child Node” button above the Scene Tree.</a:t>
            </a:r>
          </a:p>
          <a:p>
            <a:pPr marL="457200" indent="-457200">
              <a:buFont typeface="+mj-lt"/>
              <a:buAutoNum type="arabicPeriod"/>
            </a:pPr>
            <a:endParaRPr lang="en-US" dirty="0"/>
          </a:p>
          <a:p>
            <a:pPr marL="457200" indent="-457200">
              <a:buFont typeface="+mj-lt"/>
              <a:buAutoNum type="arabicPeriod"/>
            </a:pPr>
            <a:r>
              <a:rPr lang="en-US" dirty="0">
                <a:solidFill>
                  <a:srgbClr val="FFDD65"/>
                </a:solidFill>
              </a:rPr>
              <a:t>Right-click</a:t>
            </a:r>
            <a:r>
              <a:rPr lang="en-US" dirty="0"/>
              <a:t> the root node and add select “Add Child Node”.</a:t>
            </a:r>
          </a:p>
          <a:p>
            <a:pPr marL="457200" indent="-457200">
              <a:buFont typeface="+mj-lt"/>
              <a:buAutoNum type="arabicPeriod"/>
            </a:pPr>
            <a:endParaRPr lang="en-US" dirty="0"/>
          </a:p>
          <a:p>
            <a:pPr marL="0" indent="0">
              <a:buNone/>
            </a:pPr>
            <a:r>
              <a:rPr lang="en-US" b="1" dirty="0">
                <a:solidFill>
                  <a:srgbClr val="FFDD65"/>
                </a:solidFill>
              </a:rPr>
              <a:t>Note:</a:t>
            </a:r>
            <a:r>
              <a:rPr lang="en-US" dirty="0"/>
              <a:t> There is only one root node per scene. Any node (besides the root) can be nested as a child of any other node.</a:t>
            </a:r>
          </a:p>
        </p:txBody>
      </p:sp>
      <p:pic>
        <p:nvPicPr>
          <p:cNvPr id="8" name="Content Placeholder 7" descr="Graphical user interface, application&#10;&#10;Description automatically generated">
            <a:extLst>
              <a:ext uri="{FF2B5EF4-FFF2-40B4-BE49-F238E27FC236}">
                <a16:creationId xmlns:a16="http://schemas.microsoft.com/office/drawing/2014/main" id="{F14A7B50-8441-8488-CA98-69D7F95D78A5}"/>
              </a:ext>
            </a:extLst>
          </p:cNvPr>
          <p:cNvPicPr>
            <a:picLocks noGrp="1" noChangeAspect="1"/>
          </p:cNvPicPr>
          <p:nvPr>
            <p:ph sz="half" idx="1"/>
          </p:nvPr>
        </p:nvPicPr>
        <p:blipFill>
          <a:blip r:embed="rId2"/>
          <a:stretch>
            <a:fillRect/>
          </a:stretch>
        </p:blipFill>
        <p:spPr>
          <a:xfrm>
            <a:off x="680321" y="1919516"/>
            <a:ext cx="4285229" cy="4459168"/>
          </a:xfrm>
          <a:prstGeom prst="rect">
            <a:avLst/>
          </a:prstGeom>
        </p:spPr>
      </p:pic>
      <p:sp>
        <p:nvSpPr>
          <p:cNvPr id="10" name="Rectangle 9">
            <a:extLst>
              <a:ext uri="{FF2B5EF4-FFF2-40B4-BE49-F238E27FC236}">
                <a16:creationId xmlns:a16="http://schemas.microsoft.com/office/drawing/2014/main" id="{8B4DFF0F-2DB9-3F98-EA4E-5E48CE617BB0}"/>
              </a:ext>
            </a:extLst>
          </p:cNvPr>
          <p:cNvSpPr/>
          <p:nvPr/>
        </p:nvSpPr>
        <p:spPr>
          <a:xfrm>
            <a:off x="2356722" y="2650065"/>
            <a:ext cx="2545477" cy="27093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48C9CF0-31F0-EFF5-D3F1-276960D4E48A}"/>
              </a:ext>
            </a:extLst>
          </p:cNvPr>
          <p:cNvSpPr txBox="1"/>
          <p:nvPr/>
        </p:nvSpPr>
        <p:spPr>
          <a:xfrm>
            <a:off x="4936067" y="2600866"/>
            <a:ext cx="306494" cy="369332"/>
          </a:xfrm>
          <a:prstGeom prst="rect">
            <a:avLst/>
          </a:prstGeom>
          <a:noFill/>
        </p:spPr>
        <p:txBody>
          <a:bodyPr wrap="none" rtlCol="0">
            <a:spAutoFit/>
          </a:bodyPr>
          <a:lstStyle/>
          <a:p>
            <a:r>
              <a:rPr lang="en-US" dirty="0">
                <a:solidFill>
                  <a:srgbClr val="FFDD65"/>
                </a:solidFill>
              </a:rPr>
              <a:t>2</a:t>
            </a:r>
          </a:p>
        </p:txBody>
      </p:sp>
    </p:spTree>
    <p:extLst>
      <p:ext uri="{BB962C8B-B14F-4D97-AF65-F5344CB8AC3E}">
        <p14:creationId xmlns:p14="http://schemas.microsoft.com/office/powerpoint/2010/main" val="363737398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259A-5BC9-BD32-147E-6F3AFAD366B9}"/>
              </a:ext>
            </a:extLst>
          </p:cNvPr>
          <p:cNvSpPr>
            <a:spLocks noGrp="1"/>
          </p:cNvSpPr>
          <p:nvPr>
            <p:ph type="title"/>
          </p:nvPr>
        </p:nvSpPr>
        <p:spPr/>
        <p:txBody>
          <a:bodyPr/>
          <a:lstStyle/>
          <a:p>
            <a:r>
              <a:rPr lang="en-US" dirty="0"/>
              <a:t>Understanding the Inspector Tab</a:t>
            </a:r>
          </a:p>
        </p:txBody>
      </p:sp>
      <p:sp>
        <p:nvSpPr>
          <p:cNvPr id="4" name="Content Placeholder 3">
            <a:extLst>
              <a:ext uri="{FF2B5EF4-FFF2-40B4-BE49-F238E27FC236}">
                <a16:creationId xmlns:a16="http://schemas.microsoft.com/office/drawing/2014/main" id="{2971B944-EA2A-4F13-88DC-668B2FEC5F98}"/>
              </a:ext>
            </a:extLst>
          </p:cNvPr>
          <p:cNvSpPr>
            <a:spLocks noGrp="1"/>
          </p:cNvSpPr>
          <p:nvPr>
            <p:ph sz="half" idx="2"/>
          </p:nvPr>
        </p:nvSpPr>
        <p:spPr/>
        <p:txBody>
          <a:bodyPr/>
          <a:lstStyle/>
          <a:p>
            <a:pPr marL="0" indent="0">
              <a:buNone/>
            </a:pPr>
            <a:r>
              <a:rPr lang="en-US" dirty="0"/>
              <a:t>The Inspector Tab updates whenever you select a node in the Scene Tree or in the central Scene Editor.</a:t>
            </a:r>
          </a:p>
          <a:p>
            <a:pPr marL="0" indent="0">
              <a:buNone/>
            </a:pPr>
            <a:endParaRPr lang="en-US" dirty="0"/>
          </a:p>
          <a:p>
            <a:pPr marL="0" indent="0">
              <a:buNone/>
            </a:pPr>
            <a:r>
              <a:rPr lang="en-US" dirty="0"/>
              <a:t>Each node has its own properties based on the type of the node and that node’s class inheritance hierarchy.</a:t>
            </a:r>
          </a:p>
        </p:txBody>
      </p:sp>
      <p:pic>
        <p:nvPicPr>
          <p:cNvPr id="6" name="Content Placeholder 5">
            <a:extLst>
              <a:ext uri="{FF2B5EF4-FFF2-40B4-BE49-F238E27FC236}">
                <a16:creationId xmlns:a16="http://schemas.microsoft.com/office/drawing/2014/main" id="{CAAA1F8D-A988-EB08-3634-B12CC56768CF}"/>
              </a:ext>
            </a:extLst>
          </p:cNvPr>
          <p:cNvPicPr>
            <a:picLocks noGrp="1" noChangeAspect="1"/>
          </p:cNvPicPr>
          <p:nvPr>
            <p:ph sz="half" idx="1"/>
          </p:nvPr>
        </p:nvPicPr>
        <p:blipFill>
          <a:blip r:embed="rId2"/>
          <a:stretch>
            <a:fillRect/>
          </a:stretch>
        </p:blipFill>
        <p:spPr>
          <a:xfrm>
            <a:off x="1897819" y="1690687"/>
            <a:ext cx="2165000" cy="5056613"/>
          </a:xfrm>
          <a:prstGeom prst="rect">
            <a:avLst/>
          </a:prstGeom>
        </p:spPr>
      </p:pic>
      <p:sp>
        <p:nvSpPr>
          <p:cNvPr id="7" name="Rectangle 6">
            <a:extLst>
              <a:ext uri="{FF2B5EF4-FFF2-40B4-BE49-F238E27FC236}">
                <a16:creationId xmlns:a16="http://schemas.microsoft.com/office/drawing/2014/main" id="{5A91AE04-08FE-EE43-F3CF-228738155C76}"/>
              </a:ext>
            </a:extLst>
          </p:cNvPr>
          <p:cNvSpPr/>
          <p:nvPr/>
        </p:nvSpPr>
        <p:spPr>
          <a:xfrm>
            <a:off x="1967255" y="2616198"/>
            <a:ext cx="2020545" cy="194736"/>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064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A259A-5BC9-BD32-147E-6F3AFAD366B9}"/>
              </a:ext>
            </a:extLst>
          </p:cNvPr>
          <p:cNvSpPr>
            <a:spLocks noGrp="1"/>
          </p:cNvSpPr>
          <p:nvPr>
            <p:ph type="title"/>
          </p:nvPr>
        </p:nvSpPr>
        <p:spPr/>
        <p:txBody>
          <a:bodyPr/>
          <a:lstStyle/>
          <a:p>
            <a:r>
              <a:rPr lang="en-US" dirty="0"/>
              <a:t>Understanding the Inspector Tab</a:t>
            </a:r>
          </a:p>
        </p:txBody>
      </p:sp>
      <p:sp>
        <p:nvSpPr>
          <p:cNvPr id="4" name="Content Placeholder 3">
            <a:extLst>
              <a:ext uri="{FF2B5EF4-FFF2-40B4-BE49-F238E27FC236}">
                <a16:creationId xmlns:a16="http://schemas.microsoft.com/office/drawing/2014/main" id="{2971B944-EA2A-4F13-88DC-668B2FEC5F98}"/>
              </a:ext>
            </a:extLst>
          </p:cNvPr>
          <p:cNvSpPr>
            <a:spLocks noGrp="1"/>
          </p:cNvSpPr>
          <p:nvPr>
            <p:ph sz="half" idx="2"/>
          </p:nvPr>
        </p:nvSpPr>
        <p:spPr/>
        <p:txBody>
          <a:bodyPr/>
          <a:lstStyle/>
          <a:p>
            <a:pPr marL="0" indent="0">
              <a:buNone/>
            </a:pPr>
            <a:r>
              <a:rPr lang="en-US" dirty="0"/>
              <a:t>The Inspector Tab updates whenever you select a node in the Scene Tree or in the central Scene Editor.</a:t>
            </a:r>
          </a:p>
          <a:p>
            <a:pPr marL="0" indent="0">
              <a:buNone/>
            </a:pPr>
            <a:endParaRPr lang="en-US" dirty="0"/>
          </a:p>
          <a:p>
            <a:pPr marL="0" indent="0">
              <a:buNone/>
            </a:pPr>
            <a:r>
              <a:rPr lang="en-US" dirty="0"/>
              <a:t>Each node has its own properties based on the type of the node and that node’s class inheritance hierarchy.</a:t>
            </a:r>
          </a:p>
        </p:txBody>
      </p:sp>
      <p:pic>
        <p:nvPicPr>
          <p:cNvPr id="6" name="Content Placeholder 5">
            <a:extLst>
              <a:ext uri="{FF2B5EF4-FFF2-40B4-BE49-F238E27FC236}">
                <a16:creationId xmlns:a16="http://schemas.microsoft.com/office/drawing/2014/main" id="{CAAA1F8D-A988-EB08-3634-B12CC56768CF}"/>
              </a:ext>
            </a:extLst>
          </p:cNvPr>
          <p:cNvPicPr>
            <a:picLocks noGrp="1" noChangeAspect="1"/>
          </p:cNvPicPr>
          <p:nvPr>
            <p:ph sz="half" idx="1"/>
          </p:nvPr>
        </p:nvPicPr>
        <p:blipFill>
          <a:blip r:embed="rId2"/>
          <a:stretch>
            <a:fillRect/>
          </a:stretch>
        </p:blipFill>
        <p:spPr>
          <a:xfrm>
            <a:off x="1897819" y="1690687"/>
            <a:ext cx="2165000" cy="5056613"/>
          </a:xfrm>
          <a:prstGeom prst="rect">
            <a:avLst/>
          </a:prstGeom>
        </p:spPr>
      </p:pic>
      <p:sp>
        <p:nvSpPr>
          <p:cNvPr id="7" name="Rectangle 6">
            <a:extLst>
              <a:ext uri="{FF2B5EF4-FFF2-40B4-BE49-F238E27FC236}">
                <a16:creationId xmlns:a16="http://schemas.microsoft.com/office/drawing/2014/main" id="{5A91AE04-08FE-EE43-F3CF-228738155C76}"/>
              </a:ext>
            </a:extLst>
          </p:cNvPr>
          <p:cNvSpPr/>
          <p:nvPr/>
        </p:nvSpPr>
        <p:spPr>
          <a:xfrm>
            <a:off x="1967255" y="3256278"/>
            <a:ext cx="2020545" cy="194736"/>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880045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4418-8C82-CEBE-B195-17FDBBBF6A91}"/>
              </a:ext>
            </a:extLst>
          </p:cNvPr>
          <p:cNvSpPr>
            <a:spLocks noGrp="1"/>
          </p:cNvSpPr>
          <p:nvPr>
            <p:ph type="title"/>
          </p:nvPr>
        </p:nvSpPr>
        <p:spPr/>
        <p:txBody>
          <a:bodyPr/>
          <a:lstStyle/>
          <a:p>
            <a:r>
              <a:rPr lang="en-US" dirty="0"/>
              <a:t>Creating the </a:t>
            </a:r>
            <a:r>
              <a:rPr lang="en-US" dirty="0">
                <a:solidFill>
                  <a:srgbClr val="FFDD65"/>
                </a:solidFill>
              </a:rPr>
              <a:t>Player</a:t>
            </a:r>
            <a:r>
              <a:rPr lang="en-US" dirty="0"/>
              <a:t> Scene</a:t>
            </a:r>
          </a:p>
        </p:txBody>
      </p:sp>
      <p:sp>
        <p:nvSpPr>
          <p:cNvPr id="4" name="Content Placeholder 3">
            <a:extLst>
              <a:ext uri="{FF2B5EF4-FFF2-40B4-BE49-F238E27FC236}">
                <a16:creationId xmlns:a16="http://schemas.microsoft.com/office/drawing/2014/main" id="{4C4490B1-AF79-C046-1DB6-3089A3F51C7C}"/>
              </a:ext>
            </a:extLst>
          </p:cNvPr>
          <p:cNvSpPr>
            <a:spLocks noGrp="1"/>
          </p:cNvSpPr>
          <p:nvPr>
            <p:ph sz="half" idx="1"/>
          </p:nvPr>
        </p:nvSpPr>
        <p:spPr/>
        <p:txBody>
          <a:bodyPr>
            <a:normAutofit/>
          </a:bodyPr>
          <a:lstStyle/>
          <a:p>
            <a:pPr marL="457200" indent="-457200">
              <a:buFont typeface="+mj-lt"/>
              <a:buAutoNum type="arabicPeriod"/>
            </a:pPr>
            <a:r>
              <a:rPr lang="en-US" dirty="0"/>
              <a:t>In the current Scene, create the root node as a </a:t>
            </a:r>
            <a:r>
              <a:rPr lang="en-US" dirty="0">
                <a:solidFill>
                  <a:srgbClr val="FFDD65"/>
                </a:solidFill>
              </a:rPr>
              <a:t>KinematicBody2D</a:t>
            </a:r>
            <a:r>
              <a:rPr lang="en-US" dirty="0"/>
              <a:t>.</a:t>
            </a:r>
          </a:p>
          <a:p>
            <a:pPr marL="457200" indent="-457200">
              <a:buFont typeface="+mj-lt"/>
              <a:buAutoNum type="arabicPeriod"/>
            </a:pPr>
            <a:endParaRPr lang="en-US" dirty="0"/>
          </a:p>
          <a:p>
            <a:pPr marL="457200" indent="-457200">
              <a:buFont typeface="+mj-lt"/>
              <a:buAutoNum type="arabicPeriod"/>
            </a:pPr>
            <a:r>
              <a:rPr lang="en-US" dirty="0"/>
              <a:t>Add a </a:t>
            </a:r>
            <a:r>
              <a:rPr lang="en-US" dirty="0">
                <a:solidFill>
                  <a:srgbClr val="FFDD65"/>
                </a:solidFill>
              </a:rPr>
              <a:t>Sprite</a:t>
            </a:r>
            <a:r>
              <a:rPr lang="en-US" dirty="0"/>
              <a:t> node as a child of the KinematicBody2D.</a:t>
            </a:r>
          </a:p>
          <a:p>
            <a:pPr marL="457200" indent="-457200">
              <a:buFont typeface="+mj-lt"/>
              <a:buAutoNum type="arabicPeriod"/>
            </a:pPr>
            <a:endParaRPr lang="en-US" dirty="0"/>
          </a:p>
          <a:p>
            <a:pPr marL="457200" indent="-457200">
              <a:buFont typeface="+mj-lt"/>
              <a:buAutoNum type="arabicPeriod"/>
            </a:pPr>
            <a:r>
              <a:rPr lang="en-US" dirty="0"/>
              <a:t>Add a </a:t>
            </a:r>
            <a:r>
              <a:rPr lang="en-US" dirty="0">
                <a:solidFill>
                  <a:srgbClr val="FFDD65"/>
                </a:solidFill>
              </a:rPr>
              <a:t>CollisionShape2D</a:t>
            </a:r>
            <a:r>
              <a:rPr lang="en-US" dirty="0"/>
              <a:t> node as a child of the KinematicBody2D.</a:t>
            </a:r>
          </a:p>
        </p:txBody>
      </p:sp>
      <p:pic>
        <p:nvPicPr>
          <p:cNvPr id="7" name="Content Placeholder 6" descr="Graphical user interface, text, application&#10;&#10;Description automatically generated">
            <a:extLst>
              <a:ext uri="{FF2B5EF4-FFF2-40B4-BE49-F238E27FC236}">
                <a16:creationId xmlns:a16="http://schemas.microsoft.com/office/drawing/2014/main" id="{EC95197F-AD3C-2543-AEF5-8EA2E9F894F6}"/>
              </a:ext>
            </a:extLst>
          </p:cNvPr>
          <p:cNvPicPr>
            <a:picLocks noGrp="1" noChangeAspect="1"/>
          </p:cNvPicPr>
          <p:nvPr>
            <p:ph sz="half" idx="2"/>
          </p:nvPr>
        </p:nvPicPr>
        <p:blipFill>
          <a:blip r:embed="rId2"/>
          <a:stretch>
            <a:fillRect/>
          </a:stretch>
        </p:blipFill>
        <p:spPr>
          <a:xfrm>
            <a:off x="5995193" y="3051555"/>
            <a:ext cx="5909227" cy="1677458"/>
          </a:xfrm>
        </p:spPr>
      </p:pic>
    </p:spTree>
    <p:extLst>
      <p:ext uri="{BB962C8B-B14F-4D97-AF65-F5344CB8AC3E}">
        <p14:creationId xmlns:p14="http://schemas.microsoft.com/office/powerpoint/2010/main" val="1972763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7012-5AAC-01F2-ADC3-2B175931052A}"/>
              </a:ext>
            </a:extLst>
          </p:cNvPr>
          <p:cNvSpPr>
            <a:spLocks noGrp="1"/>
          </p:cNvSpPr>
          <p:nvPr>
            <p:ph type="title"/>
          </p:nvPr>
        </p:nvSpPr>
        <p:spPr/>
        <p:txBody>
          <a:bodyPr/>
          <a:lstStyle/>
          <a:p>
            <a:r>
              <a:rPr lang="en-US" dirty="0"/>
              <a:t>Creating the </a:t>
            </a:r>
            <a:r>
              <a:rPr lang="en-US" dirty="0">
                <a:solidFill>
                  <a:srgbClr val="FFDD65"/>
                </a:solidFill>
              </a:rPr>
              <a:t>Player</a:t>
            </a:r>
            <a:r>
              <a:rPr lang="en-US" dirty="0"/>
              <a:t> Scene</a:t>
            </a:r>
          </a:p>
        </p:txBody>
      </p:sp>
      <p:sp>
        <p:nvSpPr>
          <p:cNvPr id="3" name="Content Placeholder 2">
            <a:extLst>
              <a:ext uri="{FF2B5EF4-FFF2-40B4-BE49-F238E27FC236}">
                <a16:creationId xmlns:a16="http://schemas.microsoft.com/office/drawing/2014/main" id="{8D0C3755-44BF-6E80-34BA-4FCEFD11A1FB}"/>
              </a:ext>
            </a:extLst>
          </p:cNvPr>
          <p:cNvSpPr>
            <a:spLocks noGrp="1"/>
          </p:cNvSpPr>
          <p:nvPr>
            <p:ph sz="half" idx="1"/>
          </p:nvPr>
        </p:nvSpPr>
        <p:spPr>
          <a:xfrm>
            <a:off x="680320" y="1919516"/>
            <a:ext cx="5415680" cy="4016673"/>
          </a:xfrm>
        </p:spPr>
        <p:txBody>
          <a:bodyPr/>
          <a:lstStyle/>
          <a:p>
            <a:pPr marL="0" indent="0">
              <a:buNone/>
            </a:pPr>
            <a:r>
              <a:rPr lang="en-US" dirty="0"/>
              <a:t>With the </a:t>
            </a:r>
            <a:r>
              <a:rPr lang="en-US" dirty="0">
                <a:solidFill>
                  <a:srgbClr val="FFDD65"/>
                </a:solidFill>
              </a:rPr>
              <a:t>Sprite</a:t>
            </a:r>
            <a:r>
              <a:rPr lang="en-US" dirty="0"/>
              <a:t> node selected in your Scene tree:</a:t>
            </a:r>
          </a:p>
          <a:p>
            <a:pPr marL="0" indent="0">
              <a:buNone/>
            </a:pPr>
            <a:endParaRPr lang="en-US" dirty="0"/>
          </a:p>
          <a:p>
            <a:pPr marL="457200" indent="-457200">
              <a:buFont typeface="+mj-lt"/>
              <a:buAutoNum type="arabicPeriod"/>
            </a:pPr>
            <a:r>
              <a:rPr lang="en-US" dirty="0"/>
              <a:t>Find the Texture property with an [empty] value in the Inspector.</a:t>
            </a:r>
          </a:p>
          <a:p>
            <a:pPr marL="457200" indent="-457200">
              <a:buFont typeface="+mj-lt"/>
              <a:buAutoNum type="arabicPeriod"/>
            </a:pPr>
            <a:endParaRPr lang="en-US" dirty="0"/>
          </a:p>
          <a:p>
            <a:pPr marL="457200" indent="-457200">
              <a:buFont typeface="+mj-lt"/>
              <a:buAutoNum type="arabicPeriod"/>
            </a:pPr>
            <a:r>
              <a:rPr lang="en-US" dirty="0"/>
              <a:t>Drag the </a:t>
            </a:r>
            <a:r>
              <a:rPr lang="en-US" dirty="0" err="1">
                <a:solidFill>
                  <a:srgbClr val="FFDD65"/>
                </a:solidFill>
              </a:rPr>
              <a:t>icon.png</a:t>
            </a:r>
            <a:r>
              <a:rPr lang="en-US" dirty="0"/>
              <a:t> file in your </a:t>
            </a:r>
            <a:r>
              <a:rPr lang="en-US" dirty="0" err="1"/>
              <a:t>FileSystem</a:t>
            </a:r>
            <a:r>
              <a:rPr lang="en-US" dirty="0"/>
              <a:t> tab into the Texture’s [empty] value.</a:t>
            </a:r>
          </a:p>
        </p:txBody>
      </p:sp>
      <p:pic>
        <p:nvPicPr>
          <p:cNvPr id="8" name="Content Placeholder 7" descr="A screenshot of a computer screen&#10;&#10;Description automatically generated with low confidence">
            <a:extLst>
              <a:ext uri="{FF2B5EF4-FFF2-40B4-BE49-F238E27FC236}">
                <a16:creationId xmlns:a16="http://schemas.microsoft.com/office/drawing/2014/main" id="{5C7C7C21-BD71-B7A2-E968-880CF4681C8E}"/>
              </a:ext>
            </a:extLst>
          </p:cNvPr>
          <p:cNvPicPr>
            <a:picLocks noGrp="1" noChangeAspect="1"/>
          </p:cNvPicPr>
          <p:nvPr>
            <p:ph sz="half" idx="2"/>
          </p:nvPr>
        </p:nvPicPr>
        <p:blipFill>
          <a:blip r:embed="rId2"/>
          <a:stretch>
            <a:fillRect/>
          </a:stretch>
        </p:blipFill>
        <p:spPr>
          <a:xfrm>
            <a:off x="7382688" y="1919516"/>
            <a:ext cx="4128992" cy="4326957"/>
          </a:xfrm>
        </p:spPr>
      </p:pic>
      <p:sp>
        <p:nvSpPr>
          <p:cNvPr id="4" name="Rectangle 3">
            <a:extLst>
              <a:ext uri="{FF2B5EF4-FFF2-40B4-BE49-F238E27FC236}">
                <a16:creationId xmlns:a16="http://schemas.microsoft.com/office/drawing/2014/main" id="{714F48E0-2BB3-1D0A-C652-177A4B9DC362}"/>
              </a:ext>
            </a:extLst>
          </p:cNvPr>
          <p:cNvSpPr/>
          <p:nvPr/>
        </p:nvSpPr>
        <p:spPr>
          <a:xfrm>
            <a:off x="7426639" y="3985625"/>
            <a:ext cx="3953485" cy="94382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699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C4AF-D0AD-4E5F-1FA4-06DB50A6FEE5}"/>
              </a:ext>
            </a:extLst>
          </p:cNvPr>
          <p:cNvSpPr>
            <a:spLocks noGrp="1"/>
          </p:cNvSpPr>
          <p:nvPr>
            <p:ph type="title"/>
          </p:nvPr>
        </p:nvSpPr>
        <p:spPr/>
        <p:txBody>
          <a:bodyPr/>
          <a:lstStyle/>
          <a:p>
            <a:r>
              <a:rPr lang="en-US" dirty="0"/>
              <a:t>Setting Collision on a </a:t>
            </a:r>
            <a:r>
              <a:rPr lang="en-US" dirty="0">
                <a:solidFill>
                  <a:srgbClr val="FFDD65"/>
                </a:solidFill>
              </a:rPr>
              <a:t>CollisionShape2D</a:t>
            </a:r>
          </a:p>
        </p:txBody>
      </p:sp>
      <p:sp>
        <p:nvSpPr>
          <p:cNvPr id="3" name="Content Placeholder 2">
            <a:extLst>
              <a:ext uri="{FF2B5EF4-FFF2-40B4-BE49-F238E27FC236}">
                <a16:creationId xmlns:a16="http://schemas.microsoft.com/office/drawing/2014/main" id="{783853AE-6353-43ED-9EB9-81A136E4EAC8}"/>
              </a:ext>
            </a:extLst>
          </p:cNvPr>
          <p:cNvSpPr>
            <a:spLocks noGrp="1"/>
          </p:cNvSpPr>
          <p:nvPr>
            <p:ph sz="half" idx="1"/>
          </p:nvPr>
        </p:nvSpPr>
        <p:spPr>
          <a:xfrm>
            <a:off x="680320" y="1919516"/>
            <a:ext cx="5415680" cy="4337351"/>
          </a:xfrm>
        </p:spPr>
        <p:txBody>
          <a:bodyPr>
            <a:normAutofit fontScale="92500" lnSpcReduction="10000"/>
          </a:bodyPr>
          <a:lstStyle/>
          <a:p>
            <a:pPr marL="0" indent="0">
              <a:buNone/>
            </a:pPr>
            <a:r>
              <a:rPr lang="en-US" dirty="0"/>
              <a:t>Select the </a:t>
            </a:r>
            <a:r>
              <a:rPr lang="en-US" dirty="0">
                <a:solidFill>
                  <a:srgbClr val="FFDD65"/>
                </a:solidFill>
              </a:rPr>
              <a:t>CollisionShape2D</a:t>
            </a:r>
            <a:r>
              <a:rPr lang="en-US" dirty="0"/>
              <a:t> in your Scene tree:</a:t>
            </a:r>
          </a:p>
          <a:p>
            <a:pPr marL="0" indent="0">
              <a:buNone/>
            </a:pPr>
            <a:endParaRPr lang="en-US" dirty="0"/>
          </a:p>
          <a:p>
            <a:r>
              <a:rPr lang="en-US" dirty="0"/>
              <a:t>Click the Shape property dropdown and choose one of the following collision shape options:</a:t>
            </a:r>
          </a:p>
          <a:p>
            <a:pPr marL="457200" lvl="1" indent="0">
              <a:buNone/>
            </a:pPr>
            <a:r>
              <a:rPr lang="en-US" b="1" dirty="0">
                <a:solidFill>
                  <a:srgbClr val="FFDD65"/>
                </a:solidFill>
              </a:rPr>
              <a:t>Capsule</a:t>
            </a:r>
            <a:r>
              <a:rPr lang="en-US" dirty="0"/>
              <a:t>: A good option if you want forgiving corners &amp; some “slippery” edges.</a:t>
            </a:r>
          </a:p>
          <a:p>
            <a:pPr marL="457200" lvl="1" indent="0">
              <a:buNone/>
            </a:pPr>
            <a:r>
              <a:rPr lang="en-US" b="1" dirty="0">
                <a:solidFill>
                  <a:srgbClr val="FFDD65"/>
                </a:solidFill>
              </a:rPr>
              <a:t>Rectangle</a:t>
            </a:r>
            <a:r>
              <a:rPr lang="en-US" dirty="0"/>
              <a:t>: Good for strict edges and larger wall/floor detection.</a:t>
            </a:r>
          </a:p>
          <a:p>
            <a:pPr marL="0" indent="0">
              <a:buNone/>
            </a:pPr>
            <a:endParaRPr lang="en-US" dirty="0"/>
          </a:p>
          <a:p>
            <a:pPr marL="0" indent="0">
              <a:buNone/>
            </a:pPr>
            <a:r>
              <a:rPr lang="en-US" dirty="0"/>
              <a:t>Stretch the size of your collision shape to be about the same shape as the Sprite.</a:t>
            </a:r>
          </a:p>
        </p:txBody>
      </p:sp>
      <p:pic>
        <p:nvPicPr>
          <p:cNvPr id="8" name="Content Placeholder 7" descr="Graphical user interface, text, application&#10;&#10;Description automatically generated">
            <a:extLst>
              <a:ext uri="{FF2B5EF4-FFF2-40B4-BE49-F238E27FC236}">
                <a16:creationId xmlns:a16="http://schemas.microsoft.com/office/drawing/2014/main" id="{8E618C16-4ACA-147E-51A1-44838F1C7D14}"/>
              </a:ext>
            </a:extLst>
          </p:cNvPr>
          <p:cNvPicPr>
            <a:picLocks noGrp="1" noChangeAspect="1"/>
          </p:cNvPicPr>
          <p:nvPr>
            <p:ph sz="half" idx="2"/>
          </p:nvPr>
        </p:nvPicPr>
        <p:blipFill>
          <a:blip r:embed="rId2"/>
          <a:stretch>
            <a:fillRect/>
          </a:stretch>
        </p:blipFill>
        <p:spPr>
          <a:xfrm>
            <a:off x="6978505" y="1710266"/>
            <a:ext cx="3315677" cy="4996226"/>
          </a:xfrm>
        </p:spPr>
      </p:pic>
      <p:sp>
        <p:nvSpPr>
          <p:cNvPr id="9" name="Rectangle 8">
            <a:extLst>
              <a:ext uri="{FF2B5EF4-FFF2-40B4-BE49-F238E27FC236}">
                <a16:creationId xmlns:a16="http://schemas.microsoft.com/office/drawing/2014/main" id="{AF25F80E-3465-0C6C-6B96-69B0AAC43B25}"/>
              </a:ext>
            </a:extLst>
          </p:cNvPr>
          <p:cNvSpPr/>
          <p:nvPr/>
        </p:nvSpPr>
        <p:spPr>
          <a:xfrm>
            <a:off x="7542555" y="3778248"/>
            <a:ext cx="1969745" cy="24130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AE2186-6B1B-1084-3C4B-12E55341AFF7}"/>
              </a:ext>
            </a:extLst>
          </p:cNvPr>
          <p:cNvSpPr/>
          <p:nvPr/>
        </p:nvSpPr>
        <p:spPr>
          <a:xfrm>
            <a:off x="7542554" y="5308598"/>
            <a:ext cx="2096746" cy="24130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882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D843-9A1D-C158-47BB-F3DCFE4CE64B}"/>
              </a:ext>
            </a:extLst>
          </p:cNvPr>
          <p:cNvSpPr>
            <a:spLocks noGrp="1"/>
          </p:cNvSpPr>
          <p:nvPr>
            <p:ph type="title"/>
          </p:nvPr>
        </p:nvSpPr>
        <p:spPr/>
        <p:txBody>
          <a:bodyPr/>
          <a:lstStyle/>
          <a:p>
            <a:r>
              <a:rPr lang="en-US" dirty="0"/>
              <a:t>Save the Player Scene!</a:t>
            </a:r>
          </a:p>
        </p:txBody>
      </p:sp>
      <p:sp>
        <p:nvSpPr>
          <p:cNvPr id="15" name="Content Placeholder 14">
            <a:extLst>
              <a:ext uri="{FF2B5EF4-FFF2-40B4-BE49-F238E27FC236}">
                <a16:creationId xmlns:a16="http://schemas.microsoft.com/office/drawing/2014/main" id="{942E5728-4971-E2C1-90BF-2D4170A4CA81}"/>
              </a:ext>
            </a:extLst>
          </p:cNvPr>
          <p:cNvSpPr>
            <a:spLocks noGrp="1"/>
          </p:cNvSpPr>
          <p:nvPr>
            <p:ph sz="half" idx="1"/>
          </p:nvPr>
        </p:nvSpPr>
        <p:spPr>
          <a:xfrm>
            <a:off x="680319" y="1919516"/>
            <a:ext cx="5415681" cy="4016673"/>
          </a:xfrm>
        </p:spPr>
        <p:txBody>
          <a:bodyPr>
            <a:normAutofit/>
          </a:bodyPr>
          <a:lstStyle/>
          <a:p>
            <a:r>
              <a:rPr lang="en-US" dirty="0"/>
              <a:t>Create a new Player subfolder in your Scenes folder.</a:t>
            </a:r>
          </a:p>
          <a:p>
            <a:endParaRPr lang="en-US" dirty="0"/>
          </a:p>
          <a:p>
            <a:r>
              <a:rPr lang="en-US" dirty="0"/>
              <a:t>Save the current [unsaved] scene as </a:t>
            </a:r>
            <a:r>
              <a:rPr lang="en-US" dirty="0" err="1">
                <a:solidFill>
                  <a:srgbClr val="FFDD65"/>
                </a:solidFill>
              </a:rPr>
              <a:t>Player.tscn</a:t>
            </a:r>
            <a:r>
              <a:rPr lang="en-US" dirty="0"/>
              <a:t> in the new Player folder.</a:t>
            </a:r>
          </a:p>
          <a:p>
            <a:endParaRPr lang="en-US" dirty="0"/>
          </a:p>
          <a:p>
            <a:pPr marL="0" indent="0">
              <a:buNone/>
            </a:pPr>
            <a:r>
              <a:rPr lang="en-US" b="1" dirty="0">
                <a:solidFill>
                  <a:srgbClr val="FFDD65"/>
                </a:solidFill>
              </a:rPr>
              <a:t>Note:</a:t>
            </a:r>
            <a:r>
              <a:rPr lang="en-US" dirty="0"/>
              <a:t> The </a:t>
            </a:r>
            <a:r>
              <a:rPr lang="en-US" i="1" dirty="0"/>
              <a:t>.</a:t>
            </a:r>
            <a:r>
              <a:rPr lang="en-US" i="1" dirty="0" err="1"/>
              <a:t>tscn</a:t>
            </a:r>
            <a:r>
              <a:rPr lang="en-US" dirty="0"/>
              <a:t> file format stands for “text scene”. This structure is part of what makes Godot so version-control friendly!</a:t>
            </a:r>
          </a:p>
        </p:txBody>
      </p:sp>
      <p:pic>
        <p:nvPicPr>
          <p:cNvPr id="16" name="Content Placeholder 12">
            <a:extLst>
              <a:ext uri="{FF2B5EF4-FFF2-40B4-BE49-F238E27FC236}">
                <a16:creationId xmlns:a16="http://schemas.microsoft.com/office/drawing/2014/main" id="{92A9D32B-693A-D44A-56A8-AE8A3501F0D4}"/>
              </a:ext>
            </a:extLst>
          </p:cNvPr>
          <p:cNvPicPr>
            <a:picLocks noGrp="1" noChangeAspect="1"/>
          </p:cNvPicPr>
          <p:nvPr>
            <p:ph sz="half" idx="2"/>
          </p:nvPr>
        </p:nvPicPr>
        <p:blipFill>
          <a:blip r:embed="rId2"/>
          <a:stretch>
            <a:fillRect/>
          </a:stretch>
        </p:blipFill>
        <p:spPr>
          <a:xfrm>
            <a:off x="6813324" y="1861946"/>
            <a:ext cx="3765588" cy="4074243"/>
          </a:xfrm>
        </p:spPr>
      </p:pic>
    </p:spTree>
    <p:extLst>
      <p:ext uri="{BB962C8B-B14F-4D97-AF65-F5344CB8AC3E}">
        <p14:creationId xmlns:p14="http://schemas.microsoft.com/office/powerpoint/2010/main" val="1747265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0A2E-A141-F311-30DE-BB20DA9A3393}"/>
              </a:ext>
            </a:extLst>
          </p:cNvPr>
          <p:cNvSpPr>
            <a:spLocks noGrp="1"/>
          </p:cNvSpPr>
          <p:nvPr>
            <p:ph type="title"/>
          </p:nvPr>
        </p:nvSpPr>
        <p:spPr/>
        <p:txBody>
          <a:bodyPr/>
          <a:lstStyle/>
          <a:p>
            <a:r>
              <a:rPr lang="en-US" dirty="0"/>
              <a:t>Running the Scene</a:t>
            </a:r>
          </a:p>
        </p:txBody>
      </p:sp>
      <p:pic>
        <p:nvPicPr>
          <p:cNvPr id="9" name="Content Placeholder 5">
            <a:extLst>
              <a:ext uri="{FF2B5EF4-FFF2-40B4-BE49-F238E27FC236}">
                <a16:creationId xmlns:a16="http://schemas.microsoft.com/office/drawing/2014/main" id="{F77A4341-3DEA-5F36-F963-2202E4A669D7}"/>
              </a:ext>
            </a:extLst>
          </p:cNvPr>
          <p:cNvPicPr>
            <a:picLocks noChangeAspect="1"/>
          </p:cNvPicPr>
          <p:nvPr/>
        </p:nvPicPr>
        <p:blipFill>
          <a:blip r:embed="rId2"/>
          <a:stretch>
            <a:fillRect/>
          </a:stretch>
        </p:blipFill>
        <p:spPr>
          <a:xfrm>
            <a:off x="6680201" y="3562730"/>
            <a:ext cx="4698384" cy="552751"/>
          </a:xfrm>
          <a:prstGeom prst="rect">
            <a:avLst/>
          </a:prstGeom>
        </p:spPr>
      </p:pic>
      <p:sp>
        <p:nvSpPr>
          <p:cNvPr id="15" name="Rectangle 14">
            <a:extLst>
              <a:ext uri="{FF2B5EF4-FFF2-40B4-BE49-F238E27FC236}">
                <a16:creationId xmlns:a16="http://schemas.microsoft.com/office/drawing/2014/main" id="{FE8272D3-F8AA-77C5-ED03-4D458D3E2798}"/>
              </a:ext>
            </a:extLst>
          </p:cNvPr>
          <p:cNvSpPr/>
          <p:nvPr/>
        </p:nvSpPr>
        <p:spPr>
          <a:xfrm>
            <a:off x="8756895" y="3562730"/>
            <a:ext cx="544996" cy="5527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2091E1-74DA-825D-7B10-ECA04A806626}"/>
              </a:ext>
            </a:extLst>
          </p:cNvPr>
          <p:cNvSpPr txBox="1"/>
          <p:nvPr/>
        </p:nvSpPr>
        <p:spPr>
          <a:xfrm>
            <a:off x="7752569" y="3059668"/>
            <a:ext cx="2553648" cy="369332"/>
          </a:xfrm>
          <a:prstGeom prst="rect">
            <a:avLst/>
          </a:prstGeom>
          <a:noFill/>
        </p:spPr>
        <p:txBody>
          <a:bodyPr wrap="none" rtlCol="0">
            <a:spAutoFit/>
          </a:bodyPr>
          <a:lstStyle/>
          <a:p>
            <a:pPr algn="ctr"/>
            <a:r>
              <a:rPr lang="en-US" dirty="0">
                <a:solidFill>
                  <a:srgbClr val="FFDD65"/>
                </a:solidFill>
              </a:rPr>
              <a:t>Run the current scene</a:t>
            </a:r>
          </a:p>
        </p:txBody>
      </p:sp>
      <p:pic>
        <p:nvPicPr>
          <p:cNvPr id="8" name="Picture 7" descr="A screenshot of a computer&#10;&#10;Description automatically generated">
            <a:extLst>
              <a:ext uri="{FF2B5EF4-FFF2-40B4-BE49-F238E27FC236}">
                <a16:creationId xmlns:a16="http://schemas.microsoft.com/office/drawing/2014/main" id="{BAD36408-4E77-DD0B-F793-D2961F4CF647}"/>
              </a:ext>
            </a:extLst>
          </p:cNvPr>
          <p:cNvPicPr>
            <a:picLocks noChangeAspect="1"/>
          </p:cNvPicPr>
          <p:nvPr/>
        </p:nvPicPr>
        <p:blipFill>
          <a:blip r:embed="rId3"/>
          <a:stretch>
            <a:fillRect/>
          </a:stretch>
        </p:blipFill>
        <p:spPr>
          <a:xfrm>
            <a:off x="-9013791" y="2262056"/>
            <a:ext cx="14689666" cy="8429207"/>
          </a:xfrm>
          <a:prstGeom prst="rect">
            <a:avLst/>
          </a:prstGeom>
        </p:spPr>
      </p:pic>
      <p:sp>
        <p:nvSpPr>
          <p:cNvPr id="10" name="Rectangle 9">
            <a:extLst>
              <a:ext uri="{FF2B5EF4-FFF2-40B4-BE49-F238E27FC236}">
                <a16:creationId xmlns:a16="http://schemas.microsoft.com/office/drawing/2014/main" id="{093E0E16-2FE4-99C6-427E-03C797CFDCF1}"/>
              </a:ext>
            </a:extLst>
          </p:cNvPr>
          <p:cNvSpPr/>
          <p:nvPr/>
        </p:nvSpPr>
        <p:spPr>
          <a:xfrm>
            <a:off x="3524495" y="2716985"/>
            <a:ext cx="1724838" cy="254815"/>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415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61EFB-0536-3AF9-061C-331E63785447}"/>
              </a:ext>
            </a:extLst>
          </p:cNvPr>
          <p:cNvSpPr>
            <a:spLocks noGrp="1"/>
          </p:cNvSpPr>
          <p:nvPr>
            <p:ph type="title"/>
          </p:nvPr>
        </p:nvSpPr>
        <p:spPr/>
        <p:txBody>
          <a:bodyPr/>
          <a:lstStyle/>
          <a:p>
            <a:r>
              <a:rPr lang="en-US" dirty="0"/>
              <a:t>Notable games/apps made with Godot</a:t>
            </a:r>
          </a:p>
        </p:txBody>
      </p:sp>
      <p:sp>
        <p:nvSpPr>
          <p:cNvPr id="3" name="Text Placeholder 2">
            <a:extLst>
              <a:ext uri="{FF2B5EF4-FFF2-40B4-BE49-F238E27FC236}">
                <a16:creationId xmlns:a16="http://schemas.microsoft.com/office/drawing/2014/main" id="{9CAAB5C9-70C7-B7D2-1E80-D71FB25C1C93}"/>
              </a:ext>
            </a:extLst>
          </p:cNvPr>
          <p:cNvSpPr>
            <a:spLocks noGrp="1"/>
          </p:cNvSpPr>
          <p:nvPr>
            <p:ph type="body" idx="1"/>
          </p:nvPr>
        </p:nvSpPr>
        <p:spPr>
          <a:xfrm>
            <a:off x="245452" y="2842571"/>
            <a:ext cx="4214769" cy="576262"/>
          </a:xfrm>
        </p:spPr>
        <p:txBody>
          <a:bodyPr>
            <a:normAutofit fontScale="92500" lnSpcReduction="10000"/>
          </a:bodyPr>
          <a:lstStyle/>
          <a:p>
            <a:pPr algn="ctr"/>
            <a:r>
              <a:rPr lang="en-US" dirty="0" err="1">
                <a:solidFill>
                  <a:srgbClr val="FFDD65"/>
                </a:solidFill>
              </a:rPr>
              <a:t>Brotato</a:t>
            </a:r>
            <a:br>
              <a:rPr lang="en-US" dirty="0">
                <a:solidFill>
                  <a:srgbClr val="FFDD65"/>
                </a:solidFill>
              </a:rPr>
            </a:br>
            <a:r>
              <a:rPr lang="en-US" sz="1600" b="0" i="1" dirty="0"/>
              <a:t>(20.2k Steam reviews, 97% positive)</a:t>
            </a:r>
          </a:p>
        </p:txBody>
      </p:sp>
      <p:sp>
        <p:nvSpPr>
          <p:cNvPr id="5" name="Text Placeholder 4">
            <a:extLst>
              <a:ext uri="{FF2B5EF4-FFF2-40B4-BE49-F238E27FC236}">
                <a16:creationId xmlns:a16="http://schemas.microsoft.com/office/drawing/2014/main" id="{B03811C8-C02C-354F-D2A1-E522FB2CFBB0}"/>
              </a:ext>
            </a:extLst>
          </p:cNvPr>
          <p:cNvSpPr>
            <a:spLocks noGrp="1"/>
          </p:cNvSpPr>
          <p:nvPr>
            <p:ph type="body" sz="quarter" idx="3"/>
          </p:nvPr>
        </p:nvSpPr>
        <p:spPr>
          <a:xfrm>
            <a:off x="8886605" y="3840404"/>
            <a:ext cx="3054434" cy="576262"/>
          </a:xfrm>
        </p:spPr>
        <p:txBody>
          <a:bodyPr>
            <a:normAutofit lnSpcReduction="10000"/>
          </a:bodyPr>
          <a:lstStyle/>
          <a:p>
            <a:pPr algn="ctr"/>
            <a:r>
              <a:rPr lang="en-US" dirty="0">
                <a:solidFill>
                  <a:srgbClr val="FFDD65"/>
                </a:solidFill>
              </a:rPr>
              <a:t>Dome Keeper</a:t>
            </a:r>
            <a:br>
              <a:rPr lang="en-US" dirty="0">
                <a:solidFill>
                  <a:srgbClr val="FFDD65"/>
                </a:solidFill>
              </a:rPr>
            </a:br>
            <a:r>
              <a:rPr lang="en-US" sz="1400" b="0" i="1" dirty="0"/>
              <a:t>(4.8k Steam reviews, 90% positive)</a:t>
            </a:r>
          </a:p>
        </p:txBody>
      </p:sp>
      <p:pic>
        <p:nvPicPr>
          <p:cNvPr id="1028" name="Picture 4" descr="Save 20% on Brotato on Steam">
            <a:extLst>
              <a:ext uri="{FF2B5EF4-FFF2-40B4-BE49-F238E27FC236}">
                <a16:creationId xmlns:a16="http://schemas.microsoft.com/office/drawing/2014/main" id="{0407CAD4-F4E3-E42F-733B-123B4A075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61" y="3429000"/>
            <a:ext cx="4214769" cy="24152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EEECE16-7857-5177-65F7-26C8DAE61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605" y="4416666"/>
            <a:ext cx="3054434" cy="1427616"/>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a:extLst>
              <a:ext uri="{FF2B5EF4-FFF2-40B4-BE49-F238E27FC236}">
                <a16:creationId xmlns:a16="http://schemas.microsoft.com/office/drawing/2014/main" id="{4AFF0B8A-44A6-B086-44EF-1D97BB72E114}"/>
              </a:ext>
            </a:extLst>
          </p:cNvPr>
          <p:cNvSpPr>
            <a:spLocks noGrp="1"/>
          </p:cNvSpPr>
          <p:nvPr>
            <p:ph type="body" sz="quarter" idx="13"/>
          </p:nvPr>
        </p:nvSpPr>
        <p:spPr>
          <a:xfrm>
            <a:off x="4563274" y="1746453"/>
            <a:ext cx="4214769" cy="576262"/>
          </a:xfrm>
        </p:spPr>
        <p:txBody>
          <a:bodyPr>
            <a:normAutofit/>
          </a:bodyPr>
          <a:lstStyle/>
          <a:p>
            <a:pPr algn="ctr"/>
            <a:r>
              <a:rPr lang="en-US" dirty="0" err="1">
                <a:solidFill>
                  <a:srgbClr val="FFDD65"/>
                </a:solidFill>
              </a:rPr>
              <a:t>Dungeondraft</a:t>
            </a:r>
            <a:endParaRPr lang="en-US" sz="1400" b="0" i="1" dirty="0"/>
          </a:p>
        </p:txBody>
      </p:sp>
      <p:pic>
        <p:nvPicPr>
          <p:cNvPr id="3076" name="Picture 4" descr="Dungeondraft">
            <a:extLst>
              <a:ext uri="{FF2B5EF4-FFF2-40B4-BE49-F238E27FC236}">
                <a16:creationId xmlns:a16="http://schemas.microsoft.com/office/drawing/2014/main" id="{4FCDA6AD-C713-7A75-DF5F-598DE922D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3274" y="2322715"/>
            <a:ext cx="4214769" cy="23708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D41393-726B-CDF6-4F1B-64251F24E19C}"/>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5">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612217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0A2E-A141-F311-30DE-BB20DA9A3393}"/>
              </a:ext>
            </a:extLst>
          </p:cNvPr>
          <p:cNvSpPr>
            <a:spLocks noGrp="1"/>
          </p:cNvSpPr>
          <p:nvPr>
            <p:ph type="title"/>
          </p:nvPr>
        </p:nvSpPr>
        <p:spPr/>
        <p:txBody>
          <a:bodyPr/>
          <a:lstStyle/>
          <a:p>
            <a:r>
              <a:rPr lang="en-US" dirty="0"/>
              <a:t>Running the Scene</a:t>
            </a:r>
          </a:p>
        </p:txBody>
      </p:sp>
      <p:pic>
        <p:nvPicPr>
          <p:cNvPr id="9" name="Content Placeholder 5">
            <a:extLst>
              <a:ext uri="{FF2B5EF4-FFF2-40B4-BE49-F238E27FC236}">
                <a16:creationId xmlns:a16="http://schemas.microsoft.com/office/drawing/2014/main" id="{F77A4341-3DEA-5F36-F963-2202E4A669D7}"/>
              </a:ext>
            </a:extLst>
          </p:cNvPr>
          <p:cNvPicPr>
            <a:picLocks noChangeAspect="1"/>
          </p:cNvPicPr>
          <p:nvPr/>
        </p:nvPicPr>
        <p:blipFill>
          <a:blip r:embed="rId2"/>
          <a:stretch>
            <a:fillRect/>
          </a:stretch>
        </p:blipFill>
        <p:spPr>
          <a:xfrm>
            <a:off x="6202937" y="2377397"/>
            <a:ext cx="4698384" cy="552751"/>
          </a:xfrm>
          <a:prstGeom prst="rect">
            <a:avLst/>
          </a:prstGeom>
        </p:spPr>
      </p:pic>
      <p:pic>
        <p:nvPicPr>
          <p:cNvPr id="18" name="Content Placeholder 17" descr="Graphical user interface, text&#10;&#10;Description automatically generated">
            <a:extLst>
              <a:ext uri="{FF2B5EF4-FFF2-40B4-BE49-F238E27FC236}">
                <a16:creationId xmlns:a16="http://schemas.microsoft.com/office/drawing/2014/main" id="{47E37D6F-93D7-2327-BF76-EBDF79A74E26}"/>
              </a:ext>
            </a:extLst>
          </p:cNvPr>
          <p:cNvPicPr>
            <a:picLocks noGrp="1" noChangeAspect="1"/>
          </p:cNvPicPr>
          <p:nvPr>
            <p:ph sz="half" idx="1"/>
          </p:nvPr>
        </p:nvPicPr>
        <p:blipFill>
          <a:blip r:embed="rId3"/>
          <a:stretch>
            <a:fillRect/>
          </a:stretch>
        </p:blipFill>
        <p:spPr>
          <a:xfrm>
            <a:off x="211668" y="1953110"/>
            <a:ext cx="5707303" cy="4603890"/>
          </a:xfrm>
        </p:spPr>
      </p:pic>
      <p:pic>
        <p:nvPicPr>
          <p:cNvPr id="14" name="Content Placeholder 10" descr="Graphical user interface, text, application&#10;&#10;Description automatically generated">
            <a:extLst>
              <a:ext uri="{FF2B5EF4-FFF2-40B4-BE49-F238E27FC236}">
                <a16:creationId xmlns:a16="http://schemas.microsoft.com/office/drawing/2014/main" id="{82AEB334-ADBD-7216-397B-34119800EF8D}"/>
              </a:ext>
            </a:extLst>
          </p:cNvPr>
          <p:cNvPicPr>
            <a:picLocks noChangeAspect="1"/>
          </p:cNvPicPr>
          <p:nvPr/>
        </p:nvPicPr>
        <p:blipFill>
          <a:blip r:embed="rId4"/>
          <a:stretch>
            <a:fillRect/>
          </a:stretch>
        </p:blipFill>
        <p:spPr>
          <a:xfrm>
            <a:off x="6202936" y="4014943"/>
            <a:ext cx="4697413" cy="1007874"/>
          </a:xfrm>
          <a:prstGeom prst="rect">
            <a:avLst/>
          </a:prstGeom>
        </p:spPr>
      </p:pic>
      <p:sp>
        <p:nvSpPr>
          <p:cNvPr id="15" name="Rectangle 14">
            <a:extLst>
              <a:ext uri="{FF2B5EF4-FFF2-40B4-BE49-F238E27FC236}">
                <a16:creationId xmlns:a16="http://schemas.microsoft.com/office/drawing/2014/main" id="{FE8272D3-F8AA-77C5-ED03-4D458D3E2798}"/>
              </a:ext>
            </a:extLst>
          </p:cNvPr>
          <p:cNvSpPr/>
          <p:nvPr/>
        </p:nvSpPr>
        <p:spPr>
          <a:xfrm>
            <a:off x="6273030" y="2377090"/>
            <a:ext cx="544996" cy="5527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F2091E1-74DA-825D-7B10-ECA04A806626}"/>
              </a:ext>
            </a:extLst>
          </p:cNvPr>
          <p:cNvSpPr txBox="1"/>
          <p:nvPr/>
        </p:nvSpPr>
        <p:spPr>
          <a:xfrm>
            <a:off x="6202936" y="3059668"/>
            <a:ext cx="4602414" cy="369332"/>
          </a:xfrm>
          <a:prstGeom prst="rect">
            <a:avLst/>
          </a:prstGeom>
          <a:noFill/>
        </p:spPr>
        <p:txBody>
          <a:bodyPr wrap="none" rtlCol="0">
            <a:spAutoFit/>
          </a:bodyPr>
          <a:lstStyle/>
          <a:p>
            <a:pPr algn="ctr"/>
            <a:r>
              <a:rPr lang="en-US" dirty="0">
                <a:solidFill>
                  <a:srgbClr val="FFDD65"/>
                </a:solidFill>
              </a:rPr>
              <a:t>Run the project’s configured “Main Scene”</a:t>
            </a:r>
          </a:p>
        </p:txBody>
      </p:sp>
      <p:sp>
        <p:nvSpPr>
          <p:cNvPr id="19" name="Rectangle 18">
            <a:extLst>
              <a:ext uri="{FF2B5EF4-FFF2-40B4-BE49-F238E27FC236}">
                <a16:creationId xmlns:a16="http://schemas.microsoft.com/office/drawing/2014/main" id="{8E990743-F813-A947-D946-120C7850F7F3}"/>
              </a:ext>
            </a:extLst>
          </p:cNvPr>
          <p:cNvSpPr/>
          <p:nvPr/>
        </p:nvSpPr>
        <p:spPr>
          <a:xfrm>
            <a:off x="1523232" y="2549253"/>
            <a:ext cx="4318768" cy="18548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424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8" descr="A picture containing shape&#10;&#10;Description automatically generated">
            <a:extLst>
              <a:ext uri="{FF2B5EF4-FFF2-40B4-BE49-F238E27FC236}">
                <a16:creationId xmlns:a16="http://schemas.microsoft.com/office/drawing/2014/main" id="{E4D4BB4D-7807-4FB2-1790-CA6E223E5E20}"/>
              </a:ext>
            </a:extLst>
          </p:cNvPr>
          <p:cNvPicPr>
            <a:picLocks noChangeAspect="1"/>
          </p:cNvPicPr>
          <p:nvPr/>
        </p:nvPicPr>
        <p:blipFill>
          <a:blip r:embed="rId2"/>
          <a:stretch>
            <a:fillRect/>
          </a:stretch>
        </p:blipFill>
        <p:spPr>
          <a:xfrm>
            <a:off x="6096000" y="1847831"/>
            <a:ext cx="3956876" cy="3162338"/>
          </a:xfrm>
          <a:prstGeom prst="rect">
            <a:avLst/>
          </a:prstGeom>
        </p:spPr>
      </p:pic>
      <p:sp>
        <p:nvSpPr>
          <p:cNvPr id="5" name="Title 4">
            <a:extLst>
              <a:ext uri="{FF2B5EF4-FFF2-40B4-BE49-F238E27FC236}">
                <a16:creationId xmlns:a16="http://schemas.microsoft.com/office/drawing/2014/main" id="{69B7B162-B8C9-5CC9-141F-433520265C06}"/>
              </a:ext>
            </a:extLst>
          </p:cNvPr>
          <p:cNvSpPr>
            <a:spLocks noGrp="1"/>
          </p:cNvSpPr>
          <p:nvPr>
            <p:ph type="title"/>
          </p:nvPr>
        </p:nvSpPr>
        <p:spPr/>
        <p:txBody>
          <a:bodyPr/>
          <a:lstStyle/>
          <a:p>
            <a:r>
              <a:rPr lang="en-US" dirty="0"/>
              <a:t>Scene Positions and “Cameras”</a:t>
            </a:r>
          </a:p>
        </p:txBody>
      </p:sp>
      <p:sp>
        <p:nvSpPr>
          <p:cNvPr id="6" name="Content Placeholder 5">
            <a:extLst>
              <a:ext uri="{FF2B5EF4-FFF2-40B4-BE49-F238E27FC236}">
                <a16:creationId xmlns:a16="http://schemas.microsoft.com/office/drawing/2014/main" id="{FE6FB2CA-99F0-1F51-3DBA-297501159FE5}"/>
              </a:ext>
            </a:extLst>
          </p:cNvPr>
          <p:cNvSpPr>
            <a:spLocks noGrp="1"/>
          </p:cNvSpPr>
          <p:nvPr>
            <p:ph sz="half" idx="1"/>
          </p:nvPr>
        </p:nvSpPr>
        <p:spPr>
          <a:xfrm>
            <a:off x="680321" y="1808673"/>
            <a:ext cx="4863113" cy="4557144"/>
          </a:xfrm>
        </p:spPr>
        <p:txBody>
          <a:bodyPr>
            <a:normAutofit lnSpcReduction="10000"/>
          </a:bodyPr>
          <a:lstStyle/>
          <a:p>
            <a:r>
              <a:rPr lang="en-US" dirty="0"/>
              <a:t>When running a scene without a camera, that scene’s default viewport is positioned with the scene’s central position (0,0) in the top left of the window.</a:t>
            </a:r>
          </a:p>
          <a:p>
            <a:endParaRPr lang="en-US" dirty="0"/>
          </a:p>
          <a:p>
            <a:r>
              <a:rPr lang="en-US" dirty="0"/>
              <a:t>Our Sprite &amp; CollisionShape2D nodes are positioned at (0,0).</a:t>
            </a:r>
          </a:p>
          <a:p>
            <a:endParaRPr lang="en-US" dirty="0"/>
          </a:p>
          <a:p>
            <a:r>
              <a:rPr lang="en-US" dirty="0"/>
              <a:t>Given these details, the result is that we end up only seeing the bottom-right corner of our Sprite.</a:t>
            </a:r>
          </a:p>
        </p:txBody>
      </p:sp>
      <p:pic>
        <p:nvPicPr>
          <p:cNvPr id="8" name="Content Placeholder 7" descr="A picture containing indoor, tiled, bathroom&#10;&#10;Description automatically generated">
            <a:extLst>
              <a:ext uri="{FF2B5EF4-FFF2-40B4-BE49-F238E27FC236}">
                <a16:creationId xmlns:a16="http://schemas.microsoft.com/office/drawing/2014/main" id="{EB2C13DC-FF83-2E74-4AEA-F71A7C08B2FA}"/>
              </a:ext>
            </a:extLst>
          </p:cNvPr>
          <p:cNvPicPr>
            <a:picLocks noGrp="1" noChangeAspect="1"/>
          </p:cNvPicPr>
          <p:nvPr>
            <p:ph sz="half" idx="2"/>
          </p:nvPr>
        </p:nvPicPr>
        <p:blipFill>
          <a:blip r:embed="rId3"/>
          <a:stretch>
            <a:fillRect/>
          </a:stretch>
        </p:blipFill>
        <p:spPr>
          <a:xfrm>
            <a:off x="8074438" y="3130509"/>
            <a:ext cx="2805680" cy="2805680"/>
          </a:xfrm>
          <a:prstGeom prst="rect">
            <a:avLst/>
          </a:prstGeom>
          <a:ln w="12700">
            <a:solidFill>
              <a:schemeClr val="tx1"/>
            </a:solidFill>
          </a:ln>
        </p:spPr>
      </p:pic>
      <p:sp>
        <p:nvSpPr>
          <p:cNvPr id="11" name="TextBox 10">
            <a:extLst>
              <a:ext uri="{FF2B5EF4-FFF2-40B4-BE49-F238E27FC236}">
                <a16:creationId xmlns:a16="http://schemas.microsoft.com/office/drawing/2014/main" id="{F0233BD9-10EF-2FEB-0302-3A7FF1D60C6A}"/>
              </a:ext>
            </a:extLst>
          </p:cNvPr>
          <p:cNvSpPr txBox="1"/>
          <p:nvPr/>
        </p:nvSpPr>
        <p:spPr>
          <a:xfrm>
            <a:off x="5543434" y="3754090"/>
            <a:ext cx="683200" cy="369332"/>
          </a:xfrm>
          <a:prstGeom prst="rect">
            <a:avLst/>
          </a:prstGeom>
          <a:noFill/>
        </p:spPr>
        <p:txBody>
          <a:bodyPr wrap="none" rtlCol="0">
            <a:spAutoFit/>
          </a:bodyPr>
          <a:lstStyle/>
          <a:p>
            <a:pPr algn="ctr"/>
            <a:r>
              <a:rPr lang="en-US" dirty="0">
                <a:solidFill>
                  <a:srgbClr val="FFDD65"/>
                </a:solidFill>
              </a:rPr>
              <a:t>(0,0)</a:t>
            </a:r>
          </a:p>
        </p:txBody>
      </p:sp>
      <p:cxnSp>
        <p:nvCxnSpPr>
          <p:cNvPr id="13" name="Straight Arrow Connector 12">
            <a:extLst>
              <a:ext uri="{FF2B5EF4-FFF2-40B4-BE49-F238E27FC236}">
                <a16:creationId xmlns:a16="http://schemas.microsoft.com/office/drawing/2014/main" id="{4D82E25F-9E6D-82E5-DD4F-DDBCCFA7D5AC}"/>
              </a:ext>
            </a:extLst>
          </p:cNvPr>
          <p:cNvCxnSpPr>
            <a:cxnSpLocks/>
            <a:stCxn id="11" idx="3"/>
          </p:cNvCxnSpPr>
          <p:nvPr/>
        </p:nvCxnSpPr>
        <p:spPr>
          <a:xfrm>
            <a:off x="6226634" y="3938756"/>
            <a:ext cx="3154433" cy="570219"/>
          </a:xfrm>
          <a:prstGeom prst="straightConnector1">
            <a:avLst/>
          </a:prstGeom>
          <a:ln w="12700">
            <a:solidFill>
              <a:srgbClr val="FFDD6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81604F-A1BD-656D-FA95-2CF3F0509995}"/>
              </a:ext>
            </a:extLst>
          </p:cNvPr>
          <p:cNvCxnSpPr>
            <a:cxnSpLocks/>
            <a:stCxn id="11" idx="0"/>
          </p:cNvCxnSpPr>
          <p:nvPr/>
        </p:nvCxnSpPr>
        <p:spPr>
          <a:xfrm flipV="1">
            <a:off x="5885034" y="2083049"/>
            <a:ext cx="405698" cy="1671041"/>
          </a:xfrm>
          <a:prstGeom prst="straightConnector1">
            <a:avLst/>
          </a:prstGeom>
          <a:ln w="12700">
            <a:solidFill>
              <a:srgbClr val="FFDD6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933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(~10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a:xfrm>
            <a:off x="680320" y="1919516"/>
            <a:ext cx="4698358" cy="4655851"/>
          </a:xfrm>
        </p:spPr>
        <p:txBody>
          <a:bodyPr>
            <a:normAutofit/>
          </a:bodyPr>
          <a:lstStyle/>
          <a:p>
            <a:r>
              <a:rPr lang="en-US" sz="2000" dirty="0"/>
              <a:t>Create a new Player scene.</a:t>
            </a:r>
          </a:p>
          <a:p>
            <a:endParaRPr lang="en-US" sz="2000" dirty="0"/>
          </a:p>
          <a:p>
            <a:r>
              <a:rPr lang="en-US" sz="2000" dirty="0"/>
              <a:t>Assign the Sprite node the </a:t>
            </a:r>
            <a:r>
              <a:rPr lang="en-US" sz="2000" dirty="0" err="1"/>
              <a:t>logo.png</a:t>
            </a:r>
            <a:r>
              <a:rPr lang="en-US" sz="2000" dirty="0"/>
              <a:t> as its texture property.</a:t>
            </a:r>
          </a:p>
          <a:p>
            <a:endParaRPr lang="en-US" sz="2000" dirty="0"/>
          </a:p>
          <a:p>
            <a:r>
              <a:rPr lang="en-US" sz="2000" dirty="0"/>
              <a:t>Give the CollisionShape2D a shape.</a:t>
            </a:r>
          </a:p>
          <a:p>
            <a:endParaRPr lang="en-US" sz="2000" dirty="0"/>
          </a:p>
          <a:p>
            <a:r>
              <a:rPr lang="en-US" sz="2000" dirty="0"/>
              <a:t>Run the Player scene.</a:t>
            </a:r>
          </a:p>
          <a:p>
            <a:endParaRPr lang="en-US" sz="2000" dirty="0"/>
          </a:p>
          <a:p>
            <a:pPr marL="0" indent="0">
              <a:buNone/>
            </a:pPr>
            <a:r>
              <a:rPr lang="en-US" sz="2000" dirty="0"/>
              <a:t>Nothing will happen when you run it, but you should see the Sprite in the corner.</a:t>
            </a:r>
          </a:p>
        </p:txBody>
      </p:sp>
      <p:pic>
        <p:nvPicPr>
          <p:cNvPr id="15" name="Content Placeholder 8" descr="A picture containing shape&#10;&#10;Description automatically generated">
            <a:extLst>
              <a:ext uri="{FF2B5EF4-FFF2-40B4-BE49-F238E27FC236}">
                <a16:creationId xmlns:a16="http://schemas.microsoft.com/office/drawing/2014/main" id="{5B91403F-EFA4-C9FB-13C0-757B06F60014}"/>
              </a:ext>
            </a:extLst>
          </p:cNvPr>
          <p:cNvPicPr>
            <a:picLocks noGrp="1" noChangeAspect="1"/>
          </p:cNvPicPr>
          <p:nvPr>
            <p:ph sz="half" idx="2"/>
          </p:nvPr>
        </p:nvPicPr>
        <p:blipFill>
          <a:blip r:embed="rId2"/>
          <a:stretch>
            <a:fillRect/>
          </a:stretch>
        </p:blipFill>
        <p:spPr>
          <a:xfrm>
            <a:off x="6748400" y="1919516"/>
            <a:ext cx="5262764" cy="4206505"/>
          </a:xfrm>
        </p:spPr>
      </p:pic>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9782" y="464609"/>
            <a:ext cx="914400" cy="914400"/>
          </a:xfrm>
          <a:prstGeom prst="rect">
            <a:avLst/>
          </a:prstGeom>
        </p:spPr>
      </p:pic>
      <p:pic>
        <p:nvPicPr>
          <p:cNvPr id="2" name="Content Placeholder 12">
            <a:extLst>
              <a:ext uri="{FF2B5EF4-FFF2-40B4-BE49-F238E27FC236}">
                <a16:creationId xmlns:a16="http://schemas.microsoft.com/office/drawing/2014/main" id="{1FA17770-AC30-3C16-E32B-FFB885C3860A}"/>
              </a:ext>
            </a:extLst>
          </p:cNvPr>
          <p:cNvPicPr>
            <a:picLocks noChangeAspect="1"/>
          </p:cNvPicPr>
          <p:nvPr/>
        </p:nvPicPr>
        <p:blipFill>
          <a:blip r:embed="rId5"/>
          <a:stretch>
            <a:fillRect/>
          </a:stretch>
        </p:blipFill>
        <p:spPr>
          <a:xfrm>
            <a:off x="5486514" y="1919516"/>
            <a:ext cx="1390618" cy="1504603"/>
          </a:xfrm>
          <a:prstGeom prst="rect">
            <a:avLst/>
          </a:prstGeom>
        </p:spPr>
      </p:pic>
    </p:spTree>
    <p:extLst>
      <p:ext uri="{BB962C8B-B14F-4D97-AF65-F5344CB8AC3E}">
        <p14:creationId xmlns:p14="http://schemas.microsoft.com/office/powerpoint/2010/main" val="3509063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37D89-D2DF-A030-58DB-F1841BB1768A}"/>
              </a:ext>
            </a:extLst>
          </p:cNvPr>
          <p:cNvSpPr>
            <a:spLocks noGrp="1"/>
          </p:cNvSpPr>
          <p:nvPr>
            <p:ph type="title"/>
          </p:nvPr>
        </p:nvSpPr>
        <p:spPr/>
        <p:txBody>
          <a:bodyPr/>
          <a:lstStyle/>
          <a:p>
            <a:r>
              <a:rPr lang="en-US" dirty="0"/>
              <a:t>Well, this is boring… we need behavior!</a:t>
            </a:r>
          </a:p>
        </p:txBody>
      </p:sp>
      <p:sp>
        <p:nvSpPr>
          <p:cNvPr id="3" name="Content Placeholder 2">
            <a:extLst>
              <a:ext uri="{FF2B5EF4-FFF2-40B4-BE49-F238E27FC236}">
                <a16:creationId xmlns:a16="http://schemas.microsoft.com/office/drawing/2014/main" id="{ACF708BE-1C0C-F66B-FE1D-2E97D2ACC180}"/>
              </a:ext>
            </a:extLst>
          </p:cNvPr>
          <p:cNvSpPr>
            <a:spLocks noGrp="1"/>
          </p:cNvSpPr>
          <p:nvPr>
            <p:ph idx="1"/>
          </p:nvPr>
        </p:nvSpPr>
        <p:spPr/>
        <p:txBody>
          <a:bodyPr/>
          <a:lstStyle/>
          <a:p>
            <a:r>
              <a:rPr lang="en-US" dirty="0"/>
              <a:t>Most of the basic nodes that we can add to our scene do not inherently provide behavior based on game state or player interaction.</a:t>
            </a:r>
          </a:p>
          <a:p>
            <a:endParaRPr lang="en-US" dirty="0"/>
          </a:p>
          <a:p>
            <a:r>
              <a:rPr lang="en-US" dirty="0"/>
              <a:t>We can attach a single Script to any node(s) in our scene tree to give it some behavior.</a:t>
            </a:r>
          </a:p>
          <a:p>
            <a:endParaRPr lang="en-US" dirty="0"/>
          </a:p>
          <a:p>
            <a:r>
              <a:rPr lang="en-US" dirty="0"/>
              <a:t>Once a Script is attached to a node, we then add behavior by writing </a:t>
            </a:r>
            <a:r>
              <a:rPr lang="en-US" dirty="0" err="1"/>
              <a:t>GDScript</a:t>
            </a:r>
            <a:r>
              <a:rPr lang="en-US" dirty="0"/>
              <a:t> code in the attached Script.</a:t>
            </a:r>
          </a:p>
        </p:txBody>
      </p:sp>
    </p:spTree>
    <p:extLst>
      <p:ext uri="{BB962C8B-B14F-4D97-AF65-F5344CB8AC3E}">
        <p14:creationId xmlns:p14="http://schemas.microsoft.com/office/powerpoint/2010/main" val="554199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Graphical user interface, application&#10;&#10;Description automatically generated">
            <a:extLst>
              <a:ext uri="{FF2B5EF4-FFF2-40B4-BE49-F238E27FC236}">
                <a16:creationId xmlns:a16="http://schemas.microsoft.com/office/drawing/2014/main" id="{072D0CF1-E63D-3BC7-FA34-3031809C1299}"/>
              </a:ext>
            </a:extLst>
          </p:cNvPr>
          <p:cNvPicPr>
            <a:picLocks noGrp="1" noChangeAspect="1"/>
          </p:cNvPicPr>
          <p:nvPr>
            <p:ph sz="half" idx="2"/>
          </p:nvPr>
        </p:nvPicPr>
        <p:blipFill>
          <a:blip r:embed="rId2"/>
          <a:stretch>
            <a:fillRect/>
          </a:stretch>
        </p:blipFill>
        <p:spPr>
          <a:xfrm>
            <a:off x="680320" y="4386501"/>
            <a:ext cx="4698358" cy="2157108"/>
          </a:xfrm>
        </p:spPr>
      </p:pic>
      <p:sp>
        <p:nvSpPr>
          <p:cNvPr id="2" name="Title 1">
            <a:extLst>
              <a:ext uri="{FF2B5EF4-FFF2-40B4-BE49-F238E27FC236}">
                <a16:creationId xmlns:a16="http://schemas.microsoft.com/office/drawing/2014/main" id="{2511FF7E-CA2F-FCBF-6169-E499588DCAFF}"/>
              </a:ext>
            </a:extLst>
          </p:cNvPr>
          <p:cNvSpPr>
            <a:spLocks noGrp="1"/>
          </p:cNvSpPr>
          <p:nvPr>
            <p:ph type="title"/>
          </p:nvPr>
        </p:nvSpPr>
        <p:spPr/>
        <p:txBody>
          <a:bodyPr/>
          <a:lstStyle/>
          <a:p>
            <a:r>
              <a:rPr lang="en-US" dirty="0"/>
              <a:t>Attaching a Script to the Player</a:t>
            </a:r>
          </a:p>
        </p:txBody>
      </p:sp>
      <p:sp>
        <p:nvSpPr>
          <p:cNvPr id="9" name="Content Placeholder 8">
            <a:extLst>
              <a:ext uri="{FF2B5EF4-FFF2-40B4-BE49-F238E27FC236}">
                <a16:creationId xmlns:a16="http://schemas.microsoft.com/office/drawing/2014/main" id="{86C93857-5FA8-8E98-94D3-A4B754120203}"/>
              </a:ext>
            </a:extLst>
          </p:cNvPr>
          <p:cNvSpPr>
            <a:spLocks noGrp="1"/>
          </p:cNvSpPr>
          <p:nvPr>
            <p:ph sz="half" idx="1"/>
          </p:nvPr>
        </p:nvSpPr>
        <p:spPr/>
        <p:txBody>
          <a:bodyPr>
            <a:normAutofit/>
          </a:bodyPr>
          <a:lstStyle/>
          <a:p>
            <a:r>
              <a:rPr lang="en-US" dirty="0"/>
              <a:t>Select the root node (KinematicBody2D) and click the “</a:t>
            </a:r>
            <a:r>
              <a:rPr lang="en-US" dirty="0">
                <a:solidFill>
                  <a:srgbClr val="FFDD65"/>
                </a:solidFill>
              </a:rPr>
              <a:t>Attach Script</a:t>
            </a:r>
            <a:r>
              <a:rPr lang="en-US" dirty="0"/>
              <a:t>” button.</a:t>
            </a:r>
          </a:p>
          <a:p>
            <a:endParaRPr lang="en-US" dirty="0"/>
          </a:p>
          <a:p>
            <a:r>
              <a:rPr lang="en-US" dirty="0"/>
              <a:t>Accept all the default prompt values and click Create.</a:t>
            </a:r>
          </a:p>
        </p:txBody>
      </p:sp>
      <p:pic>
        <p:nvPicPr>
          <p:cNvPr id="15" name="Picture 14" descr="Graphical user interface, application, Teams&#10;&#10;Description automatically generated">
            <a:extLst>
              <a:ext uri="{FF2B5EF4-FFF2-40B4-BE49-F238E27FC236}">
                <a16:creationId xmlns:a16="http://schemas.microsoft.com/office/drawing/2014/main" id="{AEDE48A7-AF33-B223-650A-0376F023D70C}"/>
              </a:ext>
            </a:extLst>
          </p:cNvPr>
          <p:cNvPicPr>
            <a:picLocks noChangeAspect="1"/>
          </p:cNvPicPr>
          <p:nvPr/>
        </p:nvPicPr>
        <p:blipFill>
          <a:blip r:embed="rId3"/>
          <a:stretch>
            <a:fillRect/>
          </a:stretch>
        </p:blipFill>
        <p:spPr>
          <a:xfrm>
            <a:off x="6813324" y="2093935"/>
            <a:ext cx="4398049" cy="3842253"/>
          </a:xfrm>
          <a:prstGeom prst="rect">
            <a:avLst/>
          </a:prstGeom>
        </p:spPr>
      </p:pic>
      <p:sp>
        <p:nvSpPr>
          <p:cNvPr id="3" name="Rectangle 2">
            <a:extLst>
              <a:ext uri="{FF2B5EF4-FFF2-40B4-BE49-F238E27FC236}">
                <a16:creationId xmlns:a16="http://schemas.microsoft.com/office/drawing/2014/main" id="{658131CB-246A-069A-61D2-F1F61503EFE0}"/>
              </a:ext>
            </a:extLst>
          </p:cNvPr>
          <p:cNvSpPr/>
          <p:nvPr/>
        </p:nvSpPr>
        <p:spPr>
          <a:xfrm>
            <a:off x="4846453" y="4858251"/>
            <a:ext cx="425503" cy="42588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0574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5">
            <a:extLst>
              <a:ext uri="{FF2B5EF4-FFF2-40B4-BE49-F238E27FC236}">
                <a16:creationId xmlns:a16="http://schemas.microsoft.com/office/drawing/2014/main" id="{579BA7BD-6715-50C3-BDA0-648269A5F217}"/>
              </a:ext>
            </a:extLst>
          </p:cNvPr>
          <p:cNvPicPr>
            <a:picLocks noGrp="1" noChangeAspect="1"/>
          </p:cNvPicPr>
          <p:nvPr>
            <p:ph idx="4294967295"/>
          </p:nvPr>
        </p:nvPicPr>
        <p:blipFill>
          <a:blip r:embed="rId2"/>
          <a:stretch>
            <a:fillRect/>
          </a:stretch>
        </p:blipFill>
        <p:spPr>
          <a:xfrm>
            <a:off x="651335" y="200247"/>
            <a:ext cx="10889330" cy="6457506"/>
          </a:xfrm>
        </p:spPr>
      </p:pic>
      <p:sp>
        <p:nvSpPr>
          <p:cNvPr id="2" name="Rectangle 1">
            <a:extLst>
              <a:ext uri="{FF2B5EF4-FFF2-40B4-BE49-F238E27FC236}">
                <a16:creationId xmlns:a16="http://schemas.microsoft.com/office/drawing/2014/main" id="{D8F52307-1197-767B-9C68-49E9D642E7A6}"/>
              </a:ext>
            </a:extLst>
          </p:cNvPr>
          <p:cNvSpPr/>
          <p:nvPr/>
        </p:nvSpPr>
        <p:spPr>
          <a:xfrm>
            <a:off x="5939784" y="200247"/>
            <a:ext cx="570744" cy="27524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45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00BC-7441-DA75-DAC2-01A5587E0B27}"/>
              </a:ext>
            </a:extLst>
          </p:cNvPr>
          <p:cNvSpPr>
            <a:spLocks noGrp="1"/>
          </p:cNvSpPr>
          <p:nvPr>
            <p:ph type="title"/>
          </p:nvPr>
        </p:nvSpPr>
        <p:spPr/>
        <p:txBody>
          <a:bodyPr/>
          <a:lstStyle/>
          <a:p>
            <a:r>
              <a:rPr lang="en-US" dirty="0" err="1"/>
              <a:t>GDScript</a:t>
            </a:r>
            <a:r>
              <a:rPr lang="en-US" dirty="0"/>
              <a:t>: A Short Primer</a:t>
            </a:r>
          </a:p>
        </p:txBody>
      </p:sp>
      <p:sp>
        <p:nvSpPr>
          <p:cNvPr id="3" name="Content Placeholder 2">
            <a:extLst>
              <a:ext uri="{FF2B5EF4-FFF2-40B4-BE49-F238E27FC236}">
                <a16:creationId xmlns:a16="http://schemas.microsoft.com/office/drawing/2014/main" id="{56BFF65E-AAC2-578F-E4A3-B09F7EFA018A}"/>
              </a:ext>
            </a:extLst>
          </p:cNvPr>
          <p:cNvSpPr>
            <a:spLocks noGrp="1"/>
          </p:cNvSpPr>
          <p:nvPr>
            <p:ph sz="half" idx="1"/>
          </p:nvPr>
        </p:nvSpPr>
        <p:spPr>
          <a:xfrm>
            <a:off x="680320" y="2336873"/>
            <a:ext cx="4177430" cy="3599316"/>
          </a:xfrm>
        </p:spPr>
        <p:txBody>
          <a:bodyPr>
            <a:normAutofit/>
          </a:bodyPr>
          <a:lstStyle/>
          <a:p>
            <a:r>
              <a:rPr lang="en-US" dirty="0"/>
              <a:t>An optimized, high-level, dynamic language.</a:t>
            </a:r>
          </a:p>
          <a:p>
            <a:r>
              <a:rPr lang="en-US" dirty="0"/>
              <a:t>Highly resembles Python;  the syntax is indentation-based and has many similar keywords.</a:t>
            </a:r>
          </a:p>
          <a:p>
            <a:endParaRPr lang="en-US" dirty="0"/>
          </a:p>
        </p:txBody>
      </p:sp>
      <p:pic>
        <p:nvPicPr>
          <p:cNvPr id="11" name="Content Placeholder 10" descr="Text&#10;&#10;Description automatically generated">
            <a:extLst>
              <a:ext uri="{FF2B5EF4-FFF2-40B4-BE49-F238E27FC236}">
                <a16:creationId xmlns:a16="http://schemas.microsoft.com/office/drawing/2014/main" id="{ABA07A30-CCD4-0F69-55FD-F80D3F457A9D}"/>
              </a:ext>
            </a:extLst>
          </p:cNvPr>
          <p:cNvPicPr>
            <a:picLocks noGrp="1" noChangeAspect="1"/>
          </p:cNvPicPr>
          <p:nvPr>
            <p:ph sz="half" idx="2"/>
          </p:nvPr>
        </p:nvPicPr>
        <p:blipFill>
          <a:blip r:embed="rId2"/>
          <a:stretch>
            <a:fillRect/>
          </a:stretch>
        </p:blipFill>
        <p:spPr>
          <a:xfrm>
            <a:off x="5150606" y="2336873"/>
            <a:ext cx="3223138" cy="3958967"/>
          </a:xfrm>
        </p:spPr>
      </p:pic>
      <p:pic>
        <p:nvPicPr>
          <p:cNvPr id="9" name="Content Placeholder 5" descr="Text&#10;&#10;Description automatically generated">
            <a:extLst>
              <a:ext uri="{FF2B5EF4-FFF2-40B4-BE49-F238E27FC236}">
                <a16:creationId xmlns:a16="http://schemas.microsoft.com/office/drawing/2014/main" id="{E5F5F70B-E653-B782-6D95-4BFD9DD36BBD}"/>
              </a:ext>
            </a:extLst>
          </p:cNvPr>
          <p:cNvPicPr>
            <a:picLocks noChangeAspect="1"/>
          </p:cNvPicPr>
          <p:nvPr/>
        </p:nvPicPr>
        <p:blipFill>
          <a:blip r:embed="rId3"/>
          <a:stretch>
            <a:fillRect/>
          </a:stretch>
        </p:blipFill>
        <p:spPr>
          <a:xfrm>
            <a:off x="844985" y="4619440"/>
            <a:ext cx="3848100" cy="1676400"/>
          </a:xfrm>
          <a:prstGeom prst="rect">
            <a:avLst/>
          </a:prstGeom>
        </p:spPr>
      </p:pic>
      <p:pic>
        <p:nvPicPr>
          <p:cNvPr id="13" name="Picture 12" descr="Text&#10;&#10;Description automatically generated">
            <a:extLst>
              <a:ext uri="{FF2B5EF4-FFF2-40B4-BE49-F238E27FC236}">
                <a16:creationId xmlns:a16="http://schemas.microsoft.com/office/drawing/2014/main" id="{4E50BEBF-60B7-3372-CFC2-6D337FCD61F4}"/>
              </a:ext>
            </a:extLst>
          </p:cNvPr>
          <p:cNvPicPr>
            <a:picLocks noChangeAspect="1"/>
          </p:cNvPicPr>
          <p:nvPr/>
        </p:nvPicPr>
        <p:blipFill>
          <a:blip r:embed="rId4"/>
          <a:stretch>
            <a:fillRect/>
          </a:stretch>
        </p:blipFill>
        <p:spPr>
          <a:xfrm>
            <a:off x="8664926" y="2336873"/>
            <a:ext cx="3392334" cy="2343077"/>
          </a:xfrm>
          <a:prstGeom prst="rect">
            <a:avLst/>
          </a:prstGeom>
        </p:spPr>
      </p:pic>
    </p:spTree>
    <p:extLst>
      <p:ext uri="{BB962C8B-B14F-4D97-AF65-F5344CB8AC3E}">
        <p14:creationId xmlns:p14="http://schemas.microsoft.com/office/powerpoint/2010/main" val="3315558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F944-31FD-E104-60E5-5354B475C097}"/>
              </a:ext>
            </a:extLst>
          </p:cNvPr>
          <p:cNvSpPr>
            <a:spLocks noGrp="1"/>
          </p:cNvSpPr>
          <p:nvPr>
            <p:ph type="title"/>
          </p:nvPr>
        </p:nvSpPr>
        <p:spPr/>
        <p:txBody>
          <a:bodyPr/>
          <a:lstStyle/>
          <a:p>
            <a:r>
              <a:rPr lang="en-US" dirty="0" err="1"/>
              <a:t>GDScript</a:t>
            </a:r>
            <a:r>
              <a:rPr lang="en-US" dirty="0"/>
              <a:t>: Object Notification Methods</a:t>
            </a:r>
          </a:p>
        </p:txBody>
      </p:sp>
      <p:sp>
        <p:nvSpPr>
          <p:cNvPr id="3" name="Content Placeholder 2">
            <a:extLst>
              <a:ext uri="{FF2B5EF4-FFF2-40B4-BE49-F238E27FC236}">
                <a16:creationId xmlns:a16="http://schemas.microsoft.com/office/drawing/2014/main" id="{72C55404-01B0-7A5E-C241-63A135224DC0}"/>
              </a:ext>
            </a:extLst>
          </p:cNvPr>
          <p:cNvSpPr>
            <a:spLocks noGrp="1"/>
          </p:cNvSpPr>
          <p:nvPr>
            <p:ph idx="1"/>
          </p:nvPr>
        </p:nvSpPr>
        <p:spPr/>
        <p:txBody>
          <a:bodyPr>
            <a:normAutofit/>
          </a:bodyPr>
          <a:lstStyle/>
          <a:p>
            <a:pPr marL="0" indent="0">
              <a:buNone/>
            </a:pPr>
            <a:endParaRPr lang="en-US" dirty="0"/>
          </a:p>
        </p:txBody>
      </p:sp>
      <p:graphicFrame>
        <p:nvGraphicFramePr>
          <p:cNvPr id="5" name="Table 5">
            <a:extLst>
              <a:ext uri="{FF2B5EF4-FFF2-40B4-BE49-F238E27FC236}">
                <a16:creationId xmlns:a16="http://schemas.microsoft.com/office/drawing/2014/main" id="{7FB682CF-C2C1-C2FA-8E8B-EBB36DA776F0}"/>
              </a:ext>
            </a:extLst>
          </p:cNvPr>
          <p:cNvGraphicFramePr>
            <a:graphicFrameLocks noGrp="1"/>
          </p:cNvGraphicFramePr>
          <p:nvPr>
            <p:extLst>
              <p:ext uri="{D42A27DB-BD31-4B8C-83A1-F6EECF244321}">
                <p14:modId xmlns:p14="http://schemas.microsoft.com/office/powerpoint/2010/main" val="660041913"/>
              </p:ext>
            </p:extLst>
          </p:nvPr>
        </p:nvGraphicFramePr>
        <p:xfrm>
          <a:off x="680320" y="2336872"/>
          <a:ext cx="9613861" cy="3848027"/>
        </p:xfrm>
        <a:graphic>
          <a:graphicData uri="http://schemas.openxmlformats.org/drawingml/2006/table">
            <a:tbl>
              <a:tblPr firstRow="1" bandRow="1">
                <a:tableStyleId>{8EC20E35-A176-4012-BC5E-935CFFF8708E}</a:tableStyleId>
              </a:tblPr>
              <a:tblGrid>
                <a:gridCol w="3347683">
                  <a:extLst>
                    <a:ext uri="{9D8B030D-6E8A-4147-A177-3AD203B41FA5}">
                      <a16:colId xmlns:a16="http://schemas.microsoft.com/office/drawing/2014/main" val="1807542053"/>
                    </a:ext>
                  </a:extLst>
                </a:gridCol>
                <a:gridCol w="6266178">
                  <a:extLst>
                    <a:ext uri="{9D8B030D-6E8A-4147-A177-3AD203B41FA5}">
                      <a16:colId xmlns:a16="http://schemas.microsoft.com/office/drawing/2014/main" val="3702204256"/>
                    </a:ext>
                  </a:extLst>
                </a:gridCol>
              </a:tblGrid>
              <a:tr h="479678">
                <a:tc>
                  <a:txBody>
                    <a:bodyPr/>
                    <a:lstStyle/>
                    <a:p>
                      <a:r>
                        <a:rPr lang="en-US" dirty="0"/>
                        <a:t>Function Name</a:t>
                      </a:r>
                    </a:p>
                  </a:txBody>
                  <a:tcPr anchor="ctr">
                    <a:solidFill>
                      <a:srgbClr val="4D90C3"/>
                    </a:solidFill>
                  </a:tcPr>
                </a:tc>
                <a:tc>
                  <a:txBody>
                    <a:bodyPr/>
                    <a:lstStyle/>
                    <a:p>
                      <a:r>
                        <a:rPr lang="en-US" dirty="0"/>
                        <a:t>Use Case(s)</a:t>
                      </a:r>
                    </a:p>
                  </a:txBody>
                  <a:tcPr anchor="ctr">
                    <a:solidFill>
                      <a:srgbClr val="4D90C3"/>
                    </a:solidFill>
                  </a:tcPr>
                </a:tc>
                <a:extLst>
                  <a:ext uri="{0D108BD9-81ED-4DB2-BD59-A6C34878D82A}">
                    <a16:rowId xmlns:a16="http://schemas.microsoft.com/office/drawing/2014/main" val="788292212"/>
                  </a:ext>
                </a:extLst>
              </a:tr>
              <a:tr h="661203">
                <a:tc>
                  <a:txBody>
                    <a:bodyPr/>
                    <a:lstStyle/>
                    <a:p>
                      <a:pPr algn="l"/>
                      <a:r>
                        <a:rPr lang="en-US" b="1" dirty="0"/>
                        <a:t>_ready()</a:t>
                      </a:r>
                    </a:p>
                  </a:txBody>
                  <a:tcPr anchor="ctr"/>
                </a:tc>
                <a:tc>
                  <a:txBody>
                    <a:bodyPr/>
                    <a:lstStyle/>
                    <a:p>
                      <a:pPr algn="l"/>
                      <a:r>
                        <a:rPr lang="en-US" sz="1600" dirty="0"/>
                        <a:t>Called when the node is added to the active scene tree. This is executed downwards from the root.</a:t>
                      </a:r>
                    </a:p>
                  </a:txBody>
                  <a:tcPr anchor="ctr"/>
                </a:tc>
                <a:extLst>
                  <a:ext uri="{0D108BD9-81ED-4DB2-BD59-A6C34878D82A}">
                    <a16:rowId xmlns:a16="http://schemas.microsoft.com/office/drawing/2014/main" val="4287841658"/>
                  </a:ext>
                </a:extLst>
              </a:tr>
              <a:tr h="939604">
                <a:tc>
                  <a:txBody>
                    <a:bodyPr/>
                    <a:lstStyle/>
                    <a:p>
                      <a:pPr algn="l"/>
                      <a:r>
                        <a:rPr lang="en-US" b="1" dirty="0"/>
                        <a:t>_process(</a:t>
                      </a:r>
                      <a:r>
                        <a:rPr lang="en-US" b="1" dirty="0">
                          <a:solidFill>
                            <a:srgbClr val="FF6F85"/>
                          </a:solidFill>
                        </a:rPr>
                        <a:t>delta</a:t>
                      </a:r>
                      <a:r>
                        <a:rPr lang="en-US" b="1" dirty="0"/>
                        <a:t>)</a:t>
                      </a:r>
                    </a:p>
                  </a:txBody>
                  <a:tcPr anchor="ctr"/>
                </a:tc>
                <a:tc>
                  <a:txBody>
                    <a:bodyPr/>
                    <a:lstStyle/>
                    <a:p>
                      <a:pPr algn="l"/>
                      <a:r>
                        <a:rPr lang="en-US" sz="1600" dirty="0"/>
                        <a:t>When you need a </a:t>
                      </a:r>
                      <a:r>
                        <a:rPr lang="en-US" sz="1600" i="1" u="sng" dirty="0"/>
                        <a:t>framerate-dependent</a:t>
                      </a:r>
                      <a:r>
                        <a:rPr lang="en-US" sz="1600" dirty="0"/>
                        <a:t> delta between frames. Use when you need updates as often as possible.</a:t>
                      </a:r>
                      <a:br>
                        <a:rPr lang="en-US" sz="1600" dirty="0"/>
                      </a:br>
                      <a:r>
                        <a:rPr lang="en-US" sz="1600" i="1" dirty="0"/>
                        <a:t>&gt;&gt; Try to avoid doing physics calculations here.</a:t>
                      </a:r>
                    </a:p>
                  </a:txBody>
                  <a:tcPr anchor="ctr"/>
                </a:tc>
                <a:extLst>
                  <a:ext uri="{0D108BD9-81ED-4DB2-BD59-A6C34878D82A}">
                    <a16:rowId xmlns:a16="http://schemas.microsoft.com/office/drawing/2014/main" val="1643236597"/>
                  </a:ext>
                </a:extLst>
              </a:tr>
              <a:tr h="939604">
                <a:tc>
                  <a:txBody>
                    <a:bodyPr/>
                    <a:lstStyle/>
                    <a:p>
                      <a:pPr algn="l"/>
                      <a:r>
                        <a:rPr lang="en-US" b="1" dirty="0"/>
                        <a:t>_</a:t>
                      </a:r>
                      <a:r>
                        <a:rPr lang="en-US" b="1" dirty="0" err="1"/>
                        <a:t>physics_process</a:t>
                      </a:r>
                      <a:r>
                        <a:rPr lang="en-US" b="1" dirty="0"/>
                        <a:t>(</a:t>
                      </a:r>
                      <a:r>
                        <a:rPr lang="en-US" b="1" dirty="0">
                          <a:solidFill>
                            <a:srgbClr val="FF6F85"/>
                          </a:solidFill>
                        </a:rPr>
                        <a:t>delta</a:t>
                      </a:r>
                      <a:r>
                        <a:rPr lang="en-US" b="1" dirty="0"/>
                        <a:t>)</a:t>
                      </a:r>
                    </a:p>
                  </a:txBody>
                  <a:tcPr anchor="ctr"/>
                </a:tc>
                <a:tc>
                  <a:txBody>
                    <a:bodyPr/>
                    <a:lstStyle/>
                    <a:p>
                      <a:pPr algn="l"/>
                      <a:r>
                        <a:rPr lang="en-US" sz="1600" dirty="0"/>
                        <a:t>When you need a </a:t>
                      </a:r>
                      <a:r>
                        <a:rPr lang="en-US" sz="1600" i="1" u="sng" dirty="0"/>
                        <a:t>framerate-independent</a:t>
                      </a:r>
                      <a:r>
                        <a:rPr lang="en-US" sz="1600" dirty="0"/>
                        <a:t> delta between frames. Use when you need consistent updates over time.</a:t>
                      </a:r>
                    </a:p>
                    <a:p>
                      <a:pPr algn="l"/>
                      <a:r>
                        <a:rPr lang="en-US" sz="1600" i="1" dirty="0"/>
                        <a:t>&gt;&gt; Try to avoid doing input processing here.</a:t>
                      </a:r>
                    </a:p>
                  </a:txBody>
                  <a:tcPr anchor="ctr"/>
                </a:tc>
                <a:extLst>
                  <a:ext uri="{0D108BD9-81ED-4DB2-BD59-A6C34878D82A}">
                    <a16:rowId xmlns:a16="http://schemas.microsoft.com/office/drawing/2014/main" val="2448596213"/>
                  </a:ext>
                </a:extLst>
              </a:tr>
              <a:tr h="827938">
                <a:tc>
                  <a:txBody>
                    <a:bodyPr/>
                    <a:lstStyle/>
                    <a:p>
                      <a:pPr algn="l"/>
                      <a:r>
                        <a:rPr lang="en-US" b="1" dirty="0"/>
                        <a:t>_input(event)</a:t>
                      </a:r>
                    </a:p>
                  </a:txBody>
                  <a:tcPr anchor="ctr"/>
                </a:tc>
                <a:tc>
                  <a:txBody>
                    <a:bodyPr/>
                    <a:lstStyle/>
                    <a:p>
                      <a:pPr algn="l"/>
                      <a:r>
                        <a:rPr lang="en-US" sz="1600" dirty="0"/>
                        <a:t>Called whenever an input event occurs. The input event propagates up through the node tree until a node consumes it.</a:t>
                      </a:r>
                    </a:p>
                  </a:txBody>
                  <a:tcPr anchor="ctr"/>
                </a:tc>
                <a:extLst>
                  <a:ext uri="{0D108BD9-81ED-4DB2-BD59-A6C34878D82A}">
                    <a16:rowId xmlns:a16="http://schemas.microsoft.com/office/drawing/2014/main" val="3129765669"/>
                  </a:ext>
                </a:extLst>
              </a:tr>
            </a:tbl>
          </a:graphicData>
        </a:graphic>
      </p:graphicFrame>
      <p:sp>
        <p:nvSpPr>
          <p:cNvPr id="6" name="TextBox 5">
            <a:extLst>
              <a:ext uri="{FF2B5EF4-FFF2-40B4-BE49-F238E27FC236}">
                <a16:creationId xmlns:a16="http://schemas.microsoft.com/office/drawing/2014/main" id="{50B4A0C4-E8D5-DC3C-2552-86989DA20614}"/>
              </a:ext>
            </a:extLst>
          </p:cNvPr>
          <p:cNvSpPr txBox="1"/>
          <p:nvPr/>
        </p:nvSpPr>
        <p:spPr>
          <a:xfrm>
            <a:off x="680321" y="6184900"/>
            <a:ext cx="6724918" cy="307777"/>
          </a:xfrm>
          <a:prstGeom prst="rect">
            <a:avLst/>
          </a:prstGeom>
          <a:noFill/>
        </p:spPr>
        <p:txBody>
          <a:bodyPr wrap="none" rtlCol="0">
            <a:spAutoFit/>
          </a:bodyPr>
          <a:lstStyle/>
          <a:p>
            <a:r>
              <a:rPr lang="en-US" sz="1400" i="1" dirty="0"/>
              <a:t>The </a:t>
            </a:r>
            <a:r>
              <a:rPr lang="en-US" sz="1400" i="1" dirty="0">
                <a:solidFill>
                  <a:srgbClr val="FFDD65"/>
                </a:solidFill>
              </a:rPr>
              <a:t>delta</a:t>
            </a:r>
            <a:r>
              <a:rPr lang="en-US" sz="1400" i="1" dirty="0"/>
              <a:t> is the elapsed time since the previous frame was executed/processed.</a:t>
            </a:r>
          </a:p>
        </p:txBody>
      </p:sp>
    </p:spTree>
    <p:extLst>
      <p:ext uri="{BB962C8B-B14F-4D97-AF65-F5344CB8AC3E}">
        <p14:creationId xmlns:p14="http://schemas.microsoft.com/office/powerpoint/2010/main" val="3167085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FE53-8810-497C-C9DD-ED88BD60C66C}"/>
              </a:ext>
            </a:extLst>
          </p:cNvPr>
          <p:cNvSpPr>
            <a:spLocks noGrp="1"/>
          </p:cNvSpPr>
          <p:nvPr>
            <p:ph type="title"/>
          </p:nvPr>
        </p:nvSpPr>
        <p:spPr/>
        <p:txBody>
          <a:bodyPr/>
          <a:lstStyle/>
          <a:p>
            <a:r>
              <a:rPr lang="en-US" dirty="0"/>
              <a:t>Player Behavior: Movement &amp; Handling Input</a:t>
            </a:r>
          </a:p>
        </p:txBody>
      </p:sp>
      <p:sp>
        <p:nvSpPr>
          <p:cNvPr id="7" name="TextBox 6">
            <a:extLst>
              <a:ext uri="{FF2B5EF4-FFF2-40B4-BE49-F238E27FC236}">
                <a16:creationId xmlns:a16="http://schemas.microsoft.com/office/drawing/2014/main" id="{1ED62E29-C202-2515-16E4-19CC845D519C}"/>
              </a:ext>
            </a:extLst>
          </p:cNvPr>
          <p:cNvSpPr txBox="1"/>
          <p:nvPr/>
        </p:nvSpPr>
        <p:spPr>
          <a:xfrm>
            <a:off x="1830213" y="1850927"/>
            <a:ext cx="8531569" cy="4247317"/>
          </a:xfrm>
          <a:prstGeom prst="rect">
            <a:avLst/>
          </a:prstGeom>
          <a:solidFill>
            <a:srgbClr val="202531"/>
          </a:solidFill>
        </p:spPr>
        <p:txBody>
          <a:bodyPr wrap="square" rtlCol="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KinematicBody2D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velocity =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ZERO</a:t>
            </a:r>
            <a:endParaRPr lang="en-US" b="0" dirty="0">
              <a:solidFill>
                <a:srgbClr val="D4D4D4"/>
              </a:solidFill>
              <a:effectLst/>
              <a:latin typeface="Menlo" panose="020B0609030804020204" pitchFamily="49" charset="0"/>
            </a:endParaRPr>
          </a:p>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move_speed</a:t>
            </a:r>
            <a:r>
              <a:rPr lang="en-US" b="0" dirty="0">
                <a:solidFill>
                  <a:srgbClr val="D4D4D4"/>
                </a:solidFill>
                <a:effectLst/>
                <a:latin typeface="Menlo" panose="020B0609030804020204" pitchFamily="49" charset="0"/>
              </a:rPr>
              <a:t> : </a:t>
            </a:r>
            <a:r>
              <a:rPr lang="en-US" b="0" dirty="0">
                <a:solidFill>
                  <a:srgbClr val="4EC9B0"/>
                </a:solidFill>
                <a:effectLst/>
                <a:latin typeface="Menlo" panose="020B0609030804020204" pitchFamily="49" charset="0"/>
              </a:rPr>
              <a:t>float</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175</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scale.</a:t>
            </a:r>
            <a:r>
              <a:rPr lang="en-US" b="0" dirty="0" err="1">
                <a:solidFill>
                  <a:srgbClr val="9CDCFE"/>
                </a:solidFill>
                <a:effectLst/>
                <a:latin typeface="Menlo" panose="020B0609030804020204" pitchFamily="49" charset="0"/>
              </a:rPr>
              <a:t>x</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physics_process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delta</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move_left</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ui_left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move_right</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ui_right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x</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move_right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move_left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move_speed</a:t>
            </a:r>
            <a:endParaRPr lang="en-US" b="0" dirty="0">
              <a:solidFill>
                <a:srgbClr val="D4D4D4"/>
              </a:solidFill>
              <a:effectLst/>
              <a:latin typeface="Menlo" panose="020B0609030804020204" pitchFamily="49" charset="0"/>
            </a:endParaRPr>
          </a:p>
          <a:p>
            <a:pPr lvl="1"/>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move_up</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ui_up</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move_down</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ui_down</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move_down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move_up</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move_speed</a:t>
            </a:r>
            <a:endParaRPr lang="en-US" b="0" dirty="0">
              <a:solidFill>
                <a:srgbClr val="D4D4D4"/>
              </a:solidFill>
              <a:effectLst/>
              <a:latin typeface="Menlo" panose="020B0609030804020204" pitchFamily="49" charset="0"/>
            </a:endParaRPr>
          </a:p>
          <a:p>
            <a:pPr lvl="1"/>
            <a:br>
              <a:rPr lang="en-US" b="0" dirty="0">
                <a:solidFill>
                  <a:srgbClr val="D4D4D4"/>
                </a:solidFill>
                <a:effectLst/>
                <a:latin typeface="Menlo" panose="020B0609030804020204" pitchFamily="49" charset="0"/>
              </a:rPr>
            </a:br>
            <a:r>
              <a:rPr lang="en-US" b="0" dirty="0">
                <a:solidFill>
                  <a:srgbClr val="D4D4D4"/>
                </a:solidFill>
                <a:effectLst/>
                <a:latin typeface="Menlo" panose="020B0609030804020204" pitchFamily="49" charset="0"/>
              </a:rPr>
              <a:t>velocity = </a:t>
            </a:r>
            <a:r>
              <a:rPr lang="en-US" b="0" dirty="0" err="1">
                <a:solidFill>
                  <a:srgbClr val="DCDCAA"/>
                </a:solidFill>
                <a:effectLst/>
                <a:latin typeface="Menlo" panose="020B0609030804020204" pitchFamily="49" charset="0"/>
              </a:rPr>
              <a:t>move_and_slide</a:t>
            </a:r>
            <a:r>
              <a:rPr lang="en-US" b="0" dirty="0">
                <a:solidFill>
                  <a:srgbClr val="D4D4D4"/>
                </a:solidFill>
                <a:effectLst/>
                <a:latin typeface="Menlo" panose="020B0609030804020204" pitchFamily="49" charset="0"/>
              </a:rPr>
              <a:t>(velocity,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UP</a:t>
            </a:r>
            <a:r>
              <a:rPr lang="en-US"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254738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FE53-8810-497C-C9DD-ED88BD60C66C}"/>
              </a:ext>
            </a:extLst>
          </p:cNvPr>
          <p:cNvSpPr>
            <a:spLocks noGrp="1"/>
          </p:cNvSpPr>
          <p:nvPr>
            <p:ph type="title"/>
          </p:nvPr>
        </p:nvSpPr>
        <p:spPr/>
        <p:txBody>
          <a:bodyPr/>
          <a:lstStyle/>
          <a:p>
            <a:r>
              <a:rPr lang="en-US" dirty="0"/>
              <a:t>Player Behavior: Movement &amp; Handling Input</a:t>
            </a:r>
          </a:p>
        </p:txBody>
      </p:sp>
      <p:sp>
        <p:nvSpPr>
          <p:cNvPr id="3" name="TextBox 2">
            <a:extLst>
              <a:ext uri="{FF2B5EF4-FFF2-40B4-BE49-F238E27FC236}">
                <a16:creationId xmlns:a16="http://schemas.microsoft.com/office/drawing/2014/main" id="{786F8603-78CC-0B30-55FC-94BD8C042B2C}"/>
              </a:ext>
            </a:extLst>
          </p:cNvPr>
          <p:cNvSpPr txBox="1"/>
          <p:nvPr/>
        </p:nvSpPr>
        <p:spPr>
          <a:xfrm>
            <a:off x="1017222" y="6098244"/>
            <a:ext cx="10157557" cy="338554"/>
          </a:xfrm>
          <a:prstGeom prst="rect">
            <a:avLst/>
          </a:prstGeom>
          <a:noFill/>
        </p:spPr>
        <p:txBody>
          <a:bodyPr wrap="square" rtlCol="0">
            <a:spAutoFit/>
          </a:bodyPr>
          <a:lstStyle/>
          <a:p>
            <a:pPr algn="ctr"/>
            <a:r>
              <a:rPr lang="en-US" sz="1600" dirty="0"/>
              <a:t>The </a:t>
            </a:r>
            <a:r>
              <a:rPr lang="en-US" sz="1600" dirty="0">
                <a:solidFill>
                  <a:srgbClr val="FFDD65"/>
                </a:solidFill>
              </a:rPr>
              <a:t>velocity</a:t>
            </a:r>
            <a:r>
              <a:rPr lang="en-US" sz="1600" dirty="0"/>
              <a:t> variable will be constantly updated and used to determine where the Player is moving to.</a:t>
            </a:r>
          </a:p>
        </p:txBody>
      </p:sp>
      <p:sp>
        <p:nvSpPr>
          <p:cNvPr id="7" name="TextBox 6">
            <a:extLst>
              <a:ext uri="{FF2B5EF4-FFF2-40B4-BE49-F238E27FC236}">
                <a16:creationId xmlns:a16="http://schemas.microsoft.com/office/drawing/2014/main" id="{1ED62E29-C202-2515-16E4-19CC845D519C}"/>
              </a:ext>
            </a:extLst>
          </p:cNvPr>
          <p:cNvSpPr txBox="1"/>
          <p:nvPr/>
        </p:nvSpPr>
        <p:spPr>
          <a:xfrm>
            <a:off x="1830213" y="1850927"/>
            <a:ext cx="8531569" cy="4247317"/>
          </a:xfrm>
          <a:prstGeom prst="rect">
            <a:avLst/>
          </a:prstGeom>
          <a:solidFill>
            <a:srgbClr val="202531"/>
          </a:solidFill>
        </p:spPr>
        <p:txBody>
          <a:bodyPr wrap="square" rtlCol="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KinematicBody2D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velocity =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ZERO</a:t>
            </a:r>
            <a:endParaRPr lang="en-US" b="0" dirty="0">
              <a:solidFill>
                <a:srgbClr val="D4D4D4"/>
              </a:solidFill>
              <a:effectLst/>
              <a:latin typeface="Menlo" panose="020B0609030804020204" pitchFamily="49" charset="0"/>
            </a:endParaRPr>
          </a:p>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move_speed</a:t>
            </a:r>
            <a:r>
              <a:rPr lang="en-US" b="0" dirty="0">
                <a:solidFill>
                  <a:srgbClr val="D4D4D4"/>
                </a:solidFill>
                <a:effectLst/>
                <a:latin typeface="Menlo" panose="020B0609030804020204" pitchFamily="49" charset="0"/>
              </a:rPr>
              <a:t> : </a:t>
            </a:r>
            <a:r>
              <a:rPr lang="en-US" b="0" dirty="0">
                <a:solidFill>
                  <a:srgbClr val="4EC9B0"/>
                </a:solidFill>
                <a:effectLst/>
                <a:latin typeface="Menlo" panose="020B0609030804020204" pitchFamily="49" charset="0"/>
              </a:rPr>
              <a:t>float</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175</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scale.</a:t>
            </a:r>
            <a:r>
              <a:rPr lang="en-US" b="0" dirty="0" err="1">
                <a:solidFill>
                  <a:srgbClr val="9CDCFE"/>
                </a:solidFill>
                <a:effectLst/>
                <a:latin typeface="Menlo" panose="020B0609030804020204" pitchFamily="49" charset="0"/>
              </a:rPr>
              <a:t>x</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physics_process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delta</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move_left</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ui_left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move_right</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ui_right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x</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move_right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move_left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move_speed</a:t>
            </a:r>
            <a:endParaRPr lang="en-US" b="0" dirty="0">
              <a:solidFill>
                <a:srgbClr val="D4D4D4"/>
              </a:solidFill>
              <a:effectLst/>
              <a:latin typeface="Menlo" panose="020B0609030804020204" pitchFamily="49" charset="0"/>
            </a:endParaRPr>
          </a:p>
          <a:p>
            <a:pPr lvl="1"/>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move_up</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ui_up</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move_down</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ui_down</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move_down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move_up</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move_speed</a:t>
            </a:r>
            <a:endParaRPr lang="en-US" b="0" dirty="0">
              <a:solidFill>
                <a:srgbClr val="D4D4D4"/>
              </a:solidFill>
              <a:effectLst/>
              <a:latin typeface="Menlo" panose="020B0609030804020204" pitchFamily="49" charset="0"/>
            </a:endParaRPr>
          </a:p>
          <a:p>
            <a:pPr lvl="1"/>
            <a:br>
              <a:rPr lang="en-US" b="0" dirty="0">
                <a:solidFill>
                  <a:srgbClr val="D4D4D4"/>
                </a:solidFill>
                <a:effectLst/>
                <a:latin typeface="Menlo" panose="020B0609030804020204" pitchFamily="49" charset="0"/>
              </a:rPr>
            </a:br>
            <a:r>
              <a:rPr lang="en-US" b="0" dirty="0">
                <a:solidFill>
                  <a:srgbClr val="D4D4D4"/>
                </a:solidFill>
                <a:effectLst/>
                <a:latin typeface="Menlo" panose="020B0609030804020204" pitchFamily="49" charset="0"/>
              </a:rPr>
              <a:t>velocity = </a:t>
            </a:r>
            <a:r>
              <a:rPr lang="en-US" b="0" dirty="0" err="1">
                <a:solidFill>
                  <a:srgbClr val="DCDCAA"/>
                </a:solidFill>
                <a:effectLst/>
                <a:latin typeface="Menlo" panose="020B0609030804020204" pitchFamily="49" charset="0"/>
              </a:rPr>
              <a:t>move_and_slide</a:t>
            </a:r>
            <a:r>
              <a:rPr lang="en-US" b="0" dirty="0">
                <a:solidFill>
                  <a:srgbClr val="D4D4D4"/>
                </a:solidFill>
                <a:effectLst/>
                <a:latin typeface="Menlo" panose="020B0609030804020204" pitchFamily="49" charset="0"/>
              </a:rPr>
              <a:t>(velocity,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UP</a:t>
            </a:r>
            <a:r>
              <a:rPr lang="en-US" b="0" dirty="0">
                <a:solidFill>
                  <a:srgbClr val="D4D4D4"/>
                </a:solidFill>
                <a:effectLst/>
                <a:latin typeface="Menlo" panose="020B0609030804020204" pitchFamily="49" charset="0"/>
              </a:rPr>
              <a:t>)</a:t>
            </a:r>
          </a:p>
        </p:txBody>
      </p:sp>
      <p:sp>
        <p:nvSpPr>
          <p:cNvPr id="4" name="Rectangle 3">
            <a:extLst>
              <a:ext uri="{FF2B5EF4-FFF2-40B4-BE49-F238E27FC236}">
                <a16:creationId xmlns:a16="http://schemas.microsoft.com/office/drawing/2014/main" id="{DECE5DAF-A9F0-3D62-848B-87AACEEE7939}"/>
              </a:ext>
            </a:extLst>
          </p:cNvPr>
          <p:cNvSpPr/>
          <p:nvPr/>
        </p:nvSpPr>
        <p:spPr>
          <a:xfrm>
            <a:off x="1830212" y="2436371"/>
            <a:ext cx="8531569" cy="572836"/>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39384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3239-47B1-3FAF-D8FC-E59AEFF16471}"/>
              </a:ext>
            </a:extLst>
          </p:cNvPr>
          <p:cNvSpPr>
            <a:spLocks noGrp="1"/>
          </p:cNvSpPr>
          <p:nvPr>
            <p:ph type="title"/>
          </p:nvPr>
        </p:nvSpPr>
        <p:spPr/>
        <p:txBody>
          <a:bodyPr>
            <a:normAutofit/>
          </a:bodyPr>
          <a:lstStyle/>
          <a:p>
            <a:r>
              <a:rPr lang="en-US" dirty="0"/>
              <a:t>Session Goals</a:t>
            </a:r>
          </a:p>
        </p:txBody>
      </p:sp>
      <p:sp>
        <p:nvSpPr>
          <p:cNvPr id="3" name="Content Placeholder 2">
            <a:extLst>
              <a:ext uri="{FF2B5EF4-FFF2-40B4-BE49-F238E27FC236}">
                <a16:creationId xmlns:a16="http://schemas.microsoft.com/office/drawing/2014/main" id="{B21B16BE-3B7B-BDA5-BFDF-02074D69A2C6}"/>
              </a:ext>
            </a:extLst>
          </p:cNvPr>
          <p:cNvSpPr>
            <a:spLocks noGrp="1"/>
          </p:cNvSpPr>
          <p:nvPr>
            <p:ph idx="1"/>
          </p:nvPr>
        </p:nvSpPr>
        <p:spPr>
          <a:xfrm>
            <a:off x="680321" y="2036268"/>
            <a:ext cx="5358529" cy="4200525"/>
          </a:xfrm>
        </p:spPr>
        <p:txBody>
          <a:bodyPr>
            <a:normAutofit fontScale="92500"/>
          </a:bodyPr>
          <a:lstStyle/>
          <a:p>
            <a:pPr marL="457200" indent="-457200">
              <a:buFont typeface="+mj-lt"/>
              <a:buAutoNum type="arabicPeriod"/>
            </a:pPr>
            <a:r>
              <a:rPr lang="en-US" dirty="0"/>
              <a:t>Controllable Player</a:t>
            </a:r>
          </a:p>
          <a:p>
            <a:pPr marL="457200" indent="-457200">
              <a:buFont typeface="+mj-lt"/>
              <a:buAutoNum type="arabicPeriod"/>
            </a:pPr>
            <a:r>
              <a:rPr lang="en-US" dirty="0"/>
              <a:t>Reusable Base Level</a:t>
            </a:r>
          </a:p>
          <a:p>
            <a:pPr marL="457200" indent="-457200">
              <a:buFont typeface="+mj-lt"/>
              <a:buAutoNum type="arabicPeriod"/>
            </a:pPr>
            <a:r>
              <a:rPr lang="en-US" dirty="0"/>
              <a:t>Player &amp; Level Polish</a:t>
            </a:r>
            <a:br>
              <a:rPr lang="en-US" dirty="0"/>
            </a:br>
            <a:r>
              <a:rPr lang="en-US" sz="2200" i="1" dirty="0">
                <a:solidFill>
                  <a:schemeClr val="tx1">
                    <a:lumMod val="65000"/>
                  </a:schemeClr>
                </a:solidFill>
              </a:rPr>
              <a:t>(Camera, Gravity, Sound, Background)</a:t>
            </a:r>
          </a:p>
          <a:p>
            <a:pPr marL="457200" indent="-457200">
              <a:buFont typeface="+mj-lt"/>
              <a:buAutoNum type="arabicPeriod"/>
            </a:pPr>
            <a:r>
              <a:rPr lang="en-US" dirty="0"/>
              <a:t>Level Checkpoints</a:t>
            </a:r>
          </a:p>
          <a:p>
            <a:pPr marL="457200" indent="-457200">
              <a:buFont typeface="+mj-lt"/>
              <a:buAutoNum type="arabicPeriod"/>
            </a:pPr>
            <a:r>
              <a:rPr lang="en-US" dirty="0"/>
              <a:t>Hazards &amp; Player Respawn</a:t>
            </a:r>
          </a:p>
          <a:p>
            <a:pPr marL="457200" indent="-457200">
              <a:buFont typeface="+mj-lt"/>
              <a:buAutoNum type="arabicPeriod"/>
            </a:pPr>
            <a:r>
              <a:rPr lang="en-US" dirty="0"/>
              <a:t>Collectibles &amp; HUD</a:t>
            </a:r>
          </a:p>
          <a:p>
            <a:pPr marL="457200" indent="-457200">
              <a:buFont typeface="+mj-lt"/>
              <a:buAutoNum type="arabicPeriod"/>
            </a:pPr>
            <a:r>
              <a:rPr lang="en-US" dirty="0"/>
              <a:t>A Basic Enemy</a:t>
            </a:r>
          </a:p>
          <a:p>
            <a:pPr marL="457200" indent="-457200">
              <a:buFont typeface="+mj-lt"/>
              <a:buAutoNum type="arabicPeriod"/>
            </a:pPr>
            <a:r>
              <a:rPr lang="en-US" dirty="0"/>
              <a:t>Main Menu &amp; Changing Scenes</a:t>
            </a:r>
          </a:p>
          <a:p>
            <a:pPr marL="457200" indent="-457200">
              <a:buFont typeface="+mj-lt"/>
              <a:buAutoNum type="arabicPeriod"/>
            </a:pPr>
            <a:r>
              <a:rPr lang="en-US" dirty="0"/>
              <a:t>Open Workshop, Tinker Time</a:t>
            </a:r>
          </a:p>
        </p:txBody>
      </p:sp>
      <p:pic>
        <p:nvPicPr>
          <p:cNvPr id="5" name="Screen Recording 2023-01-08 at 8.59.09 PM">
            <a:hlinkClick r:id="" action="ppaction://media"/>
            <a:extLst>
              <a:ext uri="{FF2B5EF4-FFF2-40B4-BE49-F238E27FC236}">
                <a16:creationId xmlns:a16="http://schemas.microsoft.com/office/drawing/2014/main" id="{314C8ED4-EC55-8D30-328B-13B08AE3D0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2036268"/>
            <a:ext cx="5615285" cy="4200525"/>
          </a:xfrm>
          <a:prstGeom prst="rect">
            <a:avLst/>
          </a:prstGeom>
        </p:spPr>
      </p:pic>
      <p:sp>
        <p:nvSpPr>
          <p:cNvPr id="4" name="TextBox 3">
            <a:extLst>
              <a:ext uri="{FF2B5EF4-FFF2-40B4-BE49-F238E27FC236}">
                <a16:creationId xmlns:a16="http://schemas.microsoft.com/office/drawing/2014/main" id="{5120D59A-DF5D-BAC9-53E1-F0CAF9CED30C}"/>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6">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293139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FE53-8810-497C-C9DD-ED88BD60C66C}"/>
              </a:ext>
            </a:extLst>
          </p:cNvPr>
          <p:cNvSpPr>
            <a:spLocks noGrp="1"/>
          </p:cNvSpPr>
          <p:nvPr>
            <p:ph type="title"/>
          </p:nvPr>
        </p:nvSpPr>
        <p:spPr/>
        <p:txBody>
          <a:bodyPr/>
          <a:lstStyle/>
          <a:p>
            <a:r>
              <a:rPr lang="en-US" dirty="0"/>
              <a:t>Player Behavior: Movement &amp; Handling Input</a:t>
            </a:r>
          </a:p>
        </p:txBody>
      </p:sp>
      <p:sp>
        <p:nvSpPr>
          <p:cNvPr id="3" name="TextBox 2">
            <a:extLst>
              <a:ext uri="{FF2B5EF4-FFF2-40B4-BE49-F238E27FC236}">
                <a16:creationId xmlns:a16="http://schemas.microsoft.com/office/drawing/2014/main" id="{786F8603-78CC-0B30-55FC-94BD8C042B2C}"/>
              </a:ext>
            </a:extLst>
          </p:cNvPr>
          <p:cNvSpPr txBox="1"/>
          <p:nvPr/>
        </p:nvSpPr>
        <p:spPr>
          <a:xfrm>
            <a:off x="1289068" y="6098244"/>
            <a:ext cx="9613861" cy="338554"/>
          </a:xfrm>
          <a:prstGeom prst="rect">
            <a:avLst/>
          </a:prstGeom>
          <a:noFill/>
        </p:spPr>
        <p:txBody>
          <a:bodyPr wrap="square" rtlCol="0">
            <a:spAutoFit/>
          </a:bodyPr>
          <a:lstStyle/>
          <a:p>
            <a:pPr algn="ctr"/>
            <a:r>
              <a:rPr lang="en-US" sz="1600" b="1" i="1" dirty="0" err="1">
                <a:solidFill>
                  <a:srgbClr val="FFDD65"/>
                </a:solidFill>
                <a:effectLst/>
                <a:latin typeface="system-ui"/>
              </a:rPr>
              <a:t>onready</a:t>
            </a:r>
            <a:r>
              <a:rPr lang="en-US" sz="1600" b="0" i="0" dirty="0">
                <a:effectLst/>
                <a:latin typeface="system-ui"/>
              </a:rPr>
              <a:t> - initializes a variable once the Node the script is attached to (and its children) are part of the scene tree</a:t>
            </a:r>
            <a:endParaRPr lang="en-US" sz="1600" dirty="0"/>
          </a:p>
        </p:txBody>
      </p:sp>
      <p:sp>
        <p:nvSpPr>
          <p:cNvPr id="7" name="TextBox 6">
            <a:extLst>
              <a:ext uri="{FF2B5EF4-FFF2-40B4-BE49-F238E27FC236}">
                <a16:creationId xmlns:a16="http://schemas.microsoft.com/office/drawing/2014/main" id="{1ED62E29-C202-2515-16E4-19CC845D519C}"/>
              </a:ext>
            </a:extLst>
          </p:cNvPr>
          <p:cNvSpPr txBox="1"/>
          <p:nvPr/>
        </p:nvSpPr>
        <p:spPr>
          <a:xfrm>
            <a:off x="1830213" y="1850927"/>
            <a:ext cx="8531569" cy="4247317"/>
          </a:xfrm>
          <a:prstGeom prst="rect">
            <a:avLst/>
          </a:prstGeom>
          <a:solidFill>
            <a:srgbClr val="202531"/>
          </a:solidFill>
        </p:spPr>
        <p:txBody>
          <a:bodyPr wrap="square" rtlCol="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KinematicBody2D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velocity =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ZERO</a:t>
            </a:r>
            <a:endParaRPr lang="en-US" b="0" dirty="0">
              <a:solidFill>
                <a:srgbClr val="D4D4D4"/>
              </a:solidFill>
              <a:effectLst/>
              <a:latin typeface="Menlo" panose="020B0609030804020204" pitchFamily="49" charset="0"/>
            </a:endParaRPr>
          </a:p>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move_speed</a:t>
            </a:r>
            <a:r>
              <a:rPr lang="en-US" b="0" dirty="0">
                <a:solidFill>
                  <a:srgbClr val="D4D4D4"/>
                </a:solidFill>
                <a:effectLst/>
                <a:latin typeface="Menlo" panose="020B0609030804020204" pitchFamily="49" charset="0"/>
              </a:rPr>
              <a:t> : </a:t>
            </a:r>
            <a:r>
              <a:rPr lang="en-US" b="0" dirty="0">
                <a:solidFill>
                  <a:srgbClr val="4EC9B0"/>
                </a:solidFill>
                <a:effectLst/>
                <a:latin typeface="Menlo" panose="020B0609030804020204" pitchFamily="49" charset="0"/>
              </a:rPr>
              <a:t>float</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175</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scale.</a:t>
            </a:r>
            <a:r>
              <a:rPr lang="en-US" b="0" dirty="0" err="1">
                <a:solidFill>
                  <a:srgbClr val="9CDCFE"/>
                </a:solidFill>
                <a:effectLst/>
                <a:latin typeface="Menlo" panose="020B0609030804020204" pitchFamily="49" charset="0"/>
              </a:rPr>
              <a:t>x</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physics_process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delta</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move_left</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ui_left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move_right</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ui_right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x</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move_right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move_left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move_speed</a:t>
            </a:r>
            <a:endParaRPr lang="en-US" b="0" dirty="0">
              <a:solidFill>
                <a:srgbClr val="D4D4D4"/>
              </a:solidFill>
              <a:effectLst/>
              <a:latin typeface="Menlo" panose="020B0609030804020204" pitchFamily="49" charset="0"/>
            </a:endParaRPr>
          </a:p>
          <a:p>
            <a:pPr lvl="1"/>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move_up</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ui_up</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move_down</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ui_down</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move_down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move_up</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move_speed</a:t>
            </a:r>
            <a:endParaRPr lang="en-US" b="0" dirty="0">
              <a:solidFill>
                <a:srgbClr val="D4D4D4"/>
              </a:solidFill>
              <a:effectLst/>
              <a:latin typeface="Menlo" panose="020B0609030804020204" pitchFamily="49" charset="0"/>
            </a:endParaRPr>
          </a:p>
          <a:p>
            <a:pPr lvl="1"/>
            <a:br>
              <a:rPr lang="en-US" b="0" dirty="0">
                <a:solidFill>
                  <a:srgbClr val="D4D4D4"/>
                </a:solidFill>
                <a:effectLst/>
                <a:latin typeface="Menlo" panose="020B0609030804020204" pitchFamily="49" charset="0"/>
              </a:rPr>
            </a:br>
            <a:r>
              <a:rPr lang="en-US" b="0" dirty="0">
                <a:solidFill>
                  <a:srgbClr val="D4D4D4"/>
                </a:solidFill>
                <a:effectLst/>
                <a:latin typeface="Menlo" panose="020B0609030804020204" pitchFamily="49" charset="0"/>
              </a:rPr>
              <a:t>velocity = </a:t>
            </a:r>
            <a:r>
              <a:rPr lang="en-US" b="0" dirty="0" err="1">
                <a:solidFill>
                  <a:srgbClr val="DCDCAA"/>
                </a:solidFill>
                <a:effectLst/>
                <a:latin typeface="Menlo" panose="020B0609030804020204" pitchFamily="49" charset="0"/>
              </a:rPr>
              <a:t>move_and_slide</a:t>
            </a:r>
            <a:r>
              <a:rPr lang="en-US" b="0" dirty="0">
                <a:solidFill>
                  <a:srgbClr val="D4D4D4"/>
                </a:solidFill>
                <a:effectLst/>
                <a:latin typeface="Menlo" panose="020B0609030804020204" pitchFamily="49" charset="0"/>
              </a:rPr>
              <a:t>(velocity,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UP</a:t>
            </a:r>
            <a:r>
              <a:rPr lang="en-US" b="0" dirty="0">
                <a:solidFill>
                  <a:srgbClr val="D4D4D4"/>
                </a:solidFill>
                <a:effectLst/>
                <a:latin typeface="Menlo" panose="020B0609030804020204" pitchFamily="49" charset="0"/>
              </a:rPr>
              <a:t>)</a:t>
            </a:r>
          </a:p>
        </p:txBody>
      </p:sp>
      <p:cxnSp>
        <p:nvCxnSpPr>
          <p:cNvPr id="23" name="Elbow Connector 22">
            <a:extLst>
              <a:ext uri="{FF2B5EF4-FFF2-40B4-BE49-F238E27FC236}">
                <a16:creationId xmlns:a16="http://schemas.microsoft.com/office/drawing/2014/main" id="{8369B9B9-A61A-A9A9-3D51-C8045A17C22B}"/>
              </a:ext>
            </a:extLst>
          </p:cNvPr>
          <p:cNvCxnSpPr>
            <a:cxnSpLocks/>
            <a:stCxn id="3" idx="1"/>
          </p:cNvCxnSpPr>
          <p:nvPr/>
        </p:nvCxnSpPr>
        <p:spPr>
          <a:xfrm rot="10800000" flipH="1">
            <a:off x="1289067" y="2876205"/>
            <a:ext cx="541145" cy="3391317"/>
          </a:xfrm>
          <a:prstGeom prst="bentConnector4">
            <a:avLst>
              <a:gd name="adj1" fmla="val -42244"/>
              <a:gd name="adj2" fmla="val 100049"/>
            </a:avLst>
          </a:prstGeom>
          <a:ln>
            <a:solidFill>
              <a:srgbClr val="FFDD65"/>
            </a:solidFill>
            <a:tailEnd type="triangle"/>
          </a:ln>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E3E03224-057A-F9C9-C921-CBB0E99C6439}"/>
              </a:ext>
            </a:extLst>
          </p:cNvPr>
          <p:cNvSpPr/>
          <p:nvPr/>
        </p:nvSpPr>
        <p:spPr>
          <a:xfrm>
            <a:off x="1830212" y="2706929"/>
            <a:ext cx="1129119" cy="302278"/>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42011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FE53-8810-497C-C9DD-ED88BD60C66C}"/>
              </a:ext>
            </a:extLst>
          </p:cNvPr>
          <p:cNvSpPr>
            <a:spLocks noGrp="1"/>
          </p:cNvSpPr>
          <p:nvPr>
            <p:ph type="title"/>
          </p:nvPr>
        </p:nvSpPr>
        <p:spPr/>
        <p:txBody>
          <a:bodyPr/>
          <a:lstStyle/>
          <a:p>
            <a:r>
              <a:rPr lang="en-US" dirty="0"/>
              <a:t>Player Behavior: Movement &amp; Handling Input</a:t>
            </a:r>
          </a:p>
        </p:txBody>
      </p:sp>
      <p:sp>
        <p:nvSpPr>
          <p:cNvPr id="3" name="TextBox 2">
            <a:extLst>
              <a:ext uri="{FF2B5EF4-FFF2-40B4-BE49-F238E27FC236}">
                <a16:creationId xmlns:a16="http://schemas.microsoft.com/office/drawing/2014/main" id="{786F8603-78CC-0B30-55FC-94BD8C042B2C}"/>
              </a:ext>
            </a:extLst>
          </p:cNvPr>
          <p:cNvSpPr txBox="1"/>
          <p:nvPr/>
        </p:nvSpPr>
        <p:spPr>
          <a:xfrm>
            <a:off x="1289068" y="6098244"/>
            <a:ext cx="9613861" cy="338554"/>
          </a:xfrm>
          <a:prstGeom prst="rect">
            <a:avLst/>
          </a:prstGeom>
          <a:noFill/>
        </p:spPr>
        <p:txBody>
          <a:bodyPr wrap="square" rtlCol="0">
            <a:spAutoFit/>
          </a:bodyPr>
          <a:lstStyle/>
          <a:p>
            <a:pPr algn="ctr"/>
            <a:r>
              <a:rPr lang="en-US" sz="1600" b="0" i="0" dirty="0">
                <a:effectLst/>
                <a:latin typeface="system-ui"/>
              </a:rPr>
              <a:t>The </a:t>
            </a:r>
            <a:r>
              <a:rPr lang="en-US" sz="1600" b="0" i="0" dirty="0" err="1">
                <a:solidFill>
                  <a:srgbClr val="FFDD65"/>
                </a:solidFill>
                <a:effectLst/>
                <a:latin typeface="system-ui"/>
              </a:rPr>
              <a:t>get_action_strength</a:t>
            </a:r>
            <a:r>
              <a:rPr lang="en-US" sz="1600" b="0" i="0" dirty="0">
                <a:effectLst/>
                <a:latin typeface="system-ui"/>
              </a:rPr>
              <a:t> function return a value between 0 (no signal) and 1 (full strength) of the named Input.</a:t>
            </a:r>
            <a:endParaRPr lang="en-US" sz="1600" dirty="0"/>
          </a:p>
        </p:txBody>
      </p:sp>
      <p:sp>
        <p:nvSpPr>
          <p:cNvPr id="7" name="TextBox 6">
            <a:extLst>
              <a:ext uri="{FF2B5EF4-FFF2-40B4-BE49-F238E27FC236}">
                <a16:creationId xmlns:a16="http://schemas.microsoft.com/office/drawing/2014/main" id="{1ED62E29-C202-2515-16E4-19CC845D519C}"/>
              </a:ext>
            </a:extLst>
          </p:cNvPr>
          <p:cNvSpPr txBox="1"/>
          <p:nvPr/>
        </p:nvSpPr>
        <p:spPr>
          <a:xfrm>
            <a:off x="1830213" y="1850927"/>
            <a:ext cx="8531569" cy="4247317"/>
          </a:xfrm>
          <a:prstGeom prst="rect">
            <a:avLst/>
          </a:prstGeom>
          <a:solidFill>
            <a:srgbClr val="202531"/>
          </a:solidFill>
        </p:spPr>
        <p:txBody>
          <a:bodyPr wrap="square" rtlCol="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KinematicBody2D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velocity =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ZERO</a:t>
            </a:r>
            <a:endParaRPr lang="en-US" b="0" dirty="0">
              <a:solidFill>
                <a:srgbClr val="D4D4D4"/>
              </a:solidFill>
              <a:effectLst/>
              <a:latin typeface="Menlo" panose="020B0609030804020204" pitchFamily="49" charset="0"/>
            </a:endParaRPr>
          </a:p>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move_speed</a:t>
            </a:r>
            <a:r>
              <a:rPr lang="en-US" b="0" dirty="0">
                <a:solidFill>
                  <a:srgbClr val="D4D4D4"/>
                </a:solidFill>
                <a:effectLst/>
                <a:latin typeface="Menlo" panose="020B0609030804020204" pitchFamily="49" charset="0"/>
              </a:rPr>
              <a:t> : </a:t>
            </a:r>
            <a:r>
              <a:rPr lang="en-US" b="0" dirty="0">
                <a:solidFill>
                  <a:srgbClr val="4EC9B0"/>
                </a:solidFill>
                <a:effectLst/>
                <a:latin typeface="Menlo" panose="020B0609030804020204" pitchFamily="49" charset="0"/>
              </a:rPr>
              <a:t>float</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175</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scale.</a:t>
            </a:r>
            <a:r>
              <a:rPr lang="en-US" b="0" dirty="0" err="1">
                <a:solidFill>
                  <a:srgbClr val="9CDCFE"/>
                </a:solidFill>
                <a:effectLst/>
                <a:latin typeface="Menlo" panose="020B0609030804020204" pitchFamily="49" charset="0"/>
              </a:rPr>
              <a:t>x</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physics_process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delta</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move_left</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ui_left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move_right</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ui_right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x</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move_right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move_left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move_speed</a:t>
            </a:r>
            <a:endParaRPr lang="en-US" b="0" dirty="0">
              <a:solidFill>
                <a:srgbClr val="D4D4D4"/>
              </a:solidFill>
              <a:effectLst/>
              <a:latin typeface="Menlo" panose="020B0609030804020204" pitchFamily="49" charset="0"/>
            </a:endParaRPr>
          </a:p>
          <a:p>
            <a:pPr lvl="1"/>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move_up</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ui_up</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move_down</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ui_down</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move_down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move_up</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move_speed</a:t>
            </a:r>
            <a:endParaRPr lang="en-US" b="0" dirty="0">
              <a:solidFill>
                <a:srgbClr val="D4D4D4"/>
              </a:solidFill>
              <a:effectLst/>
              <a:latin typeface="Menlo" panose="020B0609030804020204" pitchFamily="49" charset="0"/>
            </a:endParaRPr>
          </a:p>
          <a:p>
            <a:pPr lvl="1"/>
            <a:br>
              <a:rPr lang="en-US" b="0" dirty="0">
                <a:solidFill>
                  <a:srgbClr val="D4D4D4"/>
                </a:solidFill>
                <a:effectLst/>
                <a:latin typeface="Menlo" panose="020B0609030804020204" pitchFamily="49" charset="0"/>
              </a:rPr>
            </a:br>
            <a:r>
              <a:rPr lang="en-US" b="0" dirty="0">
                <a:solidFill>
                  <a:srgbClr val="D4D4D4"/>
                </a:solidFill>
                <a:effectLst/>
                <a:latin typeface="Menlo" panose="020B0609030804020204" pitchFamily="49" charset="0"/>
              </a:rPr>
              <a:t>velocity = </a:t>
            </a:r>
            <a:r>
              <a:rPr lang="en-US" b="0" dirty="0" err="1">
                <a:solidFill>
                  <a:srgbClr val="DCDCAA"/>
                </a:solidFill>
                <a:effectLst/>
                <a:latin typeface="Menlo" panose="020B0609030804020204" pitchFamily="49" charset="0"/>
              </a:rPr>
              <a:t>move_and_slide</a:t>
            </a:r>
            <a:r>
              <a:rPr lang="en-US" b="0" dirty="0">
                <a:solidFill>
                  <a:srgbClr val="D4D4D4"/>
                </a:solidFill>
                <a:effectLst/>
                <a:latin typeface="Menlo" panose="020B0609030804020204" pitchFamily="49" charset="0"/>
              </a:rPr>
              <a:t>(velocity,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UP</a:t>
            </a:r>
            <a:r>
              <a:rPr lang="en-US" b="0" dirty="0">
                <a:solidFill>
                  <a:srgbClr val="D4D4D4"/>
                </a:solidFill>
                <a:effectLst/>
                <a:latin typeface="Menlo" panose="020B0609030804020204" pitchFamily="49" charset="0"/>
              </a:rPr>
              <a:t>)</a:t>
            </a:r>
          </a:p>
        </p:txBody>
      </p:sp>
      <p:sp>
        <p:nvSpPr>
          <p:cNvPr id="4" name="Rectangle 3">
            <a:extLst>
              <a:ext uri="{FF2B5EF4-FFF2-40B4-BE49-F238E27FC236}">
                <a16:creationId xmlns:a16="http://schemas.microsoft.com/office/drawing/2014/main" id="{E3E03224-057A-F9C9-C921-CBB0E99C6439}"/>
              </a:ext>
            </a:extLst>
          </p:cNvPr>
          <p:cNvSpPr/>
          <p:nvPr/>
        </p:nvSpPr>
        <p:spPr>
          <a:xfrm>
            <a:off x="1830213" y="3516283"/>
            <a:ext cx="8531569" cy="33855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83073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FE53-8810-497C-C9DD-ED88BD60C66C}"/>
              </a:ext>
            </a:extLst>
          </p:cNvPr>
          <p:cNvSpPr>
            <a:spLocks noGrp="1"/>
          </p:cNvSpPr>
          <p:nvPr>
            <p:ph type="title"/>
          </p:nvPr>
        </p:nvSpPr>
        <p:spPr/>
        <p:txBody>
          <a:bodyPr/>
          <a:lstStyle/>
          <a:p>
            <a:r>
              <a:rPr lang="en-US" dirty="0"/>
              <a:t>Player Behavior: Movement &amp; Handling Input</a:t>
            </a:r>
          </a:p>
        </p:txBody>
      </p:sp>
      <p:sp>
        <p:nvSpPr>
          <p:cNvPr id="3" name="TextBox 2">
            <a:extLst>
              <a:ext uri="{FF2B5EF4-FFF2-40B4-BE49-F238E27FC236}">
                <a16:creationId xmlns:a16="http://schemas.microsoft.com/office/drawing/2014/main" id="{786F8603-78CC-0B30-55FC-94BD8C042B2C}"/>
              </a:ext>
            </a:extLst>
          </p:cNvPr>
          <p:cNvSpPr txBox="1"/>
          <p:nvPr/>
        </p:nvSpPr>
        <p:spPr>
          <a:xfrm>
            <a:off x="1289068" y="6098244"/>
            <a:ext cx="9613861" cy="338554"/>
          </a:xfrm>
          <a:prstGeom prst="rect">
            <a:avLst/>
          </a:prstGeom>
          <a:noFill/>
        </p:spPr>
        <p:txBody>
          <a:bodyPr wrap="square" rtlCol="0">
            <a:spAutoFit/>
          </a:bodyPr>
          <a:lstStyle/>
          <a:p>
            <a:pPr algn="ctr"/>
            <a:r>
              <a:rPr lang="en-US" sz="1600" b="0" i="0" dirty="0">
                <a:effectLst/>
                <a:latin typeface="system-ui"/>
              </a:rPr>
              <a:t>The </a:t>
            </a:r>
            <a:r>
              <a:rPr lang="en-US" sz="1600" b="0" i="0" dirty="0" err="1">
                <a:solidFill>
                  <a:srgbClr val="FFDD65"/>
                </a:solidFill>
                <a:effectLst/>
                <a:latin typeface="system-ui"/>
              </a:rPr>
              <a:t>move_and</a:t>
            </a:r>
            <a:r>
              <a:rPr lang="en-US" sz="1600" dirty="0" err="1">
                <a:solidFill>
                  <a:srgbClr val="FFDD65"/>
                </a:solidFill>
                <a:latin typeface="system-ui"/>
              </a:rPr>
              <a:t>_slide</a:t>
            </a:r>
            <a:r>
              <a:rPr lang="en-US" sz="1600" b="0" i="0" dirty="0">
                <a:effectLst/>
                <a:latin typeface="system-ui"/>
              </a:rPr>
              <a:t> function recalculates/translates the Player’s velocity (speed) in the specified direction.</a:t>
            </a:r>
            <a:endParaRPr lang="en-US" sz="1600" dirty="0"/>
          </a:p>
        </p:txBody>
      </p:sp>
      <p:sp>
        <p:nvSpPr>
          <p:cNvPr id="7" name="TextBox 6">
            <a:extLst>
              <a:ext uri="{FF2B5EF4-FFF2-40B4-BE49-F238E27FC236}">
                <a16:creationId xmlns:a16="http://schemas.microsoft.com/office/drawing/2014/main" id="{1ED62E29-C202-2515-16E4-19CC845D519C}"/>
              </a:ext>
            </a:extLst>
          </p:cNvPr>
          <p:cNvSpPr txBox="1"/>
          <p:nvPr/>
        </p:nvSpPr>
        <p:spPr>
          <a:xfrm>
            <a:off x="1830213" y="1850927"/>
            <a:ext cx="8531569" cy="4247317"/>
          </a:xfrm>
          <a:prstGeom prst="rect">
            <a:avLst/>
          </a:prstGeom>
          <a:solidFill>
            <a:srgbClr val="202531"/>
          </a:solidFill>
        </p:spPr>
        <p:txBody>
          <a:bodyPr wrap="square" rtlCol="0">
            <a:spAutoFit/>
          </a:bodyPr>
          <a:lstStyle/>
          <a:p>
            <a:r>
              <a:rPr lang="en-US" b="0" dirty="0">
                <a:solidFill>
                  <a:srgbClr val="569CD6"/>
                </a:solidFill>
                <a:effectLst/>
                <a:latin typeface="Menlo" panose="020B0609030804020204" pitchFamily="49" charset="0"/>
              </a:rPr>
              <a:t>extends</a:t>
            </a:r>
            <a:r>
              <a:rPr lang="en-US" b="0" dirty="0">
                <a:solidFill>
                  <a:srgbClr val="4EC9B0"/>
                </a:solidFill>
                <a:effectLst/>
                <a:latin typeface="Menlo" panose="020B0609030804020204" pitchFamily="49" charset="0"/>
              </a:rPr>
              <a:t> KinematicBody2D</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velocity =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ZERO</a:t>
            </a:r>
            <a:endParaRPr lang="en-US" b="0" dirty="0">
              <a:solidFill>
                <a:srgbClr val="D4D4D4"/>
              </a:solidFill>
              <a:effectLst/>
              <a:latin typeface="Menlo" panose="020B0609030804020204" pitchFamily="49" charset="0"/>
            </a:endParaRPr>
          </a:p>
          <a:p>
            <a:r>
              <a:rPr lang="en-US" b="0" dirty="0" err="1">
                <a:solidFill>
                  <a:srgbClr val="569CD6"/>
                </a:solidFill>
                <a:effectLst/>
                <a:latin typeface="Menlo" panose="020B0609030804020204" pitchFamily="49" charset="0"/>
              </a:rPr>
              <a:t>onready</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move_speed</a:t>
            </a:r>
            <a:r>
              <a:rPr lang="en-US" b="0" dirty="0">
                <a:solidFill>
                  <a:srgbClr val="D4D4D4"/>
                </a:solidFill>
                <a:effectLst/>
                <a:latin typeface="Menlo" panose="020B0609030804020204" pitchFamily="49" charset="0"/>
              </a:rPr>
              <a:t> : </a:t>
            </a:r>
            <a:r>
              <a:rPr lang="en-US" b="0" dirty="0">
                <a:solidFill>
                  <a:srgbClr val="4EC9B0"/>
                </a:solidFill>
                <a:effectLst/>
                <a:latin typeface="Menlo" panose="020B0609030804020204" pitchFamily="49" charset="0"/>
              </a:rPr>
              <a:t>float</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175</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scale.</a:t>
            </a:r>
            <a:r>
              <a:rPr lang="en-US" b="0" dirty="0" err="1">
                <a:solidFill>
                  <a:srgbClr val="9CDCFE"/>
                </a:solidFill>
                <a:effectLst/>
                <a:latin typeface="Menlo" panose="020B0609030804020204" pitchFamily="49" charset="0"/>
              </a:rPr>
              <a:t>x</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err="1">
                <a:solidFill>
                  <a:srgbClr val="569CD6"/>
                </a:solidFill>
                <a:effectLst/>
                <a:latin typeface="Menlo" panose="020B0609030804020204" pitchFamily="49" charset="0"/>
              </a:rPr>
              <a:t>func</a:t>
            </a:r>
            <a:r>
              <a:rPr lang="en-US" b="0" dirty="0">
                <a:solidFill>
                  <a:srgbClr val="D4D4D4"/>
                </a:solidFill>
                <a:effectLst/>
                <a:latin typeface="Menlo" panose="020B0609030804020204" pitchFamily="49" charset="0"/>
              </a:rPr>
              <a:t> </a:t>
            </a:r>
            <a:r>
              <a:rPr lang="en-US" b="0" dirty="0">
                <a:solidFill>
                  <a:srgbClr val="DCDCAA"/>
                </a:solidFill>
                <a:effectLst/>
                <a:latin typeface="Menlo" panose="020B0609030804020204" pitchFamily="49" charset="0"/>
              </a:rPr>
              <a:t>_</a:t>
            </a:r>
            <a:r>
              <a:rPr lang="en-US" b="0" dirty="0" err="1">
                <a:solidFill>
                  <a:srgbClr val="DCDCAA"/>
                </a:solidFill>
                <a:effectLst/>
                <a:latin typeface="Menlo" panose="020B0609030804020204" pitchFamily="49" charset="0"/>
              </a:rPr>
              <a:t>physics_process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delta</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move_left</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ui_left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move_right</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ui_right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x</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move_right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move_left</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move_speed</a:t>
            </a:r>
            <a:endParaRPr lang="en-US" b="0" dirty="0">
              <a:solidFill>
                <a:srgbClr val="D4D4D4"/>
              </a:solidFill>
              <a:effectLst/>
              <a:latin typeface="Menlo" panose="020B0609030804020204" pitchFamily="49" charset="0"/>
            </a:endParaRPr>
          </a:p>
          <a:p>
            <a:pPr lvl="1"/>
            <a:br>
              <a:rPr lang="en-US" b="0" dirty="0">
                <a:solidFill>
                  <a:srgbClr val="D4D4D4"/>
                </a:solidFill>
                <a:effectLst/>
                <a:latin typeface="Menlo" panose="020B0609030804020204" pitchFamily="49" charset="0"/>
              </a:rPr>
            </a:b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move_up</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ui_up</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move_down</a:t>
            </a:r>
            <a:r>
              <a:rPr lang="en-US" b="0" dirty="0">
                <a:solidFill>
                  <a:srgbClr val="D4D4D4"/>
                </a:solidFill>
                <a:effectLst/>
                <a:latin typeface="Menlo" panose="020B0609030804020204" pitchFamily="49" charset="0"/>
              </a:rPr>
              <a:t> = </a:t>
            </a:r>
            <a:r>
              <a:rPr lang="en-US" b="0" dirty="0" err="1">
                <a:solidFill>
                  <a:srgbClr val="4EC9B0"/>
                </a:solidFill>
                <a:effectLst/>
                <a:latin typeface="Menlo" panose="020B0609030804020204" pitchFamily="49" charset="0"/>
              </a:rPr>
              <a:t>Input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get_action_strength</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ui_down</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lvl="1"/>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move_down</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move_up</a:t>
            </a:r>
            <a:r>
              <a:rPr lang="en-US" b="0" dirty="0">
                <a:solidFill>
                  <a:srgbClr val="D4D4D4"/>
                </a:solidFill>
                <a:effectLst/>
                <a:latin typeface="Menlo" panose="020B0609030804020204" pitchFamily="49" charset="0"/>
              </a:rPr>
              <a:t>) * </a:t>
            </a:r>
            <a:r>
              <a:rPr lang="en-US" b="0" dirty="0" err="1">
                <a:solidFill>
                  <a:srgbClr val="D4D4D4"/>
                </a:solidFill>
                <a:effectLst/>
                <a:latin typeface="Menlo" panose="020B0609030804020204" pitchFamily="49" charset="0"/>
              </a:rPr>
              <a:t>move_speed</a:t>
            </a:r>
            <a:endParaRPr lang="en-US" b="0" dirty="0">
              <a:solidFill>
                <a:srgbClr val="D4D4D4"/>
              </a:solidFill>
              <a:effectLst/>
              <a:latin typeface="Menlo" panose="020B0609030804020204" pitchFamily="49" charset="0"/>
            </a:endParaRPr>
          </a:p>
          <a:p>
            <a:pPr lvl="1"/>
            <a:br>
              <a:rPr lang="en-US" b="0" dirty="0">
                <a:solidFill>
                  <a:srgbClr val="D4D4D4"/>
                </a:solidFill>
                <a:effectLst/>
                <a:latin typeface="Menlo" panose="020B0609030804020204" pitchFamily="49" charset="0"/>
              </a:rPr>
            </a:br>
            <a:r>
              <a:rPr lang="en-US" b="0" dirty="0">
                <a:solidFill>
                  <a:srgbClr val="D4D4D4"/>
                </a:solidFill>
                <a:effectLst/>
                <a:latin typeface="Menlo" panose="020B0609030804020204" pitchFamily="49" charset="0"/>
              </a:rPr>
              <a:t>velocity = </a:t>
            </a:r>
            <a:r>
              <a:rPr lang="en-US" b="0" dirty="0" err="1">
                <a:solidFill>
                  <a:srgbClr val="DCDCAA"/>
                </a:solidFill>
                <a:effectLst/>
                <a:latin typeface="Menlo" panose="020B0609030804020204" pitchFamily="49" charset="0"/>
              </a:rPr>
              <a:t>move_and_slide</a:t>
            </a:r>
            <a:r>
              <a:rPr lang="en-US" b="0" dirty="0">
                <a:solidFill>
                  <a:srgbClr val="D4D4D4"/>
                </a:solidFill>
                <a:effectLst/>
                <a:latin typeface="Menlo" panose="020B0609030804020204" pitchFamily="49" charset="0"/>
              </a:rPr>
              <a:t>(velocity, </a:t>
            </a:r>
            <a:r>
              <a:rPr lang="en-US" b="0" dirty="0">
                <a:solidFill>
                  <a:srgbClr val="4EC9B0"/>
                </a:solidFill>
                <a:effectLst/>
                <a:latin typeface="Menlo" panose="020B0609030804020204" pitchFamily="49" charset="0"/>
              </a:rPr>
              <a:t>Vector2</a:t>
            </a:r>
            <a:r>
              <a:rPr lang="en-US" b="0" dirty="0">
                <a:solidFill>
                  <a:srgbClr val="D4D4D4"/>
                </a:solidFill>
                <a:effectLst/>
                <a:latin typeface="Menlo" panose="020B0609030804020204" pitchFamily="49" charset="0"/>
              </a:rPr>
              <a:t>.</a:t>
            </a:r>
            <a:r>
              <a:rPr lang="en-US" b="0" dirty="0">
                <a:solidFill>
                  <a:srgbClr val="569CD6"/>
                </a:solidFill>
                <a:effectLst/>
                <a:latin typeface="Menlo" panose="020B0609030804020204" pitchFamily="49" charset="0"/>
              </a:rPr>
              <a:t>UP</a:t>
            </a:r>
            <a:r>
              <a:rPr lang="en-US" b="0" dirty="0">
                <a:solidFill>
                  <a:srgbClr val="D4D4D4"/>
                </a:solidFill>
                <a:effectLst/>
                <a:latin typeface="Menlo" panose="020B0609030804020204" pitchFamily="49" charset="0"/>
              </a:rPr>
              <a:t>)</a:t>
            </a:r>
          </a:p>
        </p:txBody>
      </p:sp>
      <p:sp>
        <p:nvSpPr>
          <p:cNvPr id="4" name="Rectangle 3">
            <a:extLst>
              <a:ext uri="{FF2B5EF4-FFF2-40B4-BE49-F238E27FC236}">
                <a16:creationId xmlns:a16="http://schemas.microsoft.com/office/drawing/2014/main" id="{E3E03224-057A-F9C9-C921-CBB0E99C6439}"/>
              </a:ext>
            </a:extLst>
          </p:cNvPr>
          <p:cNvSpPr/>
          <p:nvPr/>
        </p:nvSpPr>
        <p:spPr>
          <a:xfrm>
            <a:off x="1830213" y="5701282"/>
            <a:ext cx="8531569" cy="33855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70026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EB239-1F2C-0C72-5290-F81699CAB188}"/>
              </a:ext>
            </a:extLst>
          </p:cNvPr>
          <p:cNvSpPr>
            <a:spLocks noGrp="1"/>
          </p:cNvSpPr>
          <p:nvPr>
            <p:ph type="title"/>
          </p:nvPr>
        </p:nvSpPr>
        <p:spPr/>
        <p:txBody>
          <a:bodyPr/>
          <a:lstStyle/>
          <a:p>
            <a:r>
              <a:rPr lang="en-US" dirty="0"/>
              <a:t>Lazy Debugging</a:t>
            </a:r>
          </a:p>
        </p:txBody>
      </p:sp>
      <p:sp>
        <p:nvSpPr>
          <p:cNvPr id="3" name="Content Placeholder 2">
            <a:extLst>
              <a:ext uri="{FF2B5EF4-FFF2-40B4-BE49-F238E27FC236}">
                <a16:creationId xmlns:a16="http://schemas.microsoft.com/office/drawing/2014/main" id="{611E2CD1-B4D3-52FA-EEFE-6A4E6E030423}"/>
              </a:ext>
            </a:extLst>
          </p:cNvPr>
          <p:cNvSpPr>
            <a:spLocks noGrp="1"/>
          </p:cNvSpPr>
          <p:nvPr>
            <p:ph idx="1"/>
          </p:nvPr>
        </p:nvSpPr>
        <p:spPr/>
        <p:txBody>
          <a:bodyPr/>
          <a:lstStyle/>
          <a:p>
            <a:pPr marL="0" indent="0">
              <a:buNone/>
            </a:pPr>
            <a:r>
              <a:rPr lang="en-US" dirty="0"/>
              <a:t>The </a:t>
            </a:r>
            <a:r>
              <a:rPr lang="en-US" dirty="0">
                <a:solidFill>
                  <a:srgbClr val="FFDD65"/>
                </a:solidFill>
              </a:rPr>
              <a:t>print() </a:t>
            </a:r>
            <a:r>
              <a:rPr lang="en-US" dirty="0"/>
              <a:t>function will print into the Console whatever object </a:t>
            </a:r>
            <a:r>
              <a:rPr lang="en-US" dirty="0" err="1"/>
              <a:t>arg</a:t>
            </a:r>
            <a:r>
              <a:rPr lang="en-US" dirty="0"/>
              <a:t> you give it.</a:t>
            </a:r>
          </a:p>
          <a:p>
            <a:pPr marL="0" indent="0">
              <a:buNone/>
            </a:pPr>
            <a:endParaRPr lang="en-US" dirty="0"/>
          </a:p>
          <a:p>
            <a:pPr marL="0" indent="0">
              <a:buNone/>
            </a:pPr>
            <a:r>
              <a:rPr lang="en-US" dirty="0"/>
              <a:t>You can perform String interpolation via </a:t>
            </a:r>
            <a:r>
              <a:rPr lang="en-US" dirty="0">
                <a:solidFill>
                  <a:srgbClr val="FFDD65"/>
                </a:solidFill>
              </a:rPr>
              <a:t>%s</a:t>
            </a:r>
            <a:r>
              <a:rPr lang="en-US" dirty="0"/>
              <a:t> (for String) or </a:t>
            </a:r>
            <a:r>
              <a:rPr lang="en-US" dirty="0">
                <a:solidFill>
                  <a:srgbClr val="FFDD65"/>
                </a:solidFill>
              </a:rPr>
              <a:t>%d </a:t>
            </a:r>
            <a:r>
              <a:rPr lang="en-US" dirty="0"/>
              <a:t>(for a number) in the first </a:t>
            </a:r>
            <a:r>
              <a:rPr lang="en-US" dirty="0" err="1"/>
              <a:t>arg</a:t>
            </a:r>
            <a:r>
              <a:rPr lang="en-US" dirty="0"/>
              <a:t>, followed by a </a:t>
            </a:r>
            <a:r>
              <a:rPr lang="en-US" b="1" dirty="0">
                <a:solidFill>
                  <a:srgbClr val="FFDD65"/>
                </a:solidFill>
              </a:rPr>
              <a:t>% [array]</a:t>
            </a:r>
            <a:r>
              <a:rPr lang="en-US" dirty="0"/>
              <a:t> operation to interpolate the values by index as they’re found.</a:t>
            </a:r>
          </a:p>
        </p:txBody>
      </p:sp>
      <p:sp>
        <p:nvSpPr>
          <p:cNvPr id="6" name="TextBox 5">
            <a:extLst>
              <a:ext uri="{FF2B5EF4-FFF2-40B4-BE49-F238E27FC236}">
                <a16:creationId xmlns:a16="http://schemas.microsoft.com/office/drawing/2014/main" id="{5CB2B2CB-0F82-BB39-FD7E-3E7054FAACF1}"/>
              </a:ext>
            </a:extLst>
          </p:cNvPr>
          <p:cNvSpPr txBox="1"/>
          <p:nvPr/>
        </p:nvSpPr>
        <p:spPr>
          <a:xfrm>
            <a:off x="680321" y="5033756"/>
            <a:ext cx="10831358" cy="461665"/>
          </a:xfrm>
          <a:prstGeom prst="rect">
            <a:avLst/>
          </a:prstGeom>
          <a:solidFill>
            <a:srgbClr val="202531"/>
          </a:solidFill>
          <a:ln>
            <a:solidFill>
              <a:schemeClr val="tx1"/>
            </a:solidFill>
          </a:ln>
        </p:spPr>
        <p:txBody>
          <a:bodyPr wrap="square" rtlCol="0">
            <a:spAutoFit/>
          </a:bodyPr>
          <a:lstStyle/>
          <a:p>
            <a:r>
              <a:rPr lang="en-US" sz="2400" b="0" dirty="0">
                <a:solidFill>
                  <a:srgbClr val="DCDCAA"/>
                </a:solidFill>
                <a:effectLst/>
                <a:latin typeface="Menlo" panose="020B0609030804020204" pitchFamily="49" charset="0"/>
              </a:rPr>
              <a:t>print</a:t>
            </a:r>
            <a:r>
              <a:rPr lang="en-US" sz="2400" b="0" dirty="0">
                <a:solidFill>
                  <a:srgbClr val="D4D4D4"/>
                </a:solidFill>
                <a:effectLst/>
                <a:latin typeface="Menlo" panose="020B0609030804020204" pitchFamily="49" charset="0"/>
              </a:rPr>
              <a:t>(</a:t>
            </a:r>
            <a:r>
              <a:rPr lang="en-US" sz="2400" b="0" dirty="0">
                <a:solidFill>
                  <a:srgbClr val="CE9178"/>
                </a:solidFill>
                <a:effectLst/>
                <a:latin typeface="Menlo" panose="020B0609030804020204" pitchFamily="49" charset="0"/>
              </a:rPr>
              <a:t>"Some Value %s and Some Value %s"</a:t>
            </a:r>
            <a:r>
              <a:rPr lang="en-US" sz="2400" b="0" dirty="0">
                <a:solidFill>
                  <a:srgbClr val="D4D4D4"/>
                </a:solidFill>
                <a:effectLst/>
                <a:latin typeface="Menlo" panose="020B0609030804020204" pitchFamily="49" charset="0"/>
              </a:rPr>
              <a:t> % [</a:t>
            </a:r>
            <a:r>
              <a:rPr lang="en-US" sz="2400" b="0" dirty="0">
                <a:solidFill>
                  <a:srgbClr val="CE9178"/>
                </a:solidFill>
                <a:effectLst/>
                <a:latin typeface="Menlo" panose="020B0609030804020204" pitchFamily="49" charset="0"/>
              </a:rPr>
              <a:t>"one"</a:t>
            </a:r>
            <a:r>
              <a:rPr lang="en-US" sz="2400" b="0" dirty="0">
                <a:solidFill>
                  <a:srgbClr val="D4D4D4"/>
                </a:solidFill>
                <a:effectLst/>
                <a:latin typeface="Menlo" panose="020B0609030804020204" pitchFamily="49" charset="0"/>
              </a:rPr>
              <a:t>, </a:t>
            </a:r>
            <a:r>
              <a:rPr lang="en-US" sz="2400" b="0" dirty="0">
                <a:solidFill>
                  <a:srgbClr val="CE9178"/>
                </a:solidFill>
                <a:effectLst/>
                <a:latin typeface="Menlo" panose="020B0609030804020204" pitchFamily="49" charset="0"/>
              </a:rPr>
              <a:t>"two"</a:t>
            </a:r>
            <a:r>
              <a:rPr lang="en-US" sz="2400"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1348014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AB1E-BF2A-37C2-6718-C468439BC81B}"/>
              </a:ext>
            </a:extLst>
          </p:cNvPr>
          <p:cNvSpPr>
            <a:spLocks noGrp="1"/>
          </p:cNvSpPr>
          <p:nvPr>
            <p:ph type="title"/>
          </p:nvPr>
        </p:nvSpPr>
        <p:spPr/>
        <p:txBody>
          <a:bodyPr/>
          <a:lstStyle/>
          <a:p>
            <a:r>
              <a:rPr lang="en-US" dirty="0"/>
              <a:t>Binding Input Actions</a:t>
            </a:r>
          </a:p>
        </p:txBody>
      </p:sp>
      <p:sp>
        <p:nvSpPr>
          <p:cNvPr id="3" name="Content Placeholder 2">
            <a:extLst>
              <a:ext uri="{FF2B5EF4-FFF2-40B4-BE49-F238E27FC236}">
                <a16:creationId xmlns:a16="http://schemas.microsoft.com/office/drawing/2014/main" id="{CE9450CE-7EB6-F19B-A181-6E62A14E38BB}"/>
              </a:ext>
            </a:extLst>
          </p:cNvPr>
          <p:cNvSpPr>
            <a:spLocks noGrp="1"/>
          </p:cNvSpPr>
          <p:nvPr>
            <p:ph sz="half" idx="1"/>
          </p:nvPr>
        </p:nvSpPr>
        <p:spPr>
          <a:xfrm>
            <a:off x="543525" y="1800117"/>
            <a:ext cx="5026002" cy="4676542"/>
          </a:xfrm>
        </p:spPr>
        <p:txBody>
          <a:bodyPr>
            <a:normAutofit fontScale="77500" lnSpcReduction="20000"/>
          </a:bodyPr>
          <a:lstStyle/>
          <a:p>
            <a:pPr marL="0" indent="0">
              <a:lnSpc>
                <a:spcPct val="120000"/>
              </a:lnSpc>
              <a:spcBef>
                <a:spcPts val="0"/>
              </a:spcBef>
              <a:buNone/>
            </a:pPr>
            <a:r>
              <a:rPr lang="en-US" dirty="0"/>
              <a:t>In Project Settings:</a:t>
            </a:r>
          </a:p>
          <a:p>
            <a:pPr marL="0" indent="0">
              <a:lnSpc>
                <a:spcPct val="120000"/>
              </a:lnSpc>
              <a:spcBef>
                <a:spcPts val="0"/>
              </a:spcBef>
              <a:buNone/>
            </a:pPr>
            <a:endParaRPr lang="en-US" dirty="0"/>
          </a:p>
          <a:p>
            <a:pPr>
              <a:lnSpc>
                <a:spcPct val="120000"/>
              </a:lnSpc>
              <a:spcBef>
                <a:spcPts val="0"/>
              </a:spcBef>
            </a:pPr>
            <a:r>
              <a:rPr lang="en-US" dirty="0"/>
              <a:t>Select the Input Map tab.</a:t>
            </a:r>
          </a:p>
          <a:p>
            <a:pPr>
              <a:lnSpc>
                <a:spcPct val="120000"/>
              </a:lnSpc>
              <a:spcBef>
                <a:spcPts val="0"/>
              </a:spcBef>
            </a:pPr>
            <a:endParaRPr lang="en-US" dirty="0"/>
          </a:p>
          <a:p>
            <a:pPr>
              <a:lnSpc>
                <a:spcPct val="120000"/>
              </a:lnSpc>
              <a:spcBef>
                <a:spcPts val="0"/>
              </a:spcBef>
            </a:pPr>
            <a:r>
              <a:rPr lang="en-US" dirty="0"/>
              <a:t>Find ”</a:t>
            </a:r>
            <a:r>
              <a:rPr lang="en-US" dirty="0" err="1"/>
              <a:t>ui_left</a:t>
            </a:r>
            <a:r>
              <a:rPr lang="en-US" dirty="0"/>
              <a:t>” and click the Plus sign.</a:t>
            </a:r>
          </a:p>
          <a:p>
            <a:pPr>
              <a:lnSpc>
                <a:spcPct val="120000"/>
              </a:lnSpc>
              <a:spcBef>
                <a:spcPts val="0"/>
              </a:spcBef>
            </a:pPr>
            <a:endParaRPr lang="en-US" dirty="0"/>
          </a:p>
          <a:p>
            <a:pPr>
              <a:lnSpc>
                <a:spcPct val="120000"/>
              </a:lnSpc>
              <a:spcBef>
                <a:spcPts val="0"/>
              </a:spcBef>
            </a:pPr>
            <a:r>
              <a:rPr lang="en-US" dirty="0"/>
              <a:t>Select the ”Key” option, press the “A” key to bind it, and click Ok.</a:t>
            </a:r>
          </a:p>
          <a:p>
            <a:pPr>
              <a:lnSpc>
                <a:spcPct val="120000"/>
              </a:lnSpc>
              <a:spcBef>
                <a:spcPts val="0"/>
              </a:spcBef>
            </a:pPr>
            <a:endParaRPr lang="en-US" dirty="0"/>
          </a:p>
          <a:p>
            <a:pPr>
              <a:lnSpc>
                <a:spcPct val="120000"/>
              </a:lnSpc>
              <a:spcBef>
                <a:spcPts val="0"/>
              </a:spcBef>
            </a:pPr>
            <a:r>
              <a:rPr lang="en-US" dirty="0"/>
              <a:t>Do this with the W, S, and D keys for </a:t>
            </a:r>
            <a:r>
              <a:rPr lang="en-US" dirty="0" err="1"/>
              <a:t>ui_up</a:t>
            </a:r>
            <a:r>
              <a:rPr lang="en-US" dirty="0"/>
              <a:t>, </a:t>
            </a:r>
            <a:r>
              <a:rPr lang="en-US" dirty="0" err="1"/>
              <a:t>ui_down</a:t>
            </a:r>
            <a:r>
              <a:rPr lang="en-US" dirty="0"/>
              <a:t>, and </a:t>
            </a:r>
            <a:r>
              <a:rPr lang="en-US" dirty="0" err="1"/>
              <a:t>ui_right</a:t>
            </a:r>
            <a:r>
              <a:rPr lang="en-US" dirty="0"/>
              <a:t> respectively.</a:t>
            </a:r>
          </a:p>
          <a:p>
            <a:pPr>
              <a:lnSpc>
                <a:spcPct val="120000"/>
              </a:lnSpc>
              <a:spcBef>
                <a:spcPts val="0"/>
              </a:spcBef>
            </a:pPr>
            <a:endParaRPr lang="en-US" dirty="0"/>
          </a:p>
          <a:p>
            <a:pPr marL="0" indent="0">
              <a:lnSpc>
                <a:spcPct val="120000"/>
              </a:lnSpc>
              <a:spcBef>
                <a:spcPts val="0"/>
              </a:spcBef>
              <a:buNone/>
            </a:pPr>
            <a:r>
              <a:rPr lang="en-US" b="1" dirty="0">
                <a:solidFill>
                  <a:srgbClr val="FFDD65"/>
                </a:solidFill>
              </a:rPr>
              <a:t>Note:</a:t>
            </a:r>
            <a:r>
              <a:rPr lang="en-US" dirty="0"/>
              <a:t> The “Key” option represents the logical input key, where “Physical Key” is the physical key location on the keyboard.</a:t>
            </a:r>
          </a:p>
        </p:txBody>
      </p:sp>
      <p:pic>
        <p:nvPicPr>
          <p:cNvPr id="9" name="Content Placeholder 8" descr="Graphical user interface, application&#10;&#10;Description automatically generated">
            <a:extLst>
              <a:ext uri="{FF2B5EF4-FFF2-40B4-BE49-F238E27FC236}">
                <a16:creationId xmlns:a16="http://schemas.microsoft.com/office/drawing/2014/main" id="{A4FE8E10-5C93-0DA3-B15A-274EC67A63CA}"/>
              </a:ext>
            </a:extLst>
          </p:cNvPr>
          <p:cNvPicPr>
            <a:picLocks noGrp="1" noChangeAspect="1"/>
          </p:cNvPicPr>
          <p:nvPr>
            <p:ph sz="half" idx="2"/>
          </p:nvPr>
        </p:nvPicPr>
        <p:blipFill>
          <a:blip r:embed="rId2"/>
          <a:stretch>
            <a:fillRect/>
          </a:stretch>
        </p:blipFill>
        <p:spPr>
          <a:xfrm>
            <a:off x="5838225" y="1800117"/>
            <a:ext cx="5810250" cy="4676543"/>
          </a:xfrm>
        </p:spPr>
      </p:pic>
      <p:sp>
        <p:nvSpPr>
          <p:cNvPr id="10" name="Rectangle 9">
            <a:extLst>
              <a:ext uri="{FF2B5EF4-FFF2-40B4-BE49-F238E27FC236}">
                <a16:creationId xmlns:a16="http://schemas.microsoft.com/office/drawing/2014/main" id="{AAF3A619-15F9-1D34-8CEB-5AF9620BE0D6}"/>
              </a:ext>
            </a:extLst>
          </p:cNvPr>
          <p:cNvSpPr/>
          <p:nvPr/>
        </p:nvSpPr>
        <p:spPr>
          <a:xfrm>
            <a:off x="6320784" y="1964266"/>
            <a:ext cx="588016" cy="211667"/>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C4312B-AAAA-529E-D834-FA663750D6F6}"/>
              </a:ext>
            </a:extLst>
          </p:cNvPr>
          <p:cNvSpPr/>
          <p:nvPr/>
        </p:nvSpPr>
        <p:spPr>
          <a:xfrm>
            <a:off x="11311467" y="2819400"/>
            <a:ext cx="186268" cy="186266"/>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D8E5E8-7E27-76C1-1FB4-016E66B781EF}"/>
              </a:ext>
            </a:extLst>
          </p:cNvPr>
          <p:cNvSpPr/>
          <p:nvPr/>
        </p:nvSpPr>
        <p:spPr>
          <a:xfrm>
            <a:off x="5909733" y="2819400"/>
            <a:ext cx="5274732" cy="186266"/>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6893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(~10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a:xfrm>
            <a:off x="680320" y="1919517"/>
            <a:ext cx="11340230" cy="1509484"/>
          </a:xfrm>
        </p:spPr>
        <p:txBody>
          <a:bodyPr>
            <a:normAutofit fontScale="77500" lnSpcReduction="20000"/>
          </a:bodyPr>
          <a:lstStyle/>
          <a:p>
            <a:r>
              <a:rPr lang="en-US" sz="2000" dirty="0"/>
              <a:t>Create a new Player script attached to the Player scene.</a:t>
            </a:r>
          </a:p>
          <a:p>
            <a:endParaRPr lang="en-US" sz="2000" dirty="0"/>
          </a:p>
          <a:p>
            <a:r>
              <a:rPr lang="en-US" sz="2000" dirty="0"/>
              <a:t>Update Input bindings in Project Settings.</a:t>
            </a:r>
          </a:p>
          <a:p>
            <a:endParaRPr lang="en-US" sz="2000" dirty="0"/>
          </a:p>
          <a:p>
            <a:r>
              <a:rPr lang="en-US" sz="2000" dirty="0"/>
              <a:t>Implement basic movement.</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9782" y="464609"/>
            <a:ext cx="914400" cy="914400"/>
          </a:xfrm>
          <a:prstGeom prst="rect">
            <a:avLst/>
          </a:prstGeom>
        </p:spPr>
      </p:pic>
      <p:pic>
        <p:nvPicPr>
          <p:cNvPr id="2" name="Screen Recording 2022-12-29 at 4.19.17 PM">
            <a:hlinkClick r:id="" action="ppaction://media"/>
            <a:extLst>
              <a:ext uri="{FF2B5EF4-FFF2-40B4-BE49-F238E27FC236}">
                <a16:creationId xmlns:a16="http://schemas.microsoft.com/office/drawing/2014/main" id="{3FDEA527-C939-2BC0-0F55-4BE5D68B78F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0320" y="3645354"/>
            <a:ext cx="2822485" cy="2831306"/>
          </a:xfrm>
          <a:prstGeom prst="rect">
            <a:avLst/>
          </a:prstGeom>
        </p:spPr>
      </p:pic>
      <p:sp>
        <p:nvSpPr>
          <p:cNvPr id="5" name="TextBox 4">
            <a:extLst>
              <a:ext uri="{FF2B5EF4-FFF2-40B4-BE49-F238E27FC236}">
                <a16:creationId xmlns:a16="http://schemas.microsoft.com/office/drawing/2014/main" id="{A79B0E7E-C4C2-B8B4-FA2A-1B1184494B46}"/>
              </a:ext>
            </a:extLst>
          </p:cNvPr>
          <p:cNvSpPr txBox="1"/>
          <p:nvPr/>
        </p:nvSpPr>
        <p:spPr>
          <a:xfrm>
            <a:off x="5467350" y="2618024"/>
            <a:ext cx="6553200" cy="3754874"/>
          </a:xfrm>
          <a:prstGeom prst="rect">
            <a:avLst/>
          </a:prstGeom>
          <a:solidFill>
            <a:srgbClr val="202531"/>
          </a:solidFill>
          <a:ln>
            <a:solidFill>
              <a:schemeClr val="tx1"/>
            </a:solidFill>
          </a:ln>
        </p:spPr>
        <p:txBody>
          <a:bodyPr wrap="square" rtlCol="0">
            <a:spAutoFit/>
          </a:bodyPr>
          <a:lstStyle/>
          <a:p>
            <a:endParaRPr lang="en-US" sz="1400" b="0" dirty="0">
              <a:solidFill>
                <a:srgbClr val="569CD6"/>
              </a:solidFill>
              <a:effectLst/>
              <a:latin typeface="Menlo" panose="020B0609030804020204" pitchFamily="49" charset="0"/>
            </a:endParaRPr>
          </a:p>
          <a:p>
            <a:r>
              <a:rPr lang="en-US" sz="1400" b="0" dirty="0">
                <a:solidFill>
                  <a:srgbClr val="569CD6"/>
                </a:solidFill>
                <a:effectLst/>
                <a:latin typeface="Menlo" panose="020B0609030804020204" pitchFamily="49" charset="0"/>
              </a:rPr>
              <a:t>extends</a:t>
            </a:r>
            <a:r>
              <a:rPr lang="en-US" sz="1400" b="0" dirty="0">
                <a:solidFill>
                  <a:srgbClr val="4EC9B0"/>
                </a:solidFill>
                <a:effectLst/>
                <a:latin typeface="Menlo" panose="020B0609030804020204" pitchFamily="49" charset="0"/>
              </a:rPr>
              <a:t> KinematicBody2D</a:t>
            </a:r>
            <a:endParaRPr lang="en-US" sz="1400" b="0" dirty="0">
              <a:solidFill>
                <a:srgbClr val="D4D4D4"/>
              </a:solidFill>
              <a:effectLst/>
              <a:latin typeface="Menlo" panose="020B0609030804020204" pitchFamily="49" charset="0"/>
            </a:endParaRPr>
          </a:p>
          <a:p>
            <a:br>
              <a:rPr lang="en-US" sz="1400" b="0" dirty="0">
                <a:solidFill>
                  <a:srgbClr val="D4D4D4"/>
                </a:solidFill>
                <a:effectLst/>
                <a:latin typeface="Menlo" panose="020B0609030804020204" pitchFamily="49" charset="0"/>
              </a:rPr>
            </a:br>
            <a:r>
              <a:rPr lang="en-US" sz="1400" b="0" dirty="0">
                <a:solidFill>
                  <a:srgbClr val="569CD6"/>
                </a:solidFill>
                <a:effectLst/>
                <a:latin typeface="Menlo" panose="020B0609030804020204" pitchFamily="49" charset="0"/>
              </a:rPr>
              <a:t>var</a:t>
            </a:r>
            <a:r>
              <a:rPr lang="en-US" sz="1400" b="0" dirty="0">
                <a:solidFill>
                  <a:srgbClr val="D4D4D4"/>
                </a:solidFill>
                <a:effectLst/>
                <a:latin typeface="Menlo" panose="020B0609030804020204" pitchFamily="49" charset="0"/>
              </a:rPr>
              <a:t> velocity = </a:t>
            </a:r>
            <a:r>
              <a:rPr lang="en-US" sz="1400" b="0" dirty="0">
                <a:solidFill>
                  <a:srgbClr val="4EC9B0"/>
                </a:solidFill>
                <a:effectLst/>
                <a:latin typeface="Menlo" panose="020B0609030804020204" pitchFamily="49" charset="0"/>
              </a:rPr>
              <a:t>Vector2</a:t>
            </a:r>
            <a:r>
              <a:rPr lang="en-US" sz="1400" b="0" dirty="0">
                <a:solidFill>
                  <a:srgbClr val="D4D4D4"/>
                </a:solidFill>
                <a:effectLst/>
                <a:latin typeface="Menlo" panose="020B0609030804020204" pitchFamily="49" charset="0"/>
              </a:rPr>
              <a:t>.</a:t>
            </a:r>
            <a:r>
              <a:rPr lang="en-US" sz="1400" b="0" dirty="0">
                <a:solidFill>
                  <a:srgbClr val="569CD6"/>
                </a:solidFill>
                <a:effectLst/>
                <a:latin typeface="Menlo" panose="020B0609030804020204" pitchFamily="49" charset="0"/>
              </a:rPr>
              <a:t>ZERO</a:t>
            </a:r>
            <a:endParaRPr lang="en-US" sz="1400" b="0" dirty="0">
              <a:solidFill>
                <a:srgbClr val="D4D4D4"/>
              </a:solidFill>
              <a:effectLst/>
              <a:latin typeface="Menlo" panose="020B0609030804020204" pitchFamily="49" charset="0"/>
            </a:endParaRPr>
          </a:p>
          <a:p>
            <a:r>
              <a:rPr lang="en-US" sz="1400" b="0" dirty="0" err="1">
                <a:solidFill>
                  <a:srgbClr val="569CD6"/>
                </a:solidFill>
                <a:effectLst/>
                <a:latin typeface="Menlo" panose="020B0609030804020204" pitchFamily="49" charset="0"/>
              </a:rPr>
              <a:t>onready</a:t>
            </a:r>
            <a:r>
              <a:rPr lang="en-US" sz="1400" b="0" dirty="0">
                <a:solidFill>
                  <a:srgbClr val="D4D4D4"/>
                </a:solidFill>
                <a:effectLst/>
                <a:latin typeface="Menlo" panose="020B0609030804020204" pitchFamily="49" charset="0"/>
              </a:rPr>
              <a:t> </a:t>
            </a:r>
            <a:r>
              <a:rPr lang="en-US" sz="1400" b="0" dirty="0">
                <a:solidFill>
                  <a:srgbClr val="569CD6"/>
                </a:solidFill>
                <a:effectLst/>
                <a:latin typeface="Menlo" panose="020B0609030804020204" pitchFamily="49" charset="0"/>
              </a:rPr>
              <a:t>var</a:t>
            </a:r>
            <a:r>
              <a:rPr lang="en-US" sz="1400" b="0" dirty="0">
                <a:solidFill>
                  <a:srgbClr val="D4D4D4"/>
                </a:solidFill>
                <a:effectLst/>
                <a:latin typeface="Menlo" panose="020B0609030804020204" pitchFamily="49" charset="0"/>
              </a:rPr>
              <a:t> </a:t>
            </a:r>
            <a:r>
              <a:rPr lang="en-US" sz="1400" b="0" dirty="0" err="1">
                <a:solidFill>
                  <a:srgbClr val="D4D4D4"/>
                </a:solidFill>
                <a:effectLst/>
                <a:latin typeface="Menlo" panose="020B0609030804020204" pitchFamily="49" charset="0"/>
              </a:rPr>
              <a:t>move_speed</a:t>
            </a:r>
            <a:r>
              <a:rPr lang="en-US" sz="1400" b="0" dirty="0">
                <a:solidFill>
                  <a:srgbClr val="D4D4D4"/>
                </a:solidFill>
                <a:effectLst/>
                <a:latin typeface="Menlo" panose="020B0609030804020204" pitchFamily="49" charset="0"/>
              </a:rPr>
              <a:t> : </a:t>
            </a:r>
            <a:r>
              <a:rPr lang="en-US" sz="1400" b="0" dirty="0">
                <a:solidFill>
                  <a:srgbClr val="4EC9B0"/>
                </a:solidFill>
                <a:effectLst/>
                <a:latin typeface="Menlo" panose="020B0609030804020204" pitchFamily="49" charset="0"/>
              </a:rPr>
              <a:t>float</a:t>
            </a:r>
            <a:r>
              <a:rPr lang="en-US" sz="1400" b="0" dirty="0">
                <a:solidFill>
                  <a:srgbClr val="D4D4D4"/>
                </a:solidFill>
                <a:effectLst/>
                <a:latin typeface="Menlo" panose="020B0609030804020204" pitchFamily="49" charset="0"/>
              </a:rPr>
              <a:t> = </a:t>
            </a:r>
            <a:r>
              <a:rPr lang="en-US" sz="1400" b="0" dirty="0">
                <a:solidFill>
                  <a:srgbClr val="B5CEA8"/>
                </a:solidFill>
                <a:effectLst/>
                <a:latin typeface="Menlo" panose="020B0609030804020204" pitchFamily="49" charset="0"/>
              </a:rPr>
              <a:t>175</a:t>
            </a:r>
            <a:r>
              <a:rPr lang="en-US" sz="1400" b="0" dirty="0">
                <a:solidFill>
                  <a:srgbClr val="D4D4D4"/>
                </a:solidFill>
                <a:effectLst/>
                <a:latin typeface="Menlo" panose="020B0609030804020204" pitchFamily="49" charset="0"/>
              </a:rPr>
              <a:t> * </a:t>
            </a:r>
            <a:r>
              <a:rPr lang="en-US" sz="1400" b="0" dirty="0" err="1">
                <a:solidFill>
                  <a:srgbClr val="D4D4D4"/>
                </a:solidFill>
                <a:effectLst/>
                <a:latin typeface="Menlo" panose="020B0609030804020204" pitchFamily="49" charset="0"/>
              </a:rPr>
              <a:t>scale.</a:t>
            </a:r>
            <a:r>
              <a:rPr lang="en-US" sz="1400" b="0" dirty="0" err="1">
                <a:solidFill>
                  <a:srgbClr val="9CDCFE"/>
                </a:solidFill>
                <a:effectLst/>
                <a:latin typeface="Menlo" panose="020B0609030804020204" pitchFamily="49" charset="0"/>
              </a:rPr>
              <a:t>x</a:t>
            </a:r>
            <a:endParaRPr lang="en-US" sz="1400" b="0" dirty="0">
              <a:solidFill>
                <a:srgbClr val="D4D4D4"/>
              </a:solidFill>
              <a:effectLst/>
              <a:latin typeface="Menlo" panose="020B0609030804020204" pitchFamily="49" charset="0"/>
            </a:endParaRPr>
          </a:p>
          <a:p>
            <a:br>
              <a:rPr lang="en-US" sz="1400" b="0" dirty="0">
                <a:solidFill>
                  <a:srgbClr val="D4D4D4"/>
                </a:solidFill>
                <a:effectLst/>
                <a:latin typeface="Menlo" panose="020B0609030804020204" pitchFamily="49" charset="0"/>
              </a:rPr>
            </a:br>
            <a:r>
              <a:rPr lang="en-US" sz="1400" b="0" dirty="0" err="1">
                <a:solidFill>
                  <a:srgbClr val="569CD6"/>
                </a:solidFill>
                <a:effectLst/>
                <a:latin typeface="Menlo" panose="020B0609030804020204" pitchFamily="49" charset="0"/>
              </a:rPr>
              <a:t>func</a:t>
            </a:r>
            <a:r>
              <a:rPr lang="en-US" sz="1400" b="0" dirty="0">
                <a:solidFill>
                  <a:srgbClr val="D4D4D4"/>
                </a:solidFill>
                <a:effectLst/>
                <a:latin typeface="Menlo" panose="020B0609030804020204" pitchFamily="49" charset="0"/>
              </a:rPr>
              <a:t> </a:t>
            </a:r>
            <a:r>
              <a:rPr lang="en-US" sz="1400" b="0" dirty="0">
                <a:solidFill>
                  <a:srgbClr val="DCDCAA"/>
                </a:solidFill>
                <a:effectLst/>
                <a:latin typeface="Menlo" panose="020B0609030804020204" pitchFamily="49" charset="0"/>
              </a:rPr>
              <a:t>_</a:t>
            </a:r>
            <a:r>
              <a:rPr lang="en-US" sz="1400" b="0" dirty="0" err="1">
                <a:solidFill>
                  <a:srgbClr val="DCDCAA"/>
                </a:solidFill>
                <a:effectLst/>
                <a:latin typeface="Menlo" panose="020B0609030804020204" pitchFamily="49" charset="0"/>
              </a:rPr>
              <a:t>physics_process</a:t>
            </a:r>
            <a:r>
              <a:rPr lang="en-US" sz="1400" b="0" dirty="0">
                <a:solidFill>
                  <a:srgbClr val="D4D4D4"/>
                </a:solidFill>
                <a:effectLst/>
                <a:latin typeface="Menlo" panose="020B0609030804020204" pitchFamily="49" charset="0"/>
              </a:rPr>
              <a:t>(</a:t>
            </a:r>
            <a:r>
              <a:rPr lang="en-US" sz="1400" b="0" dirty="0">
                <a:solidFill>
                  <a:srgbClr val="9CDCFE"/>
                </a:solidFill>
                <a:effectLst/>
                <a:latin typeface="Menlo" panose="020B0609030804020204" pitchFamily="49" charset="0"/>
              </a:rPr>
              <a:t>delta</a:t>
            </a:r>
            <a:r>
              <a:rPr lang="en-US" sz="1400" b="0" dirty="0">
                <a:solidFill>
                  <a:srgbClr val="D4D4D4"/>
                </a:solidFill>
                <a:effectLst/>
                <a:latin typeface="Menlo" panose="020B0609030804020204" pitchFamily="49" charset="0"/>
              </a:rPr>
              <a:t>):</a:t>
            </a:r>
          </a:p>
          <a:p>
            <a:pPr lvl="1"/>
            <a:r>
              <a:rPr lang="en-US" sz="1400" b="0" dirty="0">
                <a:solidFill>
                  <a:srgbClr val="569CD6"/>
                </a:solidFill>
                <a:effectLst/>
                <a:latin typeface="Menlo" panose="020B0609030804020204" pitchFamily="49" charset="0"/>
              </a:rPr>
              <a:t>var</a:t>
            </a:r>
            <a:r>
              <a:rPr lang="en-US" sz="1400" b="0" dirty="0">
                <a:solidFill>
                  <a:srgbClr val="D4D4D4"/>
                </a:solidFill>
                <a:effectLst/>
                <a:latin typeface="Menlo" panose="020B0609030804020204" pitchFamily="49" charset="0"/>
              </a:rPr>
              <a:t> </a:t>
            </a:r>
            <a:r>
              <a:rPr lang="en-US" sz="1400" b="0" dirty="0" err="1">
                <a:solidFill>
                  <a:srgbClr val="D4D4D4"/>
                </a:solidFill>
                <a:effectLst/>
                <a:latin typeface="Menlo" panose="020B0609030804020204" pitchFamily="49" charset="0"/>
              </a:rPr>
              <a:t>move_left</a:t>
            </a:r>
            <a:r>
              <a:rPr lang="en-US" sz="1400" b="0" dirty="0">
                <a:solidFill>
                  <a:srgbClr val="D4D4D4"/>
                </a:solidFill>
                <a:effectLst/>
                <a:latin typeface="Menlo" panose="020B0609030804020204" pitchFamily="49" charset="0"/>
              </a:rPr>
              <a:t> = </a:t>
            </a:r>
            <a:r>
              <a:rPr lang="en-US" sz="1400" b="0" dirty="0" err="1">
                <a:solidFill>
                  <a:srgbClr val="4EC9B0"/>
                </a:solidFill>
                <a:effectLst/>
                <a:latin typeface="Menlo" panose="020B0609030804020204" pitchFamily="49" charset="0"/>
              </a:rPr>
              <a:t>Input</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get_action_strength</a:t>
            </a:r>
            <a:r>
              <a:rPr lang="en-US" sz="1400" b="0" dirty="0">
                <a:solidFill>
                  <a:srgbClr val="D4D4D4"/>
                </a:solidFill>
                <a:effectLst/>
                <a:latin typeface="Menlo" panose="020B0609030804020204" pitchFamily="49" charset="0"/>
              </a:rPr>
              <a:t>(</a:t>
            </a:r>
            <a:r>
              <a:rPr lang="en-US" sz="1400" b="0" dirty="0">
                <a:solidFill>
                  <a:srgbClr val="CE9178"/>
                </a:solidFill>
                <a:effectLst/>
                <a:latin typeface="Menlo" panose="020B0609030804020204" pitchFamily="49" charset="0"/>
              </a:rPr>
              <a:t>"</a:t>
            </a:r>
            <a:r>
              <a:rPr lang="en-US" sz="1400" b="0" dirty="0" err="1">
                <a:solidFill>
                  <a:srgbClr val="CE9178"/>
                </a:solidFill>
                <a:effectLst/>
                <a:latin typeface="Menlo" panose="020B0609030804020204" pitchFamily="49" charset="0"/>
              </a:rPr>
              <a:t>ui_left</a:t>
            </a:r>
            <a:r>
              <a:rPr lang="en-US" sz="1400" b="0" dirty="0">
                <a:solidFill>
                  <a:srgbClr val="CE9178"/>
                </a:solidFill>
                <a:effectLst/>
                <a:latin typeface="Menlo" panose="020B0609030804020204" pitchFamily="49" charset="0"/>
              </a:rPr>
              <a:t>"</a:t>
            </a:r>
            <a:r>
              <a:rPr lang="en-US" sz="1400" b="0" dirty="0">
                <a:solidFill>
                  <a:srgbClr val="D4D4D4"/>
                </a:solidFill>
                <a:effectLst/>
                <a:latin typeface="Menlo" panose="020B0609030804020204" pitchFamily="49" charset="0"/>
              </a:rPr>
              <a:t>)</a:t>
            </a:r>
          </a:p>
          <a:p>
            <a:pPr lvl="1"/>
            <a:r>
              <a:rPr lang="en-US" sz="1400" b="0" dirty="0">
                <a:solidFill>
                  <a:srgbClr val="569CD6"/>
                </a:solidFill>
                <a:effectLst/>
                <a:latin typeface="Menlo" panose="020B0609030804020204" pitchFamily="49" charset="0"/>
              </a:rPr>
              <a:t>var</a:t>
            </a:r>
            <a:r>
              <a:rPr lang="en-US" sz="1400" b="0" dirty="0">
                <a:solidFill>
                  <a:srgbClr val="D4D4D4"/>
                </a:solidFill>
                <a:effectLst/>
                <a:latin typeface="Menlo" panose="020B0609030804020204" pitchFamily="49" charset="0"/>
              </a:rPr>
              <a:t> </a:t>
            </a:r>
            <a:r>
              <a:rPr lang="en-US" sz="1400" b="0" dirty="0" err="1">
                <a:solidFill>
                  <a:srgbClr val="D4D4D4"/>
                </a:solidFill>
                <a:effectLst/>
                <a:latin typeface="Menlo" panose="020B0609030804020204" pitchFamily="49" charset="0"/>
              </a:rPr>
              <a:t>move_right</a:t>
            </a:r>
            <a:r>
              <a:rPr lang="en-US" sz="1400" b="0" dirty="0">
                <a:solidFill>
                  <a:srgbClr val="D4D4D4"/>
                </a:solidFill>
                <a:effectLst/>
                <a:latin typeface="Menlo" panose="020B0609030804020204" pitchFamily="49" charset="0"/>
              </a:rPr>
              <a:t> = </a:t>
            </a:r>
            <a:r>
              <a:rPr lang="en-US" sz="1400" b="0" dirty="0" err="1">
                <a:solidFill>
                  <a:srgbClr val="4EC9B0"/>
                </a:solidFill>
                <a:effectLst/>
                <a:latin typeface="Menlo" panose="020B0609030804020204" pitchFamily="49" charset="0"/>
              </a:rPr>
              <a:t>Input</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get_action_strength</a:t>
            </a:r>
            <a:r>
              <a:rPr lang="en-US" sz="1400" b="0" dirty="0">
                <a:solidFill>
                  <a:srgbClr val="D4D4D4"/>
                </a:solidFill>
                <a:effectLst/>
                <a:latin typeface="Menlo" panose="020B0609030804020204" pitchFamily="49" charset="0"/>
              </a:rPr>
              <a:t>(</a:t>
            </a:r>
            <a:r>
              <a:rPr lang="en-US" sz="1400" b="0" dirty="0">
                <a:solidFill>
                  <a:srgbClr val="CE9178"/>
                </a:solidFill>
                <a:effectLst/>
                <a:latin typeface="Menlo" panose="020B0609030804020204" pitchFamily="49" charset="0"/>
              </a:rPr>
              <a:t>"</a:t>
            </a:r>
            <a:r>
              <a:rPr lang="en-US" sz="1400" b="0" dirty="0" err="1">
                <a:solidFill>
                  <a:srgbClr val="CE9178"/>
                </a:solidFill>
                <a:effectLst/>
                <a:latin typeface="Menlo" panose="020B0609030804020204" pitchFamily="49" charset="0"/>
              </a:rPr>
              <a:t>ui_right</a:t>
            </a:r>
            <a:r>
              <a:rPr lang="en-US" sz="1400" b="0" dirty="0">
                <a:solidFill>
                  <a:srgbClr val="CE9178"/>
                </a:solidFill>
                <a:effectLst/>
                <a:latin typeface="Menlo" panose="020B0609030804020204" pitchFamily="49" charset="0"/>
              </a:rPr>
              <a:t>"</a:t>
            </a:r>
            <a:r>
              <a:rPr lang="en-US" sz="1400" b="0" dirty="0">
                <a:solidFill>
                  <a:srgbClr val="D4D4D4"/>
                </a:solidFill>
                <a:effectLst/>
                <a:latin typeface="Menlo" panose="020B0609030804020204" pitchFamily="49" charset="0"/>
              </a:rPr>
              <a:t>)</a:t>
            </a:r>
          </a:p>
          <a:p>
            <a:pPr lvl="1"/>
            <a:r>
              <a:rPr lang="en-US" sz="1400" b="0" dirty="0" err="1">
                <a:solidFill>
                  <a:srgbClr val="D4D4D4"/>
                </a:solidFill>
                <a:effectLst/>
                <a:latin typeface="Menlo" panose="020B0609030804020204" pitchFamily="49" charset="0"/>
              </a:rPr>
              <a:t>velocity.</a:t>
            </a:r>
            <a:r>
              <a:rPr lang="en-US" sz="1400" b="0" dirty="0" err="1">
                <a:solidFill>
                  <a:srgbClr val="9CDCFE"/>
                </a:solidFill>
                <a:effectLst/>
                <a:latin typeface="Menlo" panose="020B0609030804020204" pitchFamily="49" charset="0"/>
              </a:rPr>
              <a:t>x</a:t>
            </a:r>
            <a:r>
              <a:rPr lang="en-US" sz="1400" b="0" dirty="0">
                <a:solidFill>
                  <a:srgbClr val="D4D4D4"/>
                </a:solidFill>
                <a:effectLst/>
                <a:latin typeface="Menlo" panose="020B0609030804020204" pitchFamily="49" charset="0"/>
              </a:rPr>
              <a:t> = (</a:t>
            </a:r>
            <a:r>
              <a:rPr lang="en-US" sz="1400" b="0" dirty="0" err="1">
                <a:solidFill>
                  <a:srgbClr val="D4D4D4"/>
                </a:solidFill>
                <a:effectLst/>
                <a:latin typeface="Menlo" panose="020B0609030804020204" pitchFamily="49" charset="0"/>
              </a:rPr>
              <a:t>move_right</a:t>
            </a:r>
            <a:r>
              <a:rPr lang="en-US" sz="1400" b="0" dirty="0">
                <a:solidFill>
                  <a:srgbClr val="D4D4D4"/>
                </a:solidFill>
                <a:effectLst/>
                <a:latin typeface="Menlo" panose="020B0609030804020204" pitchFamily="49" charset="0"/>
              </a:rPr>
              <a:t> - </a:t>
            </a:r>
            <a:r>
              <a:rPr lang="en-US" sz="1400" b="0" dirty="0" err="1">
                <a:solidFill>
                  <a:srgbClr val="D4D4D4"/>
                </a:solidFill>
                <a:effectLst/>
                <a:latin typeface="Menlo" panose="020B0609030804020204" pitchFamily="49" charset="0"/>
              </a:rPr>
              <a:t>move_left</a:t>
            </a:r>
            <a:r>
              <a:rPr lang="en-US" sz="1400" b="0" dirty="0">
                <a:solidFill>
                  <a:srgbClr val="D4D4D4"/>
                </a:solidFill>
                <a:effectLst/>
                <a:latin typeface="Menlo" panose="020B0609030804020204" pitchFamily="49" charset="0"/>
              </a:rPr>
              <a:t>) * </a:t>
            </a:r>
            <a:r>
              <a:rPr lang="en-US" sz="1400" b="0" dirty="0" err="1">
                <a:solidFill>
                  <a:srgbClr val="D4D4D4"/>
                </a:solidFill>
                <a:effectLst/>
                <a:latin typeface="Menlo" panose="020B0609030804020204" pitchFamily="49" charset="0"/>
              </a:rPr>
              <a:t>move_speed</a:t>
            </a:r>
            <a:endParaRPr lang="en-US" sz="1400" b="0" dirty="0">
              <a:solidFill>
                <a:srgbClr val="D4D4D4"/>
              </a:solidFill>
              <a:effectLst/>
              <a:latin typeface="Menlo" panose="020B0609030804020204" pitchFamily="49" charset="0"/>
            </a:endParaRPr>
          </a:p>
          <a:p>
            <a:pPr lvl="1"/>
            <a:endParaRPr lang="en-US" sz="1400" b="0" dirty="0">
              <a:solidFill>
                <a:srgbClr val="D4D4D4"/>
              </a:solidFill>
              <a:effectLst/>
              <a:latin typeface="Menlo" panose="020B0609030804020204" pitchFamily="49" charset="0"/>
            </a:endParaRPr>
          </a:p>
          <a:p>
            <a:pPr lvl="1"/>
            <a:r>
              <a:rPr lang="en-US" sz="1400" b="0" dirty="0">
                <a:solidFill>
                  <a:srgbClr val="569CD6"/>
                </a:solidFill>
                <a:effectLst/>
                <a:latin typeface="Menlo" panose="020B0609030804020204" pitchFamily="49" charset="0"/>
              </a:rPr>
              <a:t>var</a:t>
            </a:r>
            <a:r>
              <a:rPr lang="en-US" sz="1400" b="0" dirty="0">
                <a:solidFill>
                  <a:srgbClr val="D4D4D4"/>
                </a:solidFill>
                <a:effectLst/>
                <a:latin typeface="Menlo" panose="020B0609030804020204" pitchFamily="49" charset="0"/>
              </a:rPr>
              <a:t> </a:t>
            </a:r>
            <a:r>
              <a:rPr lang="en-US" sz="1400" b="0" dirty="0" err="1">
                <a:solidFill>
                  <a:srgbClr val="D4D4D4"/>
                </a:solidFill>
                <a:effectLst/>
                <a:latin typeface="Menlo" panose="020B0609030804020204" pitchFamily="49" charset="0"/>
              </a:rPr>
              <a:t>move_up</a:t>
            </a:r>
            <a:r>
              <a:rPr lang="en-US" sz="1400" b="0" dirty="0">
                <a:solidFill>
                  <a:srgbClr val="D4D4D4"/>
                </a:solidFill>
                <a:effectLst/>
                <a:latin typeface="Menlo" panose="020B0609030804020204" pitchFamily="49" charset="0"/>
              </a:rPr>
              <a:t> = </a:t>
            </a:r>
            <a:r>
              <a:rPr lang="en-US" sz="1400" b="0" dirty="0" err="1">
                <a:solidFill>
                  <a:srgbClr val="4EC9B0"/>
                </a:solidFill>
                <a:effectLst/>
                <a:latin typeface="Menlo" panose="020B0609030804020204" pitchFamily="49" charset="0"/>
              </a:rPr>
              <a:t>Input</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get_action_strength</a:t>
            </a:r>
            <a:r>
              <a:rPr lang="en-US" sz="1400" b="0" dirty="0">
                <a:solidFill>
                  <a:srgbClr val="D4D4D4"/>
                </a:solidFill>
                <a:effectLst/>
                <a:latin typeface="Menlo" panose="020B0609030804020204" pitchFamily="49" charset="0"/>
              </a:rPr>
              <a:t>(</a:t>
            </a:r>
            <a:r>
              <a:rPr lang="en-US" sz="1400" b="0" dirty="0">
                <a:solidFill>
                  <a:srgbClr val="CE9178"/>
                </a:solidFill>
                <a:effectLst/>
                <a:latin typeface="Menlo" panose="020B0609030804020204" pitchFamily="49" charset="0"/>
              </a:rPr>
              <a:t>"</a:t>
            </a:r>
            <a:r>
              <a:rPr lang="en-US" sz="1400" b="0" dirty="0" err="1">
                <a:solidFill>
                  <a:srgbClr val="CE9178"/>
                </a:solidFill>
                <a:effectLst/>
                <a:latin typeface="Menlo" panose="020B0609030804020204" pitchFamily="49" charset="0"/>
              </a:rPr>
              <a:t>ui_up</a:t>
            </a:r>
            <a:r>
              <a:rPr lang="en-US" sz="1400" b="0" dirty="0">
                <a:solidFill>
                  <a:srgbClr val="CE9178"/>
                </a:solidFill>
                <a:effectLst/>
                <a:latin typeface="Menlo" panose="020B0609030804020204" pitchFamily="49" charset="0"/>
              </a:rPr>
              <a:t>"</a:t>
            </a:r>
            <a:r>
              <a:rPr lang="en-US" sz="1400" b="0" dirty="0">
                <a:solidFill>
                  <a:srgbClr val="D4D4D4"/>
                </a:solidFill>
                <a:effectLst/>
                <a:latin typeface="Menlo" panose="020B0609030804020204" pitchFamily="49" charset="0"/>
              </a:rPr>
              <a:t>)</a:t>
            </a:r>
          </a:p>
          <a:p>
            <a:pPr lvl="1"/>
            <a:r>
              <a:rPr lang="en-US" sz="1400" b="0" dirty="0">
                <a:solidFill>
                  <a:srgbClr val="569CD6"/>
                </a:solidFill>
                <a:effectLst/>
                <a:latin typeface="Menlo" panose="020B0609030804020204" pitchFamily="49" charset="0"/>
              </a:rPr>
              <a:t>var</a:t>
            </a:r>
            <a:r>
              <a:rPr lang="en-US" sz="1400" b="0" dirty="0">
                <a:solidFill>
                  <a:srgbClr val="D4D4D4"/>
                </a:solidFill>
                <a:effectLst/>
                <a:latin typeface="Menlo" panose="020B0609030804020204" pitchFamily="49" charset="0"/>
              </a:rPr>
              <a:t> </a:t>
            </a:r>
            <a:r>
              <a:rPr lang="en-US" sz="1400" b="0" dirty="0" err="1">
                <a:solidFill>
                  <a:srgbClr val="D4D4D4"/>
                </a:solidFill>
                <a:effectLst/>
                <a:latin typeface="Menlo" panose="020B0609030804020204" pitchFamily="49" charset="0"/>
              </a:rPr>
              <a:t>move_down</a:t>
            </a:r>
            <a:r>
              <a:rPr lang="en-US" sz="1400" b="0" dirty="0">
                <a:solidFill>
                  <a:srgbClr val="D4D4D4"/>
                </a:solidFill>
                <a:effectLst/>
                <a:latin typeface="Menlo" panose="020B0609030804020204" pitchFamily="49" charset="0"/>
              </a:rPr>
              <a:t> = </a:t>
            </a:r>
            <a:r>
              <a:rPr lang="en-US" sz="1400" b="0" dirty="0" err="1">
                <a:solidFill>
                  <a:srgbClr val="4EC9B0"/>
                </a:solidFill>
                <a:effectLst/>
                <a:latin typeface="Menlo" panose="020B0609030804020204" pitchFamily="49" charset="0"/>
              </a:rPr>
              <a:t>Input</a:t>
            </a:r>
            <a:r>
              <a:rPr lang="en-US" sz="1400" b="0" dirty="0" err="1">
                <a:solidFill>
                  <a:srgbClr val="D4D4D4"/>
                </a:solidFill>
                <a:effectLst/>
                <a:latin typeface="Menlo" panose="020B0609030804020204" pitchFamily="49" charset="0"/>
              </a:rPr>
              <a:t>.</a:t>
            </a:r>
            <a:r>
              <a:rPr lang="en-US" sz="1400" b="0" dirty="0" err="1">
                <a:solidFill>
                  <a:srgbClr val="DCDCAA"/>
                </a:solidFill>
                <a:effectLst/>
                <a:latin typeface="Menlo" panose="020B0609030804020204" pitchFamily="49" charset="0"/>
              </a:rPr>
              <a:t>get_action_strength</a:t>
            </a:r>
            <a:r>
              <a:rPr lang="en-US" sz="1400" b="0" dirty="0">
                <a:solidFill>
                  <a:srgbClr val="D4D4D4"/>
                </a:solidFill>
                <a:effectLst/>
                <a:latin typeface="Menlo" panose="020B0609030804020204" pitchFamily="49" charset="0"/>
              </a:rPr>
              <a:t>(</a:t>
            </a:r>
            <a:r>
              <a:rPr lang="en-US" sz="1400" b="0" dirty="0">
                <a:solidFill>
                  <a:srgbClr val="CE9178"/>
                </a:solidFill>
                <a:effectLst/>
                <a:latin typeface="Menlo" panose="020B0609030804020204" pitchFamily="49" charset="0"/>
              </a:rPr>
              <a:t>"</a:t>
            </a:r>
            <a:r>
              <a:rPr lang="en-US" sz="1400" b="0" dirty="0" err="1">
                <a:solidFill>
                  <a:srgbClr val="CE9178"/>
                </a:solidFill>
                <a:effectLst/>
                <a:latin typeface="Menlo" panose="020B0609030804020204" pitchFamily="49" charset="0"/>
              </a:rPr>
              <a:t>ui_down</a:t>
            </a:r>
            <a:r>
              <a:rPr lang="en-US" sz="1400" b="0" dirty="0">
                <a:solidFill>
                  <a:srgbClr val="CE9178"/>
                </a:solidFill>
                <a:effectLst/>
                <a:latin typeface="Menlo" panose="020B0609030804020204" pitchFamily="49" charset="0"/>
              </a:rPr>
              <a:t>"</a:t>
            </a:r>
            <a:r>
              <a:rPr lang="en-US" sz="1400" b="0" dirty="0">
                <a:solidFill>
                  <a:srgbClr val="D4D4D4"/>
                </a:solidFill>
                <a:effectLst/>
                <a:latin typeface="Menlo" panose="020B0609030804020204" pitchFamily="49" charset="0"/>
              </a:rPr>
              <a:t>)</a:t>
            </a:r>
          </a:p>
          <a:p>
            <a:pPr lvl="1"/>
            <a:r>
              <a:rPr lang="en-US" sz="1400" b="0" dirty="0" err="1">
                <a:solidFill>
                  <a:srgbClr val="D4D4D4"/>
                </a:solidFill>
                <a:effectLst/>
                <a:latin typeface="Menlo" panose="020B0609030804020204" pitchFamily="49" charset="0"/>
              </a:rPr>
              <a:t>velocity.</a:t>
            </a:r>
            <a:r>
              <a:rPr lang="en-US" sz="1400" b="0" dirty="0" err="1">
                <a:solidFill>
                  <a:srgbClr val="9CDCFE"/>
                </a:solidFill>
                <a:effectLst/>
                <a:latin typeface="Menlo" panose="020B0609030804020204" pitchFamily="49" charset="0"/>
              </a:rPr>
              <a:t>y</a:t>
            </a:r>
            <a:r>
              <a:rPr lang="en-US" sz="1400" b="0" dirty="0">
                <a:solidFill>
                  <a:srgbClr val="D4D4D4"/>
                </a:solidFill>
                <a:effectLst/>
                <a:latin typeface="Menlo" panose="020B0609030804020204" pitchFamily="49" charset="0"/>
              </a:rPr>
              <a:t> = (</a:t>
            </a:r>
            <a:r>
              <a:rPr lang="en-US" sz="1400" b="0" dirty="0" err="1">
                <a:solidFill>
                  <a:srgbClr val="D4D4D4"/>
                </a:solidFill>
                <a:effectLst/>
                <a:latin typeface="Menlo" panose="020B0609030804020204" pitchFamily="49" charset="0"/>
              </a:rPr>
              <a:t>move_down</a:t>
            </a:r>
            <a:r>
              <a:rPr lang="en-US" sz="1400" b="0" dirty="0">
                <a:solidFill>
                  <a:srgbClr val="D4D4D4"/>
                </a:solidFill>
                <a:effectLst/>
                <a:latin typeface="Menlo" panose="020B0609030804020204" pitchFamily="49" charset="0"/>
              </a:rPr>
              <a:t> - </a:t>
            </a:r>
            <a:r>
              <a:rPr lang="en-US" sz="1400" b="0" dirty="0" err="1">
                <a:solidFill>
                  <a:srgbClr val="D4D4D4"/>
                </a:solidFill>
                <a:effectLst/>
                <a:latin typeface="Menlo" panose="020B0609030804020204" pitchFamily="49" charset="0"/>
              </a:rPr>
              <a:t>move_up</a:t>
            </a:r>
            <a:r>
              <a:rPr lang="en-US" sz="1400" b="0" dirty="0">
                <a:solidFill>
                  <a:srgbClr val="D4D4D4"/>
                </a:solidFill>
                <a:effectLst/>
                <a:latin typeface="Menlo" panose="020B0609030804020204" pitchFamily="49" charset="0"/>
              </a:rPr>
              <a:t>) * </a:t>
            </a:r>
            <a:r>
              <a:rPr lang="en-US" sz="1400" b="0" dirty="0" err="1">
                <a:solidFill>
                  <a:srgbClr val="D4D4D4"/>
                </a:solidFill>
                <a:effectLst/>
                <a:latin typeface="Menlo" panose="020B0609030804020204" pitchFamily="49" charset="0"/>
              </a:rPr>
              <a:t>move_speed</a:t>
            </a:r>
            <a:endParaRPr lang="en-US" sz="1400" b="0" dirty="0">
              <a:solidFill>
                <a:srgbClr val="D4D4D4"/>
              </a:solidFill>
              <a:effectLst/>
              <a:latin typeface="Menlo" panose="020B0609030804020204" pitchFamily="49" charset="0"/>
            </a:endParaRPr>
          </a:p>
          <a:p>
            <a:pPr lvl="1"/>
            <a:endParaRPr lang="en-US" sz="1400" b="0" dirty="0">
              <a:solidFill>
                <a:srgbClr val="D4D4D4"/>
              </a:solidFill>
              <a:effectLst/>
              <a:latin typeface="Menlo" panose="020B0609030804020204" pitchFamily="49" charset="0"/>
            </a:endParaRPr>
          </a:p>
          <a:p>
            <a:pPr lvl="1"/>
            <a:r>
              <a:rPr lang="en-US" sz="1400" b="0" dirty="0">
                <a:solidFill>
                  <a:srgbClr val="D4D4D4"/>
                </a:solidFill>
                <a:effectLst/>
                <a:latin typeface="Menlo" panose="020B0609030804020204" pitchFamily="49" charset="0"/>
              </a:rPr>
              <a:t>velocity = </a:t>
            </a:r>
            <a:r>
              <a:rPr lang="en-US" sz="1400" b="0" dirty="0" err="1">
                <a:solidFill>
                  <a:srgbClr val="DCDCAA"/>
                </a:solidFill>
                <a:effectLst/>
                <a:latin typeface="Menlo" panose="020B0609030804020204" pitchFamily="49" charset="0"/>
              </a:rPr>
              <a:t>move_and_slide</a:t>
            </a:r>
            <a:r>
              <a:rPr lang="en-US" sz="1400" b="0" dirty="0">
                <a:solidFill>
                  <a:srgbClr val="D4D4D4"/>
                </a:solidFill>
                <a:effectLst/>
                <a:latin typeface="Menlo" panose="020B0609030804020204" pitchFamily="49" charset="0"/>
              </a:rPr>
              <a:t>(velocity, </a:t>
            </a:r>
            <a:r>
              <a:rPr lang="en-US" sz="1400" b="0" dirty="0">
                <a:solidFill>
                  <a:srgbClr val="4EC9B0"/>
                </a:solidFill>
                <a:effectLst/>
                <a:latin typeface="Menlo" panose="020B0609030804020204" pitchFamily="49" charset="0"/>
              </a:rPr>
              <a:t>Vector2</a:t>
            </a:r>
            <a:r>
              <a:rPr lang="en-US" sz="1400" b="0" dirty="0">
                <a:solidFill>
                  <a:srgbClr val="D4D4D4"/>
                </a:solidFill>
                <a:effectLst/>
                <a:latin typeface="Menlo" panose="020B0609030804020204" pitchFamily="49" charset="0"/>
              </a:rPr>
              <a:t>.</a:t>
            </a:r>
            <a:r>
              <a:rPr lang="en-US" sz="1400" b="0" dirty="0">
                <a:solidFill>
                  <a:srgbClr val="569CD6"/>
                </a:solidFill>
                <a:effectLst/>
                <a:latin typeface="Menlo" panose="020B0609030804020204" pitchFamily="49" charset="0"/>
              </a:rPr>
              <a:t>UP</a:t>
            </a:r>
            <a:r>
              <a:rPr lang="en-US" sz="1400" b="0" dirty="0">
                <a:solidFill>
                  <a:srgbClr val="D4D4D4"/>
                </a:solidFill>
                <a:effectLst/>
                <a:latin typeface="Menlo" panose="020B0609030804020204" pitchFamily="49" charset="0"/>
              </a:rPr>
              <a:t>)</a:t>
            </a:r>
            <a:endParaRPr lang="en-US" sz="1400" dirty="0">
              <a:solidFill>
                <a:srgbClr val="D4D4D4"/>
              </a:solidFill>
              <a:latin typeface="Menlo" panose="020B0609030804020204" pitchFamily="49" charset="0"/>
            </a:endParaRPr>
          </a:p>
          <a:p>
            <a:endParaRPr lang="en-US" sz="1400"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403193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ABBC-3B5E-8EF9-D38C-F24055F5B475}"/>
              </a:ext>
            </a:extLst>
          </p:cNvPr>
          <p:cNvSpPr>
            <a:spLocks noGrp="1"/>
          </p:cNvSpPr>
          <p:nvPr>
            <p:ph type="title"/>
          </p:nvPr>
        </p:nvSpPr>
        <p:spPr/>
        <p:txBody>
          <a:bodyPr/>
          <a:lstStyle/>
          <a:p>
            <a:r>
              <a:rPr lang="en-US" dirty="0"/>
              <a:t>Progress Check</a:t>
            </a:r>
          </a:p>
        </p:txBody>
      </p:sp>
      <p:pic>
        <p:nvPicPr>
          <p:cNvPr id="15" name="Screen Recording 2022-12-29 at 4.19.17 PM">
            <a:hlinkClick r:id="" action="ppaction://media"/>
            <a:extLst>
              <a:ext uri="{FF2B5EF4-FFF2-40B4-BE49-F238E27FC236}">
                <a16:creationId xmlns:a16="http://schemas.microsoft.com/office/drawing/2014/main" id="{5FECB112-E000-E36F-201A-01ADC45D19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80321" y="2284873"/>
            <a:ext cx="3587651" cy="3598863"/>
          </a:xfrm>
        </p:spPr>
      </p:pic>
      <p:sp>
        <p:nvSpPr>
          <p:cNvPr id="16" name="TextBox 15">
            <a:extLst>
              <a:ext uri="{FF2B5EF4-FFF2-40B4-BE49-F238E27FC236}">
                <a16:creationId xmlns:a16="http://schemas.microsoft.com/office/drawing/2014/main" id="{8EB0AB56-8D8B-2A80-B086-B548B9635C3A}"/>
              </a:ext>
            </a:extLst>
          </p:cNvPr>
          <p:cNvSpPr txBox="1"/>
          <p:nvPr/>
        </p:nvSpPr>
        <p:spPr>
          <a:xfrm>
            <a:off x="1618783" y="1811567"/>
            <a:ext cx="1710725" cy="369332"/>
          </a:xfrm>
          <a:prstGeom prst="rect">
            <a:avLst/>
          </a:prstGeom>
          <a:noFill/>
        </p:spPr>
        <p:txBody>
          <a:bodyPr wrap="none" rtlCol="0">
            <a:spAutoFit/>
          </a:bodyPr>
          <a:lstStyle/>
          <a:p>
            <a:r>
              <a:rPr lang="en-US" dirty="0"/>
              <a:t>Where we are.</a:t>
            </a:r>
          </a:p>
        </p:txBody>
      </p:sp>
      <p:sp>
        <p:nvSpPr>
          <p:cNvPr id="19" name="TextBox 18">
            <a:extLst>
              <a:ext uri="{FF2B5EF4-FFF2-40B4-BE49-F238E27FC236}">
                <a16:creationId xmlns:a16="http://schemas.microsoft.com/office/drawing/2014/main" id="{36084A67-9621-AB33-4FE3-8AA41EB8CF08}"/>
              </a:ext>
            </a:extLst>
          </p:cNvPr>
          <p:cNvSpPr txBox="1"/>
          <p:nvPr/>
        </p:nvSpPr>
        <p:spPr>
          <a:xfrm>
            <a:off x="7297957" y="1811567"/>
            <a:ext cx="2491388" cy="369332"/>
          </a:xfrm>
          <a:prstGeom prst="rect">
            <a:avLst/>
          </a:prstGeom>
          <a:noFill/>
        </p:spPr>
        <p:txBody>
          <a:bodyPr wrap="none" rtlCol="0">
            <a:spAutoFit/>
          </a:bodyPr>
          <a:lstStyle/>
          <a:p>
            <a:r>
              <a:rPr lang="en-US" dirty="0"/>
              <a:t>Where we want to be.</a:t>
            </a:r>
          </a:p>
        </p:txBody>
      </p:sp>
      <p:pic>
        <p:nvPicPr>
          <p:cNvPr id="20" name="Screen Recording 2022-12-30 at 12.36.45 PM">
            <a:hlinkClick r:id="" action="ppaction://media"/>
            <a:extLst>
              <a:ext uri="{FF2B5EF4-FFF2-40B4-BE49-F238E27FC236}">
                <a16:creationId xmlns:a16="http://schemas.microsoft.com/office/drawing/2014/main" id="{D527D370-35E5-9612-590B-156DA599971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51339" y="2284873"/>
            <a:ext cx="3984624" cy="4015754"/>
          </a:xfrm>
          <a:prstGeom prst="rect">
            <a:avLst/>
          </a:prstGeom>
        </p:spPr>
      </p:pic>
    </p:spTree>
    <p:extLst>
      <p:ext uri="{BB962C8B-B14F-4D97-AF65-F5344CB8AC3E}">
        <p14:creationId xmlns:p14="http://schemas.microsoft.com/office/powerpoint/2010/main" val="165538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2" fill="hold"/>
                                        <p:tgtEl>
                                          <p:spTgt spid="15"/>
                                        </p:tgtEl>
                                      </p:cBhvr>
                                    </p:cmd>
                                  </p:childTnLst>
                                </p:cTn>
                              </p:par>
                              <p:par>
                                <p:cTn id="7" presetID="1" presetClass="mediacall" presetSubtype="0" fill="hold" nodeType="withEffect">
                                  <p:stCondLst>
                                    <p:cond delay="0"/>
                                  </p:stCondLst>
                                  <p:childTnLst>
                                    <p:cmd type="call" cmd="playFrom(0.0)">
                                      <p:cBhvr>
                                        <p:cTn id="8" dur="5515"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5"/>
                </p:tgtEl>
              </p:cMediaNode>
            </p:video>
            <p:video>
              <p:cMediaNode vol="80000">
                <p:cTn id="10" repeatCount="indefinite" fill="hold" display="0">
                  <p:stCondLst>
                    <p:cond delay="indefinite"/>
                  </p:stCondLst>
                </p:cTn>
                <p:tgtEl>
                  <p:spTgt spid="20"/>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5F5C-39BC-3F85-4161-350B1DD3C69C}"/>
              </a:ext>
            </a:extLst>
          </p:cNvPr>
          <p:cNvSpPr>
            <a:spLocks noGrp="1"/>
          </p:cNvSpPr>
          <p:nvPr>
            <p:ph type="title"/>
          </p:nvPr>
        </p:nvSpPr>
        <p:spPr/>
        <p:txBody>
          <a:bodyPr/>
          <a:lstStyle/>
          <a:p>
            <a:r>
              <a:rPr lang="en-US" dirty="0"/>
              <a:t>Adding Player Animations</a:t>
            </a:r>
          </a:p>
        </p:txBody>
      </p:sp>
      <p:sp>
        <p:nvSpPr>
          <p:cNvPr id="4" name="Content Placeholder 3">
            <a:extLst>
              <a:ext uri="{FF2B5EF4-FFF2-40B4-BE49-F238E27FC236}">
                <a16:creationId xmlns:a16="http://schemas.microsoft.com/office/drawing/2014/main" id="{29115FAE-40F0-5FAA-8A09-9F5177599610}"/>
              </a:ext>
            </a:extLst>
          </p:cNvPr>
          <p:cNvSpPr>
            <a:spLocks noGrp="1"/>
          </p:cNvSpPr>
          <p:nvPr>
            <p:ph sz="half" idx="1"/>
          </p:nvPr>
        </p:nvSpPr>
        <p:spPr>
          <a:xfrm>
            <a:off x="680320" y="1919516"/>
            <a:ext cx="5496036" cy="4619170"/>
          </a:xfrm>
        </p:spPr>
        <p:txBody>
          <a:bodyPr>
            <a:normAutofit/>
          </a:bodyPr>
          <a:lstStyle/>
          <a:p>
            <a:r>
              <a:rPr lang="en-US" dirty="0"/>
              <a:t>Rename the root KinematicBody2D as “Player” (Right-Click it and find Rename).</a:t>
            </a:r>
          </a:p>
          <a:p>
            <a:endParaRPr lang="en-US" dirty="0"/>
          </a:p>
          <a:p>
            <a:r>
              <a:rPr lang="en-US" dirty="0"/>
              <a:t>Add a new </a:t>
            </a:r>
            <a:r>
              <a:rPr lang="en-US" dirty="0" err="1">
                <a:solidFill>
                  <a:srgbClr val="FFDD65"/>
                </a:solidFill>
              </a:rPr>
              <a:t>AnimatedSprite</a:t>
            </a:r>
            <a:r>
              <a:rPr lang="en-US" dirty="0"/>
              <a:t> node to the Scene (the root node).</a:t>
            </a:r>
          </a:p>
          <a:p>
            <a:endParaRPr lang="en-US" dirty="0"/>
          </a:p>
          <a:p>
            <a:r>
              <a:rPr lang="en-US" dirty="0"/>
              <a:t>Create a new </a:t>
            </a:r>
            <a:r>
              <a:rPr lang="en-US" dirty="0" err="1">
                <a:solidFill>
                  <a:srgbClr val="FFDD65"/>
                </a:solidFill>
              </a:rPr>
              <a:t>SpriteFrames</a:t>
            </a:r>
            <a:r>
              <a:rPr lang="en-US" dirty="0"/>
              <a:t> for that new </a:t>
            </a:r>
            <a:r>
              <a:rPr lang="en-US" dirty="0" err="1"/>
              <a:t>AnimatedSprite</a:t>
            </a:r>
            <a:r>
              <a:rPr lang="en-US" dirty="0"/>
              <a:t> node’s Frames property.</a:t>
            </a:r>
          </a:p>
        </p:txBody>
      </p:sp>
      <p:pic>
        <p:nvPicPr>
          <p:cNvPr id="6" name="Content Placeholder 5" descr="A screenshot of a computer screen&#10;&#10;Description automatically generated with medium confidence">
            <a:extLst>
              <a:ext uri="{FF2B5EF4-FFF2-40B4-BE49-F238E27FC236}">
                <a16:creationId xmlns:a16="http://schemas.microsoft.com/office/drawing/2014/main" id="{CBA89C22-1EA1-16FB-2847-AD538AB9CDBB}"/>
              </a:ext>
            </a:extLst>
          </p:cNvPr>
          <p:cNvPicPr>
            <a:picLocks noGrp="1" noChangeAspect="1"/>
          </p:cNvPicPr>
          <p:nvPr>
            <p:ph sz="half" idx="2"/>
          </p:nvPr>
        </p:nvPicPr>
        <p:blipFill>
          <a:blip r:embed="rId2"/>
          <a:stretch>
            <a:fillRect/>
          </a:stretch>
        </p:blipFill>
        <p:spPr>
          <a:xfrm>
            <a:off x="7213894" y="1919516"/>
            <a:ext cx="3080288" cy="4678652"/>
          </a:xfrm>
          <a:prstGeom prst="rect">
            <a:avLst/>
          </a:prstGeom>
        </p:spPr>
      </p:pic>
      <p:sp>
        <p:nvSpPr>
          <p:cNvPr id="7" name="Rectangle 6">
            <a:extLst>
              <a:ext uri="{FF2B5EF4-FFF2-40B4-BE49-F238E27FC236}">
                <a16:creationId xmlns:a16="http://schemas.microsoft.com/office/drawing/2014/main" id="{2C32A09C-866A-6231-B049-BB979001C962}"/>
              </a:ext>
            </a:extLst>
          </p:cNvPr>
          <p:cNvSpPr/>
          <p:nvPr/>
        </p:nvSpPr>
        <p:spPr>
          <a:xfrm>
            <a:off x="8613654" y="3869266"/>
            <a:ext cx="1559566" cy="25823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3990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Graphical user interface, application&#10;&#10;Description automatically generated">
            <a:extLst>
              <a:ext uri="{FF2B5EF4-FFF2-40B4-BE49-F238E27FC236}">
                <a16:creationId xmlns:a16="http://schemas.microsoft.com/office/drawing/2014/main" id="{5641636B-6749-B1A7-FC23-163D48E1CE00}"/>
              </a:ext>
            </a:extLst>
          </p:cNvPr>
          <p:cNvPicPr>
            <a:picLocks noChangeAspect="1"/>
          </p:cNvPicPr>
          <p:nvPr/>
        </p:nvPicPr>
        <p:blipFill>
          <a:blip r:embed="rId2"/>
          <a:stretch>
            <a:fillRect/>
          </a:stretch>
        </p:blipFill>
        <p:spPr>
          <a:xfrm>
            <a:off x="1104328" y="2614611"/>
            <a:ext cx="2201690" cy="1351382"/>
          </a:xfrm>
          <a:prstGeom prst="rect">
            <a:avLst/>
          </a:prstGeom>
        </p:spPr>
      </p:pic>
      <p:pic>
        <p:nvPicPr>
          <p:cNvPr id="19" name="Content Placeholder 19" descr="A screenshot of a phone&#10;&#10;Description automatically generated with medium confidence">
            <a:extLst>
              <a:ext uri="{FF2B5EF4-FFF2-40B4-BE49-F238E27FC236}">
                <a16:creationId xmlns:a16="http://schemas.microsoft.com/office/drawing/2014/main" id="{696AD983-08E3-D316-EF32-2EA0B0E6111B}"/>
              </a:ext>
            </a:extLst>
          </p:cNvPr>
          <p:cNvPicPr>
            <a:picLocks noChangeAspect="1"/>
          </p:cNvPicPr>
          <p:nvPr/>
        </p:nvPicPr>
        <p:blipFill>
          <a:blip r:embed="rId3"/>
          <a:stretch>
            <a:fillRect/>
          </a:stretch>
        </p:blipFill>
        <p:spPr>
          <a:xfrm>
            <a:off x="4376245" y="2614611"/>
            <a:ext cx="2201690" cy="3321573"/>
          </a:xfrm>
          <a:prstGeom prst="rect">
            <a:avLst/>
          </a:prstGeom>
        </p:spPr>
      </p:pic>
      <p:pic>
        <p:nvPicPr>
          <p:cNvPr id="21" name="Picture 20">
            <a:extLst>
              <a:ext uri="{FF2B5EF4-FFF2-40B4-BE49-F238E27FC236}">
                <a16:creationId xmlns:a16="http://schemas.microsoft.com/office/drawing/2014/main" id="{E7DB6C26-8D8E-2C15-512C-0C4057388313}"/>
              </a:ext>
            </a:extLst>
          </p:cNvPr>
          <p:cNvPicPr>
            <a:picLocks noChangeAspect="1"/>
          </p:cNvPicPr>
          <p:nvPr/>
        </p:nvPicPr>
        <p:blipFill>
          <a:blip r:embed="rId4"/>
          <a:stretch>
            <a:fillRect/>
          </a:stretch>
        </p:blipFill>
        <p:spPr>
          <a:xfrm>
            <a:off x="7658323" y="2614611"/>
            <a:ext cx="2201690" cy="1823393"/>
          </a:xfrm>
          <a:prstGeom prst="rect">
            <a:avLst/>
          </a:prstGeom>
        </p:spPr>
      </p:pic>
      <p:sp>
        <p:nvSpPr>
          <p:cNvPr id="2" name="Title 1">
            <a:extLst>
              <a:ext uri="{FF2B5EF4-FFF2-40B4-BE49-F238E27FC236}">
                <a16:creationId xmlns:a16="http://schemas.microsoft.com/office/drawing/2014/main" id="{DA97FA2E-8C27-DE9E-F24E-A5D206B8F653}"/>
              </a:ext>
            </a:extLst>
          </p:cNvPr>
          <p:cNvSpPr>
            <a:spLocks noGrp="1"/>
          </p:cNvSpPr>
          <p:nvPr>
            <p:ph type="title"/>
          </p:nvPr>
        </p:nvSpPr>
        <p:spPr/>
        <p:txBody>
          <a:bodyPr/>
          <a:lstStyle/>
          <a:p>
            <a:r>
              <a:rPr lang="en-US" dirty="0"/>
              <a:t>Be careful where you click!</a:t>
            </a:r>
          </a:p>
        </p:txBody>
      </p:sp>
      <p:sp>
        <p:nvSpPr>
          <p:cNvPr id="7" name="Text Placeholder 6">
            <a:extLst>
              <a:ext uri="{FF2B5EF4-FFF2-40B4-BE49-F238E27FC236}">
                <a16:creationId xmlns:a16="http://schemas.microsoft.com/office/drawing/2014/main" id="{9C14AA09-3C5F-6840-95D5-BF44738B4AAA}"/>
              </a:ext>
            </a:extLst>
          </p:cNvPr>
          <p:cNvSpPr>
            <a:spLocks noGrp="1"/>
          </p:cNvSpPr>
          <p:nvPr>
            <p:ph type="body" idx="1"/>
          </p:nvPr>
        </p:nvSpPr>
        <p:spPr/>
        <p:txBody>
          <a:bodyPr anchor="ctr"/>
          <a:lstStyle/>
          <a:p>
            <a:pPr algn="ctr"/>
            <a:r>
              <a:rPr lang="en-US" dirty="0"/>
              <a:t>Reset to Default</a:t>
            </a:r>
          </a:p>
        </p:txBody>
      </p:sp>
      <p:sp>
        <p:nvSpPr>
          <p:cNvPr id="8" name="Text Placeholder 7">
            <a:extLst>
              <a:ext uri="{FF2B5EF4-FFF2-40B4-BE49-F238E27FC236}">
                <a16:creationId xmlns:a16="http://schemas.microsoft.com/office/drawing/2014/main" id="{A1A964B2-53AC-9C0E-297B-4691E72B8B9D}"/>
              </a:ext>
            </a:extLst>
          </p:cNvPr>
          <p:cNvSpPr>
            <a:spLocks noGrp="1"/>
          </p:cNvSpPr>
          <p:nvPr>
            <p:ph type="body" sz="quarter" idx="3"/>
          </p:nvPr>
        </p:nvSpPr>
        <p:spPr/>
        <p:txBody>
          <a:bodyPr anchor="ctr"/>
          <a:lstStyle/>
          <a:p>
            <a:pPr algn="ctr"/>
            <a:r>
              <a:rPr lang="en-US" dirty="0"/>
              <a:t>Resource Options</a:t>
            </a:r>
          </a:p>
        </p:txBody>
      </p:sp>
      <p:sp>
        <p:nvSpPr>
          <p:cNvPr id="9" name="Text Placeholder 8">
            <a:extLst>
              <a:ext uri="{FF2B5EF4-FFF2-40B4-BE49-F238E27FC236}">
                <a16:creationId xmlns:a16="http://schemas.microsoft.com/office/drawing/2014/main" id="{5C01903A-A210-AD69-F5E9-A022E56B8224}"/>
              </a:ext>
            </a:extLst>
          </p:cNvPr>
          <p:cNvSpPr>
            <a:spLocks noGrp="1"/>
          </p:cNvSpPr>
          <p:nvPr>
            <p:ph type="body" sz="quarter" idx="13"/>
          </p:nvPr>
        </p:nvSpPr>
        <p:spPr/>
        <p:txBody>
          <a:bodyPr anchor="ctr"/>
          <a:lstStyle/>
          <a:p>
            <a:pPr algn="ctr"/>
            <a:r>
              <a:rPr lang="en-US" dirty="0"/>
              <a:t>Change Inspector Tab Context</a:t>
            </a:r>
          </a:p>
        </p:txBody>
      </p:sp>
      <p:sp>
        <p:nvSpPr>
          <p:cNvPr id="6" name="Rectangle 5">
            <a:extLst>
              <a:ext uri="{FF2B5EF4-FFF2-40B4-BE49-F238E27FC236}">
                <a16:creationId xmlns:a16="http://schemas.microsoft.com/office/drawing/2014/main" id="{01FAB625-0552-C654-451D-9F23348AAE59}"/>
              </a:ext>
            </a:extLst>
          </p:cNvPr>
          <p:cNvSpPr/>
          <p:nvPr/>
        </p:nvSpPr>
        <p:spPr>
          <a:xfrm>
            <a:off x="2011658" y="3733800"/>
            <a:ext cx="231615" cy="22837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9F2CE4-FCB1-0332-7B31-DCFD62325FB9}"/>
              </a:ext>
            </a:extLst>
          </p:cNvPr>
          <p:cNvSpPr/>
          <p:nvPr/>
        </p:nvSpPr>
        <p:spPr>
          <a:xfrm>
            <a:off x="6284886" y="3727450"/>
            <a:ext cx="231615" cy="22837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8" name="Picture 17" descr="Graphical user interface, application&#10;&#10;Description automatically generated">
            <a:extLst>
              <a:ext uri="{FF2B5EF4-FFF2-40B4-BE49-F238E27FC236}">
                <a16:creationId xmlns:a16="http://schemas.microsoft.com/office/drawing/2014/main" id="{C85ACA5E-C069-EFF8-3EC0-F1EAF1319C71}"/>
              </a:ext>
            </a:extLst>
          </p:cNvPr>
          <p:cNvPicPr>
            <a:picLocks noChangeAspect="1"/>
          </p:cNvPicPr>
          <p:nvPr/>
        </p:nvPicPr>
        <p:blipFill>
          <a:blip r:embed="rId5"/>
          <a:stretch>
            <a:fillRect/>
          </a:stretch>
        </p:blipFill>
        <p:spPr>
          <a:xfrm>
            <a:off x="8885984" y="4385618"/>
            <a:ext cx="3079147" cy="2330450"/>
          </a:xfrm>
          <a:prstGeom prst="rect">
            <a:avLst/>
          </a:prstGeom>
          <a:ln>
            <a:solidFill>
              <a:schemeClr val="tx1"/>
            </a:solidFill>
          </a:ln>
        </p:spPr>
      </p:pic>
      <p:sp>
        <p:nvSpPr>
          <p:cNvPr id="23" name="Rectangle 22">
            <a:extLst>
              <a:ext uri="{FF2B5EF4-FFF2-40B4-BE49-F238E27FC236}">
                <a16:creationId xmlns:a16="http://schemas.microsoft.com/office/drawing/2014/main" id="{25023044-54F2-DBBD-DF7A-50EE2292EEB4}"/>
              </a:ext>
            </a:extLst>
          </p:cNvPr>
          <p:cNvSpPr/>
          <p:nvPr/>
        </p:nvSpPr>
        <p:spPr>
          <a:xfrm>
            <a:off x="8765518" y="3727450"/>
            <a:ext cx="796710" cy="22837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Bent Arrow 23">
            <a:extLst>
              <a:ext uri="{FF2B5EF4-FFF2-40B4-BE49-F238E27FC236}">
                <a16:creationId xmlns:a16="http://schemas.microsoft.com/office/drawing/2014/main" id="{A973DADC-B871-2DE9-0230-760D2E4D753D}"/>
              </a:ext>
            </a:extLst>
          </p:cNvPr>
          <p:cNvSpPr/>
          <p:nvPr/>
        </p:nvSpPr>
        <p:spPr>
          <a:xfrm rot="5400000">
            <a:off x="9617329" y="3748940"/>
            <a:ext cx="598976" cy="603250"/>
          </a:xfrm>
          <a:prstGeom prst="bent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90167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666A500-71CA-7868-A422-0B07C02A7412}"/>
              </a:ext>
            </a:extLst>
          </p:cNvPr>
          <p:cNvSpPr>
            <a:spLocks noGrp="1"/>
          </p:cNvSpPr>
          <p:nvPr>
            <p:ph type="title"/>
          </p:nvPr>
        </p:nvSpPr>
        <p:spPr/>
        <p:txBody>
          <a:bodyPr/>
          <a:lstStyle/>
          <a:p>
            <a:r>
              <a:rPr lang="en-US" dirty="0"/>
              <a:t>Just to be safe, save the Player </a:t>
            </a:r>
            <a:r>
              <a:rPr lang="en-US" dirty="0" err="1"/>
              <a:t>SpriteFrames</a:t>
            </a:r>
            <a:endParaRPr lang="en-US" dirty="0"/>
          </a:p>
        </p:txBody>
      </p:sp>
      <p:pic>
        <p:nvPicPr>
          <p:cNvPr id="17" name="Content Placeholder 16" descr="A screenshot of a computer&#10;&#10;Description automatically generated with medium confidence">
            <a:extLst>
              <a:ext uri="{FF2B5EF4-FFF2-40B4-BE49-F238E27FC236}">
                <a16:creationId xmlns:a16="http://schemas.microsoft.com/office/drawing/2014/main" id="{1F61B415-9C2C-0202-B229-5E8DEE65579E}"/>
              </a:ext>
            </a:extLst>
          </p:cNvPr>
          <p:cNvPicPr>
            <a:picLocks noGrp="1" noChangeAspect="1"/>
          </p:cNvPicPr>
          <p:nvPr>
            <p:ph sz="half" idx="2"/>
          </p:nvPr>
        </p:nvPicPr>
        <p:blipFill>
          <a:blip r:embed="rId2"/>
          <a:stretch>
            <a:fillRect/>
          </a:stretch>
        </p:blipFill>
        <p:spPr>
          <a:xfrm>
            <a:off x="5487251" y="2159338"/>
            <a:ext cx="5680991" cy="3536273"/>
          </a:xfrm>
        </p:spPr>
      </p:pic>
      <p:pic>
        <p:nvPicPr>
          <p:cNvPr id="14" name="Content Placeholder 19" descr="A screenshot of a phone&#10;&#10;Description automatically generated with medium confidence">
            <a:extLst>
              <a:ext uri="{FF2B5EF4-FFF2-40B4-BE49-F238E27FC236}">
                <a16:creationId xmlns:a16="http://schemas.microsoft.com/office/drawing/2014/main" id="{ABD8A718-A941-CF48-8089-A1D2C6CDA53C}"/>
              </a:ext>
            </a:extLst>
          </p:cNvPr>
          <p:cNvPicPr>
            <a:picLocks noGrp="1" noChangeAspect="1"/>
          </p:cNvPicPr>
          <p:nvPr>
            <p:ph sz="half" idx="1"/>
          </p:nvPr>
        </p:nvPicPr>
        <p:blipFill>
          <a:blip r:embed="rId3"/>
          <a:stretch>
            <a:fillRect/>
          </a:stretch>
        </p:blipFill>
        <p:spPr>
          <a:xfrm>
            <a:off x="1698576" y="1919288"/>
            <a:ext cx="2662335" cy="4016375"/>
          </a:xfrm>
          <a:prstGeom prst="rect">
            <a:avLst/>
          </a:prstGeom>
        </p:spPr>
      </p:pic>
      <p:sp>
        <p:nvSpPr>
          <p:cNvPr id="15" name="Rectangle 14">
            <a:extLst>
              <a:ext uri="{FF2B5EF4-FFF2-40B4-BE49-F238E27FC236}">
                <a16:creationId xmlns:a16="http://schemas.microsoft.com/office/drawing/2014/main" id="{4AED872F-D9BF-86BF-62E5-9BE10671AF3A}"/>
              </a:ext>
            </a:extLst>
          </p:cNvPr>
          <p:cNvSpPr/>
          <p:nvPr/>
        </p:nvSpPr>
        <p:spPr>
          <a:xfrm>
            <a:off x="2898118" y="5022850"/>
            <a:ext cx="537232" cy="22837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2DDCEE-91CD-BA8F-065C-B09046FD74E1}"/>
              </a:ext>
            </a:extLst>
          </p:cNvPr>
          <p:cNvSpPr/>
          <p:nvPr/>
        </p:nvSpPr>
        <p:spPr>
          <a:xfrm>
            <a:off x="6096001" y="2351997"/>
            <a:ext cx="3086582" cy="237907"/>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27722CA-34D8-4CE2-C7A3-2D812BB91C80}"/>
              </a:ext>
            </a:extLst>
          </p:cNvPr>
          <p:cNvSpPr/>
          <p:nvPr/>
        </p:nvSpPr>
        <p:spPr>
          <a:xfrm>
            <a:off x="6633903" y="5251029"/>
            <a:ext cx="2659979" cy="237907"/>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E02A7B8-2020-2FF8-8C6B-46AB156C26E1}"/>
              </a:ext>
            </a:extLst>
          </p:cNvPr>
          <p:cNvSpPr txBox="1"/>
          <p:nvPr/>
        </p:nvSpPr>
        <p:spPr>
          <a:xfrm>
            <a:off x="2137644" y="6131061"/>
            <a:ext cx="6699213" cy="523220"/>
          </a:xfrm>
          <a:prstGeom prst="rect">
            <a:avLst/>
          </a:prstGeom>
          <a:noFill/>
        </p:spPr>
        <p:txBody>
          <a:bodyPr wrap="square" rtlCol="0">
            <a:spAutoFit/>
          </a:bodyPr>
          <a:lstStyle/>
          <a:p>
            <a:pPr algn="ctr"/>
            <a:r>
              <a:rPr lang="en-US" sz="1400" dirty="0"/>
              <a:t>If at some point you accidentally reset or wipe your Frames property, you can drag-and-drop your saved </a:t>
            </a:r>
            <a:r>
              <a:rPr lang="en-US" sz="1400" dirty="0" err="1"/>
              <a:t>SpriteFrames</a:t>
            </a:r>
            <a:r>
              <a:rPr lang="en-US" sz="1400" dirty="0"/>
              <a:t> resource into the Frames property value.</a:t>
            </a:r>
          </a:p>
        </p:txBody>
      </p:sp>
    </p:spTree>
    <p:extLst>
      <p:ext uri="{BB962C8B-B14F-4D97-AF65-F5344CB8AC3E}">
        <p14:creationId xmlns:p14="http://schemas.microsoft.com/office/powerpoint/2010/main" val="234120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monitor, screenshot, indoor&#10;&#10;Description automatically generated">
            <a:extLst>
              <a:ext uri="{FF2B5EF4-FFF2-40B4-BE49-F238E27FC236}">
                <a16:creationId xmlns:a16="http://schemas.microsoft.com/office/drawing/2014/main" id="{319A520B-E86D-BDD7-0BFF-401D2403DB7B}"/>
              </a:ext>
            </a:extLst>
          </p:cNvPr>
          <p:cNvPicPr>
            <a:picLocks noChangeAspect="1"/>
          </p:cNvPicPr>
          <p:nvPr/>
        </p:nvPicPr>
        <p:blipFill>
          <a:blip r:embed="rId2"/>
          <a:stretch>
            <a:fillRect/>
          </a:stretch>
        </p:blipFill>
        <p:spPr>
          <a:xfrm>
            <a:off x="832021" y="0"/>
            <a:ext cx="10527957" cy="6858000"/>
          </a:xfrm>
          <a:prstGeom prst="rect">
            <a:avLst/>
          </a:prstGeom>
        </p:spPr>
      </p:pic>
      <p:sp>
        <p:nvSpPr>
          <p:cNvPr id="3" name="Rectangle 2">
            <a:extLst>
              <a:ext uri="{FF2B5EF4-FFF2-40B4-BE49-F238E27FC236}">
                <a16:creationId xmlns:a16="http://schemas.microsoft.com/office/drawing/2014/main" id="{EA1BE5A9-3765-84BD-7C62-D4DF5054B6B8}"/>
              </a:ext>
            </a:extLst>
          </p:cNvPr>
          <p:cNvSpPr/>
          <p:nvPr/>
        </p:nvSpPr>
        <p:spPr>
          <a:xfrm>
            <a:off x="4713450" y="3454400"/>
            <a:ext cx="601500" cy="33020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0B3B66-11AA-A9B1-9467-2BB5384C16F1}"/>
              </a:ext>
            </a:extLst>
          </p:cNvPr>
          <p:cNvSpPr txBox="1"/>
          <p:nvPr/>
        </p:nvSpPr>
        <p:spPr>
          <a:xfrm>
            <a:off x="6457738" y="0"/>
            <a:ext cx="5734262" cy="276999"/>
          </a:xfrm>
          <a:prstGeom prst="rect">
            <a:avLst/>
          </a:prstGeom>
          <a:noFill/>
        </p:spPr>
        <p:txBody>
          <a:bodyPr wrap="square" rtlCol="0">
            <a:spAutoFit/>
          </a:bodyPr>
          <a:lstStyle/>
          <a:p>
            <a:r>
              <a:rPr lang="en-US" sz="1200" dirty="0"/>
              <a:t>Session Resources: </a:t>
            </a:r>
            <a:r>
              <a:rPr lang="en-US" sz="12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28412063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AC92-748B-D0AB-8CD3-9F1D5637B426}"/>
              </a:ext>
            </a:extLst>
          </p:cNvPr>
          <p:cNvSpPr>
            <a:spLocks noGrp="1"/>
          </p:cNvSpPr>
          <p:nvPr>
            <p:ph type="title"/>
          </p:nvPr>
        </p:nvSpPr>
        <p:spPr/>
        <p:txBody>
          <a:bodyPr/>
          <a:lstStyle/>
          <a:p>
            <a:r>
              <a:rPr lang="en-US" dirty="0"/>
              <a:t>Sprites &amp; Sprite Sheets</a:t>
            </a:r>
          </a:p>
        </p:txBody>
      </p:sp>
      <p:sp>
        <p:nvSpPr>
          <p:cNvPr id="3" name="Content Placeholder 2">
            <a:extLst>
              <a:ext uri="{FF2B5EF4-FFF2-40B4-BE49-F238E27FC236}">
                <a16:creationId xmlns:a16="http://schemas.microsoft.com/office/drawing/2014/main" id="{61C0CC5A-F9E0-0890-E4C1-EB38D15C802E}"/>
              </a:ext>
            </a:extLst>
          </p:cNvPr>
          <p:cNvSpPr>
            <a:spLocks noGrp="1"/>
          </p:cNvSpPr>
          <p:nvPr>
            <p:ph sz="half" idx="1"/>
          </p:nvPr>
        </p:nvSpPr>
        <p:spPr/>
        <p:txBody>
          <a:bodyPr>
            <a:normAutofit/>
          </a:bodyPr>
          <a:lstStyle/>
          <a:p>
            <a:r>
              <a:rPr lang="en-US" dirty="0"/>
              <a:t>A </a:t>
            </a:r>
            <a:r>
              <a:rPr lang="en-US" dirty="0">
                <a:solidFill>
                  <a:srgbClr val="FFDD65"/>
                </a:solidFill>
              </a:rPr>
              <a:t>Sprite Sheet</a:t>
            </a:r>
            <a:r>
              <a:rPr lang="en-US" dirty="0"/>
              <a:t> is an image containing a collection (or multiple collections) of logically-grouped, equal-sized images; each individual image slice is called a </a:t>
            </a:r>
            <a:r>
              <a:rPr lang="en-US" dirty="0">
                <a:solidFill>
                  <a:srgbClr val="FFDD65"/>
                </a:solidFill>
              </a:rPr>
              <a:t>Sprite</a:t>
            </a:r>
            <a:r>
              <a:rPr lang="en-US" dirty="0"/>
              <a:t>.</a:t>
            </a:r>
          </a:p>
          <a:p>
            <a:endParaRPr lang="en-US" dirty="0"/>
          </a:p>
          <a:p>
            <a:r>
              <a:rPr lang="en-US" dirty="0"/>
              <a:t>Sprite Sheets are useful for creating 2D </a:t>
            </a:r>
            <a:r>
              <a:rPr lang="en-US" dirty="0" err="1"/>
              <a:t>tilesets</a:t>
            </a:r>
            <a:r>
              <a:rPr lang="en-US" dirty="0"/>
              <a:t> or animations.</a:t>
            </a:r>
          </a:p>
        </p:txBody>
      </p:sp>
      <p:pic>
        <p:nvPicPr>
          <p:cNvPr id="9" name="Content Placeholder 5">
            <a:extLst>
              <a:ext uri="{FF2B5EF4-FFF2-40B4-BE49-F238E27FC236}">
                <a16:creationId xmlns:a16="http://schemas.microsoft.com/office/drawing/2014/main" id="{05186A9A-0F8F-3AF2-95C8-7895F118F91E}"/>
              </a:ext>
            </a:extLst>
          </p:cNvPr>
          <p:cNvPicPr>
            <a:picLocks noChangeAspect="1"/>
          </p:cNvPicPr>
          <p:nvPr/>
        </p:nvPicPr>
        <p:blipFill>
          <a:blip r:embed="rId2"/>
          <a:stretch>
            <a:fillRect/>
          </a:stretch>
        </p:blipFill>
        <p:spPr>
          <a:xfrm>
            <a:off x="5596306" y="2826742"/>
            <a:ext cx="4700588" cy="391715"/>
          </a:xfrm>
          <a:prstGeom prst="rect">
            <a:avLst/>
          </a:prstGeom>
        </p:spPr>
      </p:pic>
      <p:pic>
        <p:nvPicPr>
          <p:cNvPr id="13" name="Content Placeholder 12">
            <a:extLst>
              <a:ext uri="{FF2B5EF4-FFF2-40B4-BE49-F238E27FC236}">
                <a16:creationId xmlns:a16="http://schemas.microsoft.com/office/drawing/2014/main" id="{DE33DA18-21E3-A56D-1090-B8EF173FC1B3}"/>
              </a:ext>
            </a:extLst>
          </p:cNvPr>
          <p:cNvPicPr>
            <a:picLocks noGrp="1" noChangeAspect="1"/>
          </p:cNvPicPr>
          <p:nvPr>
            <p:ph sz="half" idx="2"/>
          </p:nvPr>
        </p:nvPicPr>
        <p:blipFill>
          <a:blip r:embed="rId3"/>
          <a:stretch>
            <a:fillRect/>
          </a:stretch>
        </p:blipFill>
        <p:spPr>
          <a:xfrm>
            <a:off x="7342570" y="4271994"/>
            <a:ext cx="1204148" cy="1204148"/>
          </a:xfrm>
        </p:spPr>
      </p:pic>
      <p:sp>
        <p:nvSpPr>
          <p:cNvPr id="16" name="TextBox 15">
            <a:extLst>
              <a:ext uri="{FF2B5EF4-FFF2-40B4-BE49-F238E27FC236}">
                <a16:creationId xmlns:a16="http://schemas.microsoft.com/office/drawing/2014/main" id="{584607F8-C356-AC46-8FD6-F48DE79A7C68}"/>
              </a:ext>
            </a:extLst>
          </p:cNvPr>
          <p:cNvSpPr txBox="1"/>
          <p:nvPr/>
        </p:nvSpPr>
        <p:spPr>
          <a:xfrm>
            <a:off x="5555052" y="2358908"/>
            <a:ext cx="4808146" cy="369332"/>
          </a:xfrm>
          <a:prstGeom prst="rect">
            <a:avLst/>
          </a:prstGeom>
          <a:noFill/>
        </p:spPr>
        <p:txBody>
          <a:bodyPr wrap="square" rtlCol="0">
            <a:spAutoFit/>
          </a:bodyPr>
          <a:lstStyle/>
          <a:p>
            <a:pPr algn="ctr"/>
            <a:r>
              <a:rPr lang="en-US" dirty="0">
                <a:solidFill>
                  <a:srgbClr val="FFDD65"/>
                </a:solidFill>
              </a:rPr>
              <a:t>Sprite Sheet</a:t>
            </a:r>
          </a:p>
        </p:txBody>
      </p:sp>
      <p:sp>
        <p:nvSpPr>
          <p:cNvPr id="25" name="Rectangle 24">
            <a:extLst>
              <a:ext uri="{FF2B5EF4-FFF2-40B4-BE49-F238E27FC236}">
                <a16:creationId xmlns:a16="http://schemas.microsoft.com/office/drawing/2014/main" id="{B2CA810F-CFB5-46CA-4E37-88C16B893635}"/>
              </a:ext>
            </a:extLst>
          </p:cNvPr>
          <p:cNvSpPr/>
          <p:nvPr/>
        </p:nvSpPr>
        <p:spPr>
          <a:xfrm>
            <a:off x="5596306"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07D7E28-5556-080F-ADCD-50354154833B}"/>
              </a:ext>
            </a:extLst>
          </p:cNvPr>
          <p:cNvSpPr/>
          <p:nvPr/>
        </p:nvSpPr>
        <p:spPr>
          <a:xfrm>
            <a:off x="5989498"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B62F33-1439-23EC-D941-9E5785A134B7}"/>
              </a:ext>
            </a:extLst>
          </p:cNvPr>
          <p:cNvSpPr/>
          <p:nvPr/>
        </p:nvSpPr>
        <p:spPr>
          <a:xfrm>
            <a:off x="6382690"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7B1A773-7515-9242-7E81-BAABE63EB405}"/>
              </a:ext>
            </a:extLst>
          </p:cNvPr>
          <p:cNvSpPr/>
          <p:nvPr/>
        </p:nvSpPr>
        <p:spPr>
          <a:xfrm>
            <a:off x="6775882"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5F0FC35-23B2-AD76-ED18-A91CC0387B4F}"/>
              </a:ext>
            </a:extLst>
          </p:cNvPr>
          <p:cNvSpPr/>
          <p:nvPr/>
        </p:nvSpPr>
        <p:spPr>
          <a:xfrm>
            <a:off x="7172502"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8407FB2-AD69-5BAB-34F1-48CBA74E3A36}"/>
              </a:ext>
            </a:extLst>
          </p:cNvPr>
          <p:cNvSpPr/>
          <p:nvPr/>
        </p:nvSpPr>
        <p:spPr>
          <a:xfrm>
            <a:off x="7565694"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9A290B9-BE47-5171-37CC-9C26D07D299D}"/>
              </a:ext>
            </a:extLst>
          </p:cNvPr>
          <p:cNvSpPr/>
          <p:nvPr/>
        </p:nvSpPr>
        <p:spPr>
          <a:xfrm>
            <a:off x="7958886"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2A4FD18-FF68-5EB6-CF6D-B3015319B537}"/>
              </a:ext>
            </a:extLst>
          </p:cNvPr>
          <p:cNvSpPr/>
          <p:nvPr/>
        </p:nvSpPr>
        <p:spPr>
          <a:xfrm>
            <a:off x="8352078"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2999A90-4D44-0EDF-8617-DD0C64BBDB15}"/>
              </a:ext>
            </a:extLst>
          </p:cNvPr>
          <p:cNvSpPr/>
          <p:nvPr/>
        </p:nvSpPr>
        <p:spPr>
          <a:xfrm>
            <a:off x="8746814"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B8ED049-9AB5-D64D-D9CF-B5207B32C97D}"/>
              </a:ext>
            </a:extLst>
          </p:cNvPr>
          <p:cNvSpPr/>
          <p:nvPr/>
        </p:nvSpPr>
        <p:spPr>
          <a:xfrm>
            <a:off x="9140006"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2DA1810-8FD2-EB16-89DB-712668B41B4F}"/>
              </a:ext>
            </a:extLst>
          </p:cNvPr>
          <p:cNvSpPr/>
          <p:nvPr/>
        </p:nvSpPr>
        <p:spPr>
          <a:xfrm>
            <a:off x="9533198"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619A88-5BFE-8E6A-C1CD-74F7865A1267}"/>
              </a:ext>
            </a:extLst>
          </p:cNvPr>
          <p:cNvSpPr/>
          <p:nvPr/>
        </p:nvSpPr>
        <p:spPr>
          <a:xfrm>
            <a:off x="9926390" y="2793999"/>
            <a:ext cx="393192" cy="457200"/>
          </a:xfrm>
          <a:prstGeom prst="rect">
            <a:avLst/>
          </a:prstGeom>
          <a:noFill/>
          <a:ln w="127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AC1FA83-D851-38B2-6F1E-9572BDCA78DB}"/>
              </a:ext>
            </a:extLst>
          </p:cNvPr>
          <p:cNvSpPr/>
          <p:nvPr/>
        </p:nvSpPr>
        <p:spPr>
          <a:xfrm>
            <a:off x="5555052" y="2755899"/>
            <a:ext cx="4808147" cy="1128195"/>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527229-A614-EFA3-B8FB-ABCC279DC836}"/>
              </a:ext>
            </a:extLst>
          </p:cNvPr>
          <p:cNvSpPr txBox="1"/>
          <p:nvPr/>
        </p:nvSpPr>
        <p:spPr>
          <a:xfrm>
            <a:off x="7258880" y="3545540"/>
            <a:ext cx="1006820" cy="338554"/>
          </a:xfrm>
          <a:prstGeom prst="rect">
            <a:avLst/>
          </a:prstGeom>
          <a:noFill/>
        </p:spPr>
        <p:txBody>
          <a:bodyPr wrap="square" rtlCol="0">
            <a:spAutoFit/>
          </a:bodyPr>
          <a:lstStyle/>
          <a:p>
            <a:pPr algn="ctr"/>
            <a:r>
              <a:rPr lang="en-US" sz="1600" dirty="0"/>
              <a:t>Sprite(s)</a:t>
            </a:r>
          </a:p>
        </p:txBody>
      </p:sp>
      <p:cxnSp>
        <p:nvCxnSpPr>
          <p:cNvPr id="44" name="Straight Arrow Connector 43">
            <a:extLst>
              <a:ext uri="{FF2B5EF4-FFF2-40B4-BE49-F238E27FC236}">
                <a16:creationId xmlns:a16="http://schemas.microsoft.com/office/drawing/2014/main" id="{1C0FFB03-B10A-364D-6FB1-B6FE9420C6A2}"/>
              </a:ext>
            </a:extLst>
          </p:cNvPr>
          <p:cNvCxnSpPr>
            <a:cxnSpLocks/>
            <a:stCxn id="42" idx="0"/>
            <a:endCxn id="34" idx="2"/>
          </p:cNvCxnSpPr>
          <p:nvPr/>
        </p:nvCxnSpPr>
        <p:spPr>
          <a:xfrm flipV="1">
            <a:off x="7762290" y="3251199"/>
            <a:ext cx="0" cy="2943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E5817B-C996-40A2-CF91-CC7ABB59197B}"/>
              </a:ext>
            </a:extLst>
          </p:cNvPr>
          <p:cNvCxnSpPr>
            <a:cxnSpLocks/>
            <a:stCxn id="42" idx="1"/>
            <a:endCxn id="32" idx="2"/>
          </p:cNvCxnSpPr>
          <p:nvPr/>
        </p:nvCxnSpPr>
        <p:spPr>
          <a:xfrm flipH="1" flipV="1">
            <a:off x="6972478" y="3251199"/>
            <a:ext cx="286402" cy="46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D163376-704C-2208-E9C8-0BBB559B5EEF}"/>
              </a:ext>
            </a:extLst>
          </p:cNvPr>
          <p:cNvCxnSpPr>
            <a:cxnSpLocks/>
            <a:stCxn id="42" idx="3"/>
            <a:endCxn id="38" idx="2"/>
          </p:cNvCxnSpPr>
          <p:nvPr/>
        </p:nvCxnSpPr>
        <p:spPr>
          <a:xfrm flipV="1">
            <a:off x="8265700" y="3251199"/>
            <a:ext cx="1070902" cy="46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2661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5" descr="A screenshot of a computer&#10;&#10;Description automatically generated">
            <a:extLst>
              <a:ext uri="{FF2B5EF4-FFF2-40B4-BE49-F238E27FC236}">
                <a16:creationId xmlns:a16="http://schemas.microsoft.com/office/drawing/2014/main" id="{6D8A0492-A14D-26C9-24F2-21AD6EFA55E8}"/>
              </a:ext>
            </a:extLst>
          </p:cNvPr>
          <p:cNvPicPr>
            <a:picLocks noChangeAspect="1"/>
          </p:cNvPicPr>
          <p:nvPr/>
        </p:nvPicPr>
        <p:blipFill>
          <a:blip r:embed="rId2"/>
          <a:stretch>
            <a:fillRect/>
          </a:stretch>
        </p:blipFill>
        <p:spPr>
          <a:xfrm>
            <a:off x="708025" y="0"/>
            <a:ext cx="10775950" cy="6859267"/>
          </a:xfrm>
          <a:prstGeom prst="rect">
            <a:avLst/>
          </a:prstGeom>
        </p:spPr>
      </p:pic>
      <p:sp>
        <p:nvSpPr>
          <p:cNvPr id="12" name="Rectangle 11">
            <a:extLst>
              <a:ext uri="{FF2B5EF4-FFF2-40B4-BE49-F238E27FC236}">
                <a16:creationId xmlns:a16="http://schemas.microsoft.com/office/drawing/2014/main" id="{15BC2717-2500-FDBD-A142-18A0D72F4E0D}"/>
              </a:ext>
            </a:extLst>
          </p:cNvPr>
          <p:cNvSpPr/>
          <p:nvPr/>
        </p:nvSpPr>
        <p:spPr>
          <a:xfrm>
            <a:off x="2519752" y="4876799"/>
            <a:ext cx="7284648" cy="173355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65A2226-E17E-EAD6-D7EB-EF503106AEC1}"/>
              </a:ext>
            </a:extLst>
          </p:cNvPr>
          <p:cNvSpPr/>
          <p:nvPr/>
        </p:nvSpPr>
        <p:spPr>
          <a:xfrm>
            <a:off x="9836150" y="749299"/>
            <a:ext cx="1276350" cy="17780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0390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with medium confidence">
            <a:extLst>
              <a:ext uri="{FF2B5EF4-FFF2-40B4-BE49-F238E27FC236}">
                <a16:creationId xmlns:a16="http://schemas.microsoft.com/office/drawing/2014/main" id="{52818EC3-34F3-5638-8F6E-46892447C3C8}"/>
              </a:ext>
            </a:extLst>
          </p:cNvPr>
          <p:cNvPicPr>
            <a:picLocks noGrp="1" noChangeAspect="1"/>
          </p:cNvPicPr>
          <p:nvPr>
            <p:ph idx="1"/>
          </p:nvPr>
        </p:nvPicPr>
        <p:blipFill>
          <a:blip r:embed="rId2"/>
          <a:stretch>
            <a:fillRect/>
          </a:stretch>
        </p:blipFill>
        <p:spPr>
          <a:xfrm>
            <a:off x="1464275" y="2235200"/>
            <a:ext cx="9263449" cy="4139860"/>
          </a:xfrm>
          <a:prstGeom prst="rect">
            <a:avLst/>
          </a:prstGeom>
        </p:spPr>
      </p:pic>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Navigating </a:t>
            </a:r>
            <a:r>
              <a:rPr lang="en-US" dirty="0" err="1"/>
              <a:t>SpriteFrames</a:t>
            </a:r>
            <a:endParaRPr lang="en-US" dirty="0"/>
          </a:p>
        </p:txBody>
      </p:sp>
      <p:sp>
        <p:nvSpPr>
          <p:cNvPr id="11" name="Rectangle 10">
            <a:extLst>
              <a:ext uri="{FF2B5EF4-FFF2-40B4-BE49-F238E27FC236}">
                <a16:creationId xmlns:a16="http://schemas.microsoft.com/office/drawing/2014/main" id="{EECD4818-25D9-1BC0-0EF1-AC0423F17679}"/>
              </a:ext>
            </a:extLst>
          </p:cNvPr>
          <p:cNvSpPr/>
          <p:nvPr/>
        </p:nvSpPr>
        <p:spPr>
          <a:xfrm>
            <a:off x="1464275" y="2616199"/>
            <a:ext cx="385568" cy="38100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8FC072-C272-B390-D10F-59177BCBEC5D}"/>
              </a:ext>
            </a:extLst>
          </p:cNvPr>
          <p:cNvSpPr txBox="1"/>
          <p:nvPr/>
        </p:nvSpPr>
        <p:spPr>
          <a:xfrm>
            <a:off x="1464275" y="1830949"/>
            <a:ext cx="1736437" cy="369332"/>
          </a:xfrm>
          <a:prstGeom prst="rect">
            <a:avLst/>
          </a:prstGeom>
          <a:noFill/>
        </p:spPr>
        <p:txBody>
          <a:bodyPr wrap="none" rtlCol="0">
            <a:spAutoFit/>
          </a:bodyPr>
          <a:lstStyle/>
          <a:p>
            <a:r>
              <a:rPr lang="en-US" dirty="0">
                <a:solidFill>
                  <a:srgbClr val="FFDD65"/>
                </a:solidFill>
              </a:rPr>
              <a:t>New Animation</a:t>
            </a:r>
          </a:p>
        </p:txBody>
      </p:sp>
    </p:spTree>
    <p:extLst>
      <p:ext uri="{BB962C8B-B14F-4D97-AF65-F5344CB8AC3E}">
        <p14:creationId xmlns:p14="http://schemas.microsoft.com/office/powerpoint/2010/main" val="22141521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with medium confidence">
            <a:extLst>
              <a:ext uri="{FF2B5EF4-FFF2-40B4-BE49-F238E27FC236}">
                <a16:creationId xmlns:a16="http://schemas.microsoft.com/office/drawing/2014/main" id="{52818EC3-34F3-5638-8F6E-46892447C3C8}"/>
              </a:ext>
            </a:extLst>
          </p:cNvPr>
          <p:cNvPicPr>
            <a:picLocks noGrp="1" noChangeAspect="1"/>
          </p:cNvPicPr>
          <p:nvPr>
            <p:ph idx="1"/>
          </p:nvPr>
        </p:nvPicPr>
        <p:blipFill>
          <a:blip r:embed="rId2"/>
          <a:stretch>
            <a:fillRect/>
          </a:stretch>
        </p:blipFill>
        <p:spPr>
          <a:xfrm>
            <a:off x="1464275" y="2235200"/>
            <a:ext cx="9263449" cy="4139860"/>
          </a:xfrm>
          <a:prstGeom prst="rect">
            <a:avLst/>
          </a:prstGeom>
        </p:spPr>
      </p:pic>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Navigating </a:t>
            </a:r>
            <a:r>
              <a:rPr lang="en-US" dirty="0" err="1"/>
              <a:t>SpriteFrames</a:t>
            </a:r>
            <a:endParaRPr lang="en-US" dirty="0"/>
          </a:p>
        </p:txBody>
      </p:sp>
      <p:sp>
        <p:nvSpPr>
          <p:cNvPr id="11" name="Rectangle 10">
            <a:extLst>
              <a:ext uri="{FF2B5EF4-FFF2-40B4-BE49-F238E27FC236}">
                <a16:creationId xmlns:a16="http://schemas.microsoft.com/office/drawing/2014/main" id="{EECD4818-25D9-1BC0-0EF1-AC0423F17679}"/>
              </a:ext>
            </a:extLst>
          </p:cNvPr>
          <p:cNvSpPr/>
          <p:nvPr/>
        </p:nvSpPr>
        <p:spPr>
          <a:xfrm>
            <a:off x="1917700" y="2616199"/>
            <a:ext cx="380999" cy="38100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8FC072-C272-B390-D10F-59177BCBEC5D}"/>
              </a:ext>
            </a:extLst>
          </p:cNvPr>
          <p:cNvSpPr txBox="1"/>
          <p:nvPr/>
        </p:nvSpPr>
        <p:spPr>
          <a:xfrm>
            <a:off x="1464275" y="1830949"/>
            <a:ext cx="2930674" cy="369332"/>
          </a:xfrm>
          <a:prstGeom prst="rect">
            <a:avLst/>
          </a:prstGeom>
          <a:noFill/>
        </p:spPr>
        <p:txBody>
          <a:bodyPr wrap="none" rtlCol="0">
            <a:spAutoFit/>
          </a:bodyPr>
          <a:lstStyle/>
          <a:p>
            <a:r>
              <a:rPr lang="en-US" dirty="0">
                <a:solidFill>
                  <a:srgbClr val="FFDD65"/>
                </a:solidFill>
              </a:rPr>
              <a:t>Delete Selected Animation</a:t>
            </a:r>
          </a:p>
        </p:txBody>
      </p:sp>
    </p:spTree>
    <p:extLst>
      <p:ext uri="{BB962C8B-B14F-4D97-AF65-F5344CB8AC3E}">
        <p14:creationId xmlns:p14="http://schemas.microsoft.com/office/powerpoint/2010/main" val="416235740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with medium confidence">
            <a:extLst>
              <a:ext uri="{FF2B5EF4-FFF2-40B4-BE49-F238E27FC236}">
                <a16:creationId xmlns:a16="http://schemas.microsoft.com/office/drawing/2014/main" id="{52818EC3-34F3-5638-8F6E-46892447C3C8}"/>
              </a:ext>
            </a:extLst>
          </p:cNvPr>
          <p:cNvPicPr>
            <a:picLocks noGrp="1" noChangeAspect="1"/>
          </p:cNvPicPr>
          <p:nvPr>
            <p:ph idx="1"/>
          </p:nvPr>
        </p:nvPicPr>
        <p:blipFill>
          <a:blip r:embed="rId2"/>
          <a:stretch>
            <a:fillRect/>
          </a:stretch>
        </p:blipFill>
        <p:spPr>
          <a:xfrm>
            <a:off x="1464275" y="2235200"/>
            <a:ext cx="9263449" cy="4139860"/>
          </a:xfrm>
          <a:prstGeom prst="rect">
            <a:avLst/>
          </a:prstGeom>
        </p:spPr>
      </p:pic>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Navigating </a:t>
            </a:r>
            <a:r>
              <a:rPr lang="en-US" dirty="0" err="1"/>
              <a:t>SpriteFrames</a:t>
            </a:r>
            <a:endParaRPr lang="en-US" dirty="0"/>
          </a:p>
        </p:txBody>
      </p:sp>
      <p:sp>
        <p:nvSpPr>
          <p:cNvPr id="11" name="Rectangle 10">
            <a:extLst>
              <a:ext uri="{FF2B5EF4-FFF2-40B4-BE49-F238E27FC236}">
                <a16:creationId xmlns:a16="http://schemas.microsoft.com/office/drawing/2014/main" id="{EECD4818-25D9-1BC0-0EF1-AC0423F17679}"/>
              </a:ext>
            </a:extLst>
          </p:cNvPr>
          <p:cNvSpPr/>
          <p:nvPr/>
        </p:nvSpPr>
        <p:spPr>
          <a:xfrm>
            <a:off x="1464275" y="3035300"/>
            <a:ext cx="2834675" cy="25082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48FC072-C272-B390-D10F-59177BCBEC5D}"/>
              </a:ext>
            </a:extLst>
          </p:cNvPr>
          <p:cNvSpPr txBox="1"/>
          <p:nvPr/>
        </p:nvSpPr>
        <p:spPr>
          <a:xfrm>
            <a:off x="1464275" y="1830949"/>
            <a:ext cx="1713931" cy="369332"/>
          </a:xfrm>
          <a:prstGeom prst="rect">
            <a:avLst/>
          </a:prstGeom>
          <a:noFill/>
        </p:spPr>
        <p:txBody>
          <a:bodyPr wrap="none" rtlCol="0">
            <a:spAutoFit/>
          </a:bodyPr>
          <a:lstStyle/>
          <a:p>
            <a:r>
              <a:rPr lang="en-US" dirty="0">
                <a:solidFill>
                  <a:srgbClr val="FFDD65"/>
                </a:solidFill>
              </a:rPr>
              <a:t>Animations list</a:t>
            </a:r>
          </a:p>
        </p:txBody>
      </p:sp>
    </p:spTree>
    <p:extLst>
      <p:ext uri="{BB962C8B-B14F-4D97-AF65-F5344CB8AC3E}">
        <p14:creationId xmlns:p14="http://schemas.microsoft.com/office/powerpoint/2010/main" val="37138432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with medium confidence">
            <a:extLst>
              <a:ext uri="{FF2B5EF4-FFF2-40B4-BE49-F238E27FC236}">
                <a16:creationId xmlns:a16="http://schemas.microsoft.com/office/drawing/2014/main" id="{52818EC3-34F3-5638-8F6E-46892447C3C8}"/>
              </a:ext>
            </a:extLst>
          </p:cNvPr>
          <p:cNvPicPr>
            <a:picLocks noGrp="1" noChangeAspect="1"/>
          </p:cNvPicPr>
          <p:nvPr>
            <p:ph idx="1"/>
          </p:nvPr>
        </p:nvPicPr>
        <p:blipFill>
          <a:blip r:embed="rId2"/>
          <a:stretch>
            <a:fillRect/>
          </a:stretch>
        </p:blipFill>
        <p:spPr>
          <a:xfrm>
            <a:off x="1464275" y="2235200"/>
            <a:ext cx="9263449" cy="4139860"/>
          </a:xfrm>
          <a:prstGeom prst="rect">
            <a:avLst/>
          </a:prstGeom>
        </p:spPr>
      </p:pic>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Navigating </a:t>
            </a:r>
            <a:r>
              <a:rPr lang="en-US" dirty="0" err="1"/>
              <a:t>SpriteFrames</a:t>
            </a:r>
            <a:endParaRPr lang="en-US" dirty="0"/>
          </a:p>
        </p:txBody>
      </p:sp>
      <p:sp>
        <p:nvSpPr>
          <p:cNvPr id="11" name="Rectangle 10">
            <a:extLst>
              <a:ext uri="{FF2B5EF4-FFF2-40B4-BE49-F238E27FC236}">
                <a16:creationId xmlns:a16="http://schemas.microsoft.com/office/drawing/2014/main" id="{EECD4818-25D9-1BC0-0EF1-AC0423F17679}"/>
              </a:ext>
            </a:extLst>
          </p:cNvPr>
          <p:cNvSpPr/>
          <p:nvPr/>
        </p:nvSpPr>
        <p:spPr>
          <a:xfrm>
            <a:off x="1464275" y="5530850"/>
            <a:ext cx="2841025" cy="4381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8FC072-C272-B390-D10F-59177BCBEC5D}"/>
              </a:ext>
            </a:extLst>
          </p:cNvPr>
          <p:cNvSpPr txBox="1"/>
          <p:nvPr/>
        </p:nvSpPr>
        <p:spPr>
          <a:xfrm>
            <a:off x="1464275" y="1830949"/>
            <a:ext cx="5747086" cy="369332"/>
          </a:xfrm>
          <a:prstGeom prst="rect">
            <a:avLst/>
          </a:prstGeom>
          <a:noFill/>
        </p:spPr>
        <p:txBody>
          <a:bodyPr wrap="none" rtlCol="0">
            <a:spAutoFit/>
          </a:bodyPr>
          <a:lstStyle/>
          <a:p>
            <a:r>
              <a:rPr lang="en-US" dirty="0">
                <a:solidFill>
                  <a:srgbClr val="FFDD65"/>
                </a:solidFill>
              </a:rPr>
              <a:t>The run speed (frame rate) of the selected animation</a:t>
            </a:r>
          </a:p>
        </p:txBody>
      </p:sp>
    </p:spTree>
    <p:extLst>
      <p:ext uri="{BB962C8B-B14F-4D97-AF65-F5344CB8AC3E}">
        <p14:creationId xmlns:p14="http://schemas.microsoft.com/office/powerpoint/2010/main" val="27447135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with medium confidence">
            <a:extLst>
              <a:ext uri="{FF2B5EF4-FFF2-40B4-BE49-F238E27FC236}">
                <a16:creationId xmlns:a16="http://schemas.microsoft.com/office/drawing/2014/main" id="{52818EC3-34F3-5638-8F6E-46892447C3C8}"/>
              </a:ext>
            </a:extLst>
          </p:cNvPr>
          <p:cNvPicPr>
            <a:picLocks noGrp="1" noChangeAspect="1"/>
          </p:cNvPicPr>
          <p:nvPr>
            <p:ph idx="1"/>
          </p:nvPr>
        </p:nvPicPr>
        <p:blipFill>
          <a:blip r:embed="rId2"/>
          <a:stretch>
            <a:fillRect/>
          </a:stretch>
        </p:blipFill>
        <p:spPr>
          <a:xfrm>
            <a:off x="1464275" y="2235200"/>
            <a:ext cx="9263449" cy="4139860"/>
          </a:xfrm>
          <a:prstGeom prst="rect">
            <a:avLst/>
          </a:prstGeom>
        </p:spPr>
      </p:pic>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Navigating </a:t>
            </a:r>
            <a:r>
              <a:rPr lang="en-US" dirty="0" err="1"/>
              <a:t>SpriteFrames</a:t>
            </a:r>
            <a:endParaRPr lang="en-US" dirty="0"/>
          </a:p>
        </p:txBody>
      </p:sp>
      <p:sp>
        <p:nvSpPr>
          <p:cNvPr id="11" name="Rectangle 10">
            <a:extLst>
              <a:ext uri="{FF2B5EF4-FFF2-40B4-BE49-F238E27FC236}">
                <a16:creationId xmlns:a16="http://schemas.microsoft.com/office/drawing/2014/main" id="{EECD4818-25D9-1BC0-0EF1-AC0423F17679}"/>
              </a:ext>
            </a:extLst>
          </p:cNvPr>
          <p:cNvSpPr/>
          <p:nvPr/>
        </p:nvSpPr>
        <p:spPr>
          <a:xfrm>
            <a:off x="1464275" y="5975350"/>
            <a:ext cx="2841025" cy="3492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8FC072-C272-B390-D10F-59177BCBEC5D}"/>
              </a:ext>
            </a:extLst>
          </p:cNvPr>
          <p:cNvSpPr txBox="1"/>
          <p:nvPr/>
        </p:nvSpPr>
        <p:spPr>
          <a:xfrm>
            <a:off x="1464275" y="1830949"/>
            <a:ext cx="8924366" cy="369332"/>
          </a:xfrm>
          <a:prstGeom prst="rect">
            <a:avLst/>
          </a:prstGeom>
          <a:noFill/>
        </p:spPr>
        <p:txBody>
          <a:bodyPr wrap="none" rtlCol="0">
            <a:spAutoFit/>
          </a:bodyPr>
          <a:lstStyle/>
          <a:p>
            <a:r>
              <a:rPr lang="en-US" dirty="0">
                <a:solidFill>
                  <a:srgbClr val="FFDD65"/>
                </a:solidFill>
              </a:rPr>
              <a:t>Loop toggle (if toggled On, the animation will continuously replay once it’s finished)</a:t>
            </a:r>
          </a:p>
        </p:txBody>
      </p:sp>
    </p:spTree>
    <p:extLst>
      <p:ext uri="{BB962C8B-B14F-4D97-AF65-F5344CB8AC3E}">
        <p14:creationId xmlns:p14="http://schemas.microsoft.com/office/powerpoint/2010/main" val="427567440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with medium confidence">
            <a:extLst>
              <a:ext uri="{FF2B5EF4-FFF2-40B4-BE49-F238E27FC236}">
                <a16:creationId xmlns:a16="http://schemas.microsoft.com/office/drawing/2014/main" id="{52818EC3-34F3-5638-8F6E-46892447C3C8}"/>
              </a:ext>
            </a:extLst>
          </p:cNvPr>
          <p:cNvPicPr>
            <a:picLocks noGrp="1" noChangeAspect="1"/>
          </p:cNvPicPr>
          <p:nvPr>
            <p:ph idx="1"/>
          </p:nvPr>
        </p:nvPicPr>
        <p:blipFill>
          <a:blip r:embed="rId2"/>
          <a:stretch>
            <a:fillRect/>
          </a:stretch>
        </p:blipFill>
        <p:spPr>
          <a:xfrm>
            <a:off x="1464275" y="2235200"/>
            <a:ext cx="9263449" cy="4139860"/>
          </a:xfrm>
          <a:prstGeom prst="rect">
            <a:avLst/>
          </a:prstGeom>
        </p:spPr>
      </p:pic>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Navigating </a:t>
            </a:r>
            <a:r>
              <a:rPr lang="en-US" dirty="0" err="1"/>
              <a:t>SpriteFrames</a:t>
            </a:r>
            <a:endParaRPr lang="en-US" dirty="0"/>
          </a:p>
        </p:txBody>
      </p:sp>
      <p:sp>
        <p:nvSpPr>
          <p:cNvPr id="11" name="Rectangle 10">
            <a:extLst>
              <a:ext uri="{FF2B5EF4-FFF2-40B4-BE49-F238E27FC236}">
                <a16:creationId xmlns:a16="http://schemas.microsoft.com/office/drawing/2014/main" id="{EECD4818-25D9-1BC0-0EF1-AC0423F17679}"/>
              </a:ext>
            </a:extLst>
          </p:cNvPr>
          <p:cNvSpPr/>
          <p:nvPr/>
        </p:nvSpPr>
        <p:spPr>
          <a:xfrm>
            <a:off x="4862137" y="2635250"/>
            <a:ext cx="317500" cy="33160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8FC072-C272-B390-D10F-59177BCBEC5D}"/>
              </a:ext>
            </a:extLst>
          </p:cNvPr>
          <p:cNvSpPr txBox="1"/>
          <p:nvPr/>
        </p:nvSpPr>
        <p:spPr>
          <a:xfrm>
            <a:off x="1464275" y="1830949"/>
            <a:ext cx="3887603" cy="369332"/>
          </a:xfrm>
          <a:prstGeom prst="rect">
            <a:avLst/>
          </a:prstGeom>
          <a:noFill/>
        </p:spPr>
        <p:txBody>
          <a:bodyPr wrap="none" rtlCol="0">
            <a:spAutoFit/>
          </a:bodyPr>
          <a:lstStyle/>
          <a:p>
            <a:r>
              <a:rPr lang="en-US" dirty="0">
                <a:solidFill>
                  <a:srgbClr val="FFDD65"/>
                </a:solidFill>
              </a:rPr>
              <a:t>Add Frames from a Sprite Sheet file</a:t>
            </a:r>
          </a:p>
        </p:txBody>
      </p:sp>
    </p:spTree>
    <p:extLst>
      <p:ext uri="{BB962C8B-B14F-4D97-AF65-F5344CB8AC3E}">
        <p14:creationId xmlns:p14="http://schemas.microsoft.com/office/powerpoint/2010/main" val="133352615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with medium confidence">
            <a:extLst>
              <a:ext uri="{FF2B5EF4-FFF2-40B4-BE49-F238E27FC236}">
                <a16:creationId xmlns:a16="http://schemas.microsoft.com/office/drawing/2014/main" id="{52818EC3-34F3-5638-8F6E-46892447C3C8}"/>
              </a:ext>
            </a:extLst>
          </p:cNvPr>
          <p:cNvPicPr>
            <a:picLocks noGrp="1" noChangeAspect="1"/>
          </p:cNvPicPr>
          <p:nvPr>
            <p:ph idx="1"/>
          </p:nvPr>
        </p:nvPicPr>
        <p:blipFill>
          <a:blip r:embed="rId2"/>
          <a:stretch>
            <a:fillRect/>
          </a:stretch>
        </p:blipFill>
        <p:spPr>
          <a:xfrm>
            <a:off x="1464275" y="2235200"/>
            <a:ext cx="9263449" cy="4139860"/>
          </a:xfrm>
          <a:prstGeom prst="rect">
            <a:avLst/>
          </a:prstGeom>
        </p:spPr>
      </p:pic>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Navigating </a:t>
            </a:r>
            <a:r>
              <a:rPr lang="en-US" dirty="0" err="1"/>
              <a:t>SpriteFrames</a:t>
            </a:r>
            <a:endParaRPr lang="en-US" dirty="0"/>
          </a:p>
        </p:txBody>
      </p:sp>
      <p:sp>
        <p:nvSpPr>
          <p:cNvPr id="11" name="Rectangle 10">
            <a:extLst>
              <a:ext uri="{FF2B5EF4-FFF2-40B4-BE49-F238E27FC236}">
                <a16:creationId xmlns:a16="http://schemas.microsoft.com/office/drawing/2014/main" id="{EECD4818-25D9-1BC0-0EF1-AC0423F17679}"/>
              </a:ext>
            </a:extLst>
          </p:cNvPr>
          <p:cNvSpPr/>
          <p:nvPr/>
        </p:nvSpPr>
        <p:spPr>
          <a:xfrm>
            <a:off x="5346700" y="2635250"/>
            <a:ext cx="831850" cy="33160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8FC072-C272-B390-D10F-59177BCBEC5D}"/>
              </a:ext>
            </a:extLst>
          </p:cNvPr>
          <p:cNvSpPr txBox="1"/>
          <p:nvPr/>
        </p:nvSpPr>
        <p:spPr>
          <a:xfrm>
            <a:off x="1464275" y="1830949"/>
            <a:ext cx="3609065" cy="369332"/>
          </a:xfrm>
          <a:prstGeom prst="rect">
            <a:avLst/>
          </a:prstGeom>
          <a:noFill/>
        </p:spPr>
        <p:txBody>
          <a:bodyPr wrap="none" rtlCol="0">
            <a:spAutoFit/>
          </a:bodyPr>
          <a:lstStyle/>
          <a:p>
            <a:r>
              <a:rPr lang="en-US" dirty="0">
                <a:solidFill>
                  <a:srgbClr val="FFDD65"/>
                </a:solidFill>
              </a:rPr>
              <a:t>Copy/Paste for animation frames</a:t>
            </a:r>
          </a:p>
        </p:txBody>
      </p:sp>
    </p:spTree>
    <p:extLst>
      <p:ext uri="{BB962C8B-B14F-4D97-AF65-F5344CB8AC3E}">
        <p14:creationId xmlns:p14="http://schemas.microsoft.com/office/powerpoint/2010/main" val="155885754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with medium confidence">
            <a:extLst>
              <a:ext uri="{FF2B5EF4-FFF2-40B4-BE49-F238E27FC236}">
                <a16:creationId xmlns:a16="http://schemas.microsoft.com/office/drawing/2014/main" id="{52818EC3-34F3-5638-8F6E-46892447C3C8}"/>
              </a:ext>
            </a:extLst>
          </p:cNvPr>
          <p:cNvPicPr>
            <a:picLocks noGrp="1" noChangeAspect="1"/>
          </p:cNvPicPr>
          <p:nvPr>
            <p:ph idx="1"/>
          </p:nvPr>
        </p:nvPicPr>
        <p:blipFill>
          <a:blip r:embed="rId2"/>
          <a:stretch>
            <a:fillRect/>
          </a:stretch>
        </p:blipFill>
        <p:spPr>
          <a:xfrm>
            <a:off x="1464275" y="2235200"/>
            <a:ext cx="9263449" cy="4139860"/>
          </a:xfrm>
          <a:prstGeom prst="rect">
            <a:avLst/>
          </a:prstGeom>
        </p:spPr>
      </p:pic>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Navigating </a:t>
            </a:r>
            <a:r>
              <a:rPr lang="en-US" dirty="0" err="1"/>
              <a:t>SpriteFrames</a:t>
            </a:r>
            <a:endParaRPr lang="en-US" dirty="0"/>
          </a:p>
        </p:txBody>
      </p:sp>
      <p:sp>
        <p:nvSpPr>
          <p:cNvPr id="11" name="Rectangle 10">
            <a:extLst>
              <a:ext uri="{FF2B5EF4-FFF2-40B4-BE49-F238E27FC236}">
                <a16:creationId xmlns:a16="http://schemas.microsoft.com/office/drawing/2014/main" id="{EECD4818-25D9-1BC0-0EF1-AC0423F17679}"/>
              </a:ext>
            </a:extLst>
          </p:cNvPr>
          <p:cNvSpPr/>
          <p:nvPr/>
        </p:nvSpPr>
        <p:spPr>
          <a:xfrm>
            <a:off x="6318250" y="2635250"/>
            <a:ext cx="831850" cy="33160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8FC072-C272-B390-D10F-59177BCBEC5D}"/>
              </a:ext>
            </a:extLst>
          </p:cNvPr>
          <p:cNvSpPr txBox="1"/>
          <p:nvPr/>
        </p:nvSpPr>
        <p:spPr>
          <a:xfrm>
            <a:off x="1464275" y="1830949"/>
            <a:ext cx="7422225" cy="369332"/>
          </a:xfrm>
          <a:prstGeom prst="rect">
            <a:avLst/>
          </a:prstGeom>
          <a:noFill/>
        </p:spPr>
        <p:txBody>
          <a:bodyPr wrap="none" rtlCol="0">
            <a:spAutoFit/>
          </a:bodyPr>
          <a:lstStyle/>
          <a:p>
            <a:r>
              <a:rPr lang="en-US" dirty="0">
                <a:solidFill>
                  <a:srgbClr val="FFDD65"/>
                </a:solidFill>
              </a:rPr>
              <a:t>Insert empty (blank) frame before/after the currently-selected frame</a:t>
            </a:r>
          </a:p>
        </p:txBody>
      </p:sp>
    </p:spTree>
    <p:extLst>
      <p:ext uri="{BB962C8B-B14F-4D97-AF65-F5344CB8AC3E}">
        <p14:creationId xmlns:p14="http://schemas.microsoft.com/office/powerpoint/2010/main" val="261581721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10;&#10;Description automatically generated with medium confidence">
            <a:extLst>
              <a:ext uri="{FF2B5EF4-FFF2-40B4-BE49-F238E27FC236}">
                <a16:creationId xmlns:a16="http://schemas.microsoft.com/office/drawing/2014/main" id="{A6C93877-E99E-CF78-7F70-391FB2391488}"/>
              </a:ext>
            </a:extLst>
          </p:cNvPr>
          <p:cNvPicPr>
            <a:picLocks noGrp="1" noChangeAspect="1"/>
          </p:cNvPicPr>
          <p:nvPr>
            <p:ph idx="1"/>
          </p:nvPr>
        </p:nvPicPr>
        <p:blipFill>
          <a:blip r:embed="rId3"/>
          <a:stretch>
            <a:fillRect/>
          </a:stretch>
        </p:blipFill>
        <p:spPr>
          <a:xfrm>
            <a:off x="2310481" y="1657350"/>
            <a:ext cx="7983701" cy="5200650"/>
          </a:xfrm>
          <a:prstGeom prst="rect">
            <a:avLst/>
          </a:prstGeom>
        </p:spPr>
      </p:pic>
      <p:sp>
        <p:nvSpPr>
          <p:cNvPr id="2" name="Rectangle 1">
            <a:extLst>
              <a:ext uri="{FF2B5EF4-FFF2-40B4-BE49-F238E27FC236}">
                <a16:creationId xmlns:a16="http://schemas.microsoft.com/office/drawing/2014/main" id="{888D1433-FC15-EC56-32B9-07F0B2000587}"/>
              </a:ext>
            </a:extLst>
          </p:cNvPr>
          <p:cNvSpPr/>
          <p:nvPr/>
        </p:nvSpPr>
        <p:spPr>
          <a:xfrm>
            <a:off x="8922582" y="3087116"/>
            <a:ext cx="948450" cy="23393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0666065-34BD-A2B9-CD3E-FF76F988DDAD}"/>
              </a:ext>
            </a:extLst>
          </p:cNvPr>
          <p:cNvSpPr>
            <a:spLocks noGrp="1"/>
          </p:cNvSpPr>
          <p:nvPr>
            <p:ph type="title"/>
          </p:nvPr>
        </p:nvSpPr>
        <p:spPr/>
        <p:txBody>
          <a:bodyPr/>
          <a:lstStyle/>
          <a:p>
            <a:r>
              <a:rPr lang="en-US" dirty="0"/>
              <a:t>Create a New Project</a:t>
            </a:r>
          </a:p>
        </p:txBody>
      </p:sp>
      <p:sp>
        <p:nvSpPr>
          <p:cNvPr id="11" name="Left Arrow 10">
            <a:extLst>
              <a:ext uri="{FF2B5EF4-FFF2-40B4-BE49-F238E27FC236}">
                <a16:creationId xmlns:a16="http://schemas.microsoft.com/office/drawing/2014/main" id="{3E257A6F-6B38-E916-3846-E02EE8FEBC6D}"/>
              </a:ext>
            </a:extLst>
          </p:cNvPr>
          <p:cNvSpPr/>
          <p:nvPr/>
        </p:nvSpPr>
        <p:spPr>
          <a:xfrm>
            <a:off x="9909132" y="2964434"/>
            <a:ext cx="978408" cy="484632"/>
          </a:xfrm>
          <a:prstGeom prst="left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9943E49-D116-3B66-6FEC-46BB6787AFF3}"/>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4">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2281615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with medium confidence">
            <a:extLst>
              <a:ext uri="{FF2B5EF4-FFF2-40B4-BE49-F238E27FC236}">
                <a16:creationId xmlns:a16="http://schemas.microsoft.com/office/drawing/2014/main" id="{52818EC3-34F3-5638-8F6E-46892447C3C8}"/>
              </a:ext>
            </a:extLst>
          </p:cNvPr>
          <p:cNvPicPr>
            <a:picLocks noGrp="1" noChangeAspect="1"/>
          </p:cNvPicPr>
          <p:nvPr>
            <p:ph idx="1"/>
          </p:nvPr>
        </p:nvPicPr>
        <p:blipFill>
          <a:blip r:embed="rId2"/>
          <a:stretch>
            <a:fillRect/>
          </a:stretch>
        </p:blipFill>
        <p:spPr>
          <a:xfrm>
            <a:off x="1464275" y="2235200"/>
            <a:ext cx="9263449" cy="4139860"/>
          </a:xfrm>
          <a:prstGeom prst="rect">
            <a:avLst/>
          </a:prstGeom>
        </p:spPr>
      </p:pic>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Navigating </a:t>
            </a:r>
            <a:r>
              <a:rPr lang="en-US" dirty="0" err="1"/>
              <a:t>SpriteFrames</a:t>
            </a:r>
            <a:endParaRPr lang="en-US" dirty="0"/>
          </a:p>
        </p:txBody>
      </p:sp>
      <p:sp>
        <p:nvSpPr>
          <p:cNvPr id="11" name="Rectangle 10">
            <a:extLst>
              <a:ext uri="{FF2B5EF4-FFF2-40B4-BE49-F238E27FC236}">
                <a16:creationId xmlns:a16="http://schemas.microsoft.com/office/drawing/2014/main" id="{EECD4818-25D9-1BC0-0EF1-AC0423F17679}"/>
              </a:ext>
            </a:extLst>
          </p:cNvPr>
          <p:cNvSpPr/>
          <p:nvPr/>
        </p:nvSpPr>
        <p:spPr>
          <a:xfrm>
            <a:off x="7258050" y="2635250"/>
            <a:ext cx="831850" cy="33160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8FC072-C272-B390-D10F-59177BCBEC5D}"/>
              </a:ext>
            </a:extLst>
          </p:cNvPr>
          <p:cNvSpPr txBox="1"/>
          <p:nvPr/>
        </p:nvSpPr>
        <p:spPr>
          <a:xfrm>
            <a:off x="1464275" y="1830949"/>
            <a:ext cx="6389891" cy="369332"/>
          </a:xfrm>
          <a:prstGeom prst="rect">
            <a:avLst/>
          </a:prstGeom>
          <a:noFill/>
        </p:spPr>
        <p:txBody>
          <a:bodyPr wrap="none" rtlCol="0">
            <a:spAutoFit/>
          </a:bodyPr>
          <a:lstStyle/>
          <a:p>
            <a:r>
              <a:rPr lang="en-US" dirty="0">
                <a:solidFill>
                  <a:srgbClr val="FFDD65"/>
                </a:solidFill>
              </a:rPr>
              <a:t>Move the currently-selected frame 1 frame to the left/right</a:t>
            </a:r>
          </a:p>
        </p:txBody>
      </p:sp>
    </p:spTree>
    <p:extLst>
      <p:ext uri="{BB962C8B-B14F-4D97-AF65-F5344CB8AC3E}">
        <p14:creationId xmlns:p14="http://schemas.microsoft.com/office/powerpoint/2010/main" val="225664720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with medium confidence">
            <a:extLst>
              <a:ext uri="{FF2B5EF4-FFF2-40B4-BE49-F238E27FC236}">
                <a16:creationId xmlns:a16="http://schemas.microsoft.com/office/drawing/2014/main" id="{52818EC3-34F3-5638-8F6E-46892447C3C8}"/>
              </a:ext>
            </a:extLst>
          </p:cNvPr>
          <p:cNvPicPr>
            <a:picLocks noGrp="1" noChangeAspect="1"/>
          </p:cNvPicPr>
          <p:nvPr>
            <p:ph idx="1"/>
          </p:nvPr>
        </p:nvPicPr>
        <p:blipFill>
          <a:blip r:embed="rId2"/>
          <a:stretch>
            <a:fillRect/>
          </a:stretch>
        </p:blipFill>
        <p:spPr>
          <a:xfrm>
            <a:off x="1464275" y="2235200"/>
            <a:ext cx="9263449" cy="4139860"/>
          </a:xfrm>
          <a:prstGeom prst="rect">
            <a:avLst/>
          </a:prstGeom>
        </p:spPr>
      </p:pic>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Navigating </a:t>
            </a:r>
            <a:r>
              <a:rPr lang="en-US" dirty="0" err="1"/>
              <a:t>SpriteFrames</a:t>
            </a:r>
            <a:endParaRPr lang="en-US" dirty="0"/>
          </a:p>
        </p:txBody>
      </p:sp>
      <p:sp>
        <p:nvSpPr>
          <p:cNvPr id="11" name="Rectangle 10">
            <a:extLst>
              <a:ext uri="{FF2B5EF4-FFF2-40B4-BE49-F238E27FC236}">
                <a16:creationId xmlns:a16="http://schemas.microsoft.com/office/drawing/2014/main" id="{EECD4818-25D9-1BC0-0EF1-AC0423F17679}"/>
              </a:ext>
            </a:extLst>
          </p:cNvPr>
          <p:cNvSpPr/>
          <p:nvPr/>
        </p:nvSpPr>
        <p:spPr>
          <a:xfrm>
            <a:off x="8166100" y="2635250"/>
            <a:ext cx="317500" cy="33160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8FC072-C272-B390-D10F-59177BCBEC5D}"/>
              </a:ext>
            </a:extLst>
          </p:cNvPr>
          <p:cNvSpPr txBox="1"/>
          <p:nvPr/>
        </p:nvSpPr>
        <p:spPr>
          <a:xfrm>
            <a:off x="1464275" y="1830949"/>
            <a:ext cx="3919663" cy="369332"/>
          </a:xfrm>
          <a:prstGeom prst="rect">
            <a:avLst/>
          </a:prstGeom>
          <a:noFill/>
        </p:spPr>
        <p:txBody>
          <a:bodyPr wrap="none" rtlCol="0">
            <a:spAutoFit/>
          </a:bodyPr>
          <a:lstStyle/>
          <a:p>
            <a:r>
              <a:rPr lang="en-US" dirty="0">
                <a:solidFill>
                  <a:srgbClr val="FFDD65"/>
                </a:solidFill>
              </a:rPr>
              <a:t>Delete the currently selected frame</a:t>
            </a:r>
          </a:p>
        </p:txBody>
      </p:sp>
    </p:spTree>
    <p:extLst>
      <p:ext uri="{BB962C8B-B14F-4D97-AF65-F5344CB8AC3E}">
        <p14:creationId xmlns:p14="http://schemas.microsoft.com/office/powerpoint/2010/main" val="418450630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screenshot of a computer&#10;&#10;Description automatically generated with medium confidence">
            <a:extLst>
              <a:ext uri="{FF2B5EF4-FFF2-40B4-BE49-F238E27FC236}">
                <a16:creationId xmlns:a16="http://schemas.microsoft.com/office/drawing/2014/main" id="{52818EC3-34F3-5638-8F6E-46892447C3C8}"/>
              </a:ext>
            </a:extLst>
          </p:cNvPr>
          <p:cNvPicPr>
            <a:picLocks noGrp="1" noChangeAspect="1"/>
          </p:cNvPicPr>
          <p:nvPr>
            <p:ph idx="1"/>
          </p:nvPr>
        </p:nvPicPr>
        <p:blipFill>
          <a:blip r:embed="rId2"/>
          <a:stretch>
            <a:fillRect/>
          </a:stretch>
        </p:blipFill>
        <p:spPr>
          <a:xfrm>
            <a:off x="1464275" y="2235200"/>
            <a:ext cx="9263449" cy="4139860"/>
          </a:xfrm>
          <a:prstGeom prst="rect">
            <a:avLst/>
          </a:prstGeom>
        </p:spPr>
      </p:pic>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Navigating </a:t>
            </a:r>
            <a:r>
              <a:rPr lang="en-US" dirty="0" err="1"/>
              <a:t>SpriteFrames</a:t>
            </a:r>
            <a:endParaRPr lang="en-US" dirty="0"/>
          </a:p>
        </p:txBody>
      </p:sp>
      <p:sp>
        <p:nvSpPr>
          <p:cNvPr id="11" name="Rectangle 10">
            <a:extLst>
              <a:ext uri="{FF2B5EF4-FFF2-40B4-BE49-F238E27FC236}">
                <a16:creationId xmlns:a16="http://schemas.microsoft.com/office/drawing/2014/main" id="{EECD4818-25D9-1BC0-0EF1-AC0423F17679}"/>
              </a:ext>
            </a:extLst>
          </p:cNvPr>
          <p:cNvSpPr/>
          <p:nvPr/>
        </p:nvSpPr>
        <p:spPr>
          <a:xfrm>
            <a:off x="9436100" y="2635250"/>
            <a:ext cx="1238250" cy="33160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48FC072-C272-B390-D10F-59177BCBEC5D}"/>
              </a:ext>
            </a:extLst>
          </p:cNvPr>
          <p:cNvSpPr txBox="1"/>
          <p:nvPr/>
        </p:nvSpPr>
        <p:spPr>
          <a:xfrm>
            <a:off x="1464275" y="1830949"/>
            <a:ext cx="5486054" cy="369332"/>
          </a:xfrm>
          <a:prstGeom prst="rect">
            <a:avLst/>
          </a:prstGeom>
          <a:noFill/>
        </p:spPr>
        <p:txBody>
          <a:bodyPr wrap="none" rtlCol="0">
            <a:spAutoFit/>
          </a:bodyPr>
          <a:lstStyle/>
          <a:p>
            <a:r>
              <a:rPr lang="en-US" dirty="0">
                <a:solidFill>
                  <a:srgbClr val="FFDD65"/>
                </a:solidFill>
              </a:rPr>
              <a:t>Frame view operations (Zoom Out, Reset, Zoom In)</a:t>
            </a:r>
          </a:p>
        </p:txBody>
      </p:sp>
    </p:spTree>
    <p:extLst>
      <p:ext uri="{BB962C8B-B14F-4D97-AF65-F5344CB8AC3E}">
        <p14:creationId xmlns:p14="http://schemas.microsoft.com/office/powerpoint/2010/main" val="422403010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Creating the Idle Animation</a:t>
            </a:r>
          </a:p>
        </p:txBody>
      </p:sp>
      <p:sp>
        <p:nvSpPr>
          <p:cNvPr id="8" name="Content Placeholder 7">
            <a:extLst>
              <a:ext uri="{FF2B5EF4-FFF2-40B4-BE49-F238E27FC236}">
                <a16:creationId xmlns:a16="http://schemas.microsoft.com/office/drawing/2014/main" id="{261338A4-AF2A-C3FE-53BF-6A648F7F4F4C}"/>
              </a:ext>
            </a:extLst>
          </p:cNvPr>
          <p:cNvSpPr>
            <a:spLocks noGrp="1"/>
          </p:cNvSpPr>
          <p:nvPr>
            <p:ph sz="half" idx="1"/>
          </p:nvPr>
        </p:nvSpPr>
        <p:spPr/>
        <p:txBody>
          <a:bodyPr>
            <a:normAutofit fontScale="92500"/>
          </a:bodyPr>
          <a:lstStyle/>
          <a:p>
            <a:r>
              <a:rPr lang="en-US" dirty="0"/>
              <a:t>Rename the “default” animation to “idle”.</a:t>
            </a:r>
          </a:p>
          <a:p>
            <a:endParaRPr lang="en-US" dirty="0"/>
          </a:p>
          <a:p>
            <a:r>
              <a:rPr lang="en-US" dirty="0"/>
              <a:t>Click the “Add Frames from a Sprite Sheet” button to add frames the </a:t>
            </a:r>
            <a:r>
              <a:rPr lang="en-US" i="1" dirty="0">
                <a:solidFill>
                  <a:srgbClr val="FFDD65"/>
                </a:solidFill>
              </a:rPr>
              <a:t>currently selected animation</a:t>
            </a:r>
            <a:r>
              <a:rPr lang="en-US" dirty="0"/>
              <a:t>.</a:t>
            </a:r>
          </a:p>
          <a:p>
            <a:endParaRPr lang="en-US" dirty="0"/>
          </a:p>
          <a:p>
            <a:pPr marL="0" indent="0">
              <a:buNone/>
            </a:pPr>
            <a:r>
              <a:rPr lang="en-US" b="1" dirty="0">
                <a:solidFill>
                  <a:srgbClr val="FFDD65"/>
                </a:solidFill>
              </a:rPr>
              <a:t>Note:</a:t>
            </a:r>
            <a:r>
              <a:rPr lang="en-US" dirty="0">
                <a:solidFill>
                  <a:srgbClr val="FFDD65"/>
                </a:solidFill>
              </a:rPr>
              <a:t> </a:t>
            </a:r>
            <a:r>
              <a:rPr lang="en-US" dirty="0"/>
              <a:t>You can rename an animation by clicking an already-selected animation in the animation list.</a:t>
            </a:r>
            <a:endParaRPr lang="en-US" b="1" dirty="0"/>
          </a:p>
        </p:txBody>
      </p:sp>
      <p:pic>
        <p:nvPicPr>
          <p:cNvPr id="9" name="Content Placeholder 5">
            <a:extLst>
              <a:ext uri="{FF2B5EF4-FFF2-40B4-BE49-F238E27FC236}">
                <a16:creationId xmlns:a16="http://schemas.microsoft.com/office/drawing/2014/main" id="{546C1081-65A9-9CDA-7A59-5737DCD67E1D}"/>
              </a:ext>
            </a:extLst>
          </p:cNvPr>
          <p:cNvPicPr>
            <a:picLocks noGrp="1" noChangeAspect="1"/>
          </p:cNvPicPr>
          <p:nvPr>
            <p:ph sz="half" idx="2"/>
          </p:nvPr>
        </p:nvPicPr>
        <p:blipFill>
          <a:blip r:embed="rId2"/>
          <a:stretch>
            <a:fillRect/>
          </a:stretch>
        </p:blipFill>
        <p:spPr>
          <a:xfrm>
            <a:off x="5645944" y="1933575"/>
            <a:ext cx="4597400" cy="3987800"/>
          </a:xfrm>
        </p:spPr>
      </p:pic>
      <p:sp>
        <p:nvSpPr>
          <p:cNvPr id="11" name="Rectangle 10">
            <a:extLst>
              <a:ext uri="{FF2B5EF4-FFF2-40B4-BE49-F238E27FC236}">
                <a16:creationId xmlns:a16="http://schemas.microsoft.com/office/drawing/2014/main" id="{EECD4818-25D9-1BC0-0EF1-AC0423F17679}"/>
              </a:ext>
            </a:extLst>
          </p:cNvPr>
          <p:cNvSpPr/>
          <p:nvPr/>
        </p:nvSpPr>
        <p:spPr>
          <a:xfrm>
            <a:off x="8877300" y="2387599"/>
            <a:ext cx="385568" cy="38100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70513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4F0B-9E60-2A30-8477-D600CF0887F7}"/>
              </a:ext>
            </a:extLst>
          </p:cNvPr>
          <p:cNvSpPr>
            <a:spLocks noGrp="1"/>
          </p:cNvSpPr>
          <p:nvPr>
            <p:ph type="title"/>
          </p:nvPr>
        </p:nvSpPr>
        <p:spPr/>
        <p:txBody>
          <a:bodyPr/>
          <a:lstStyle/>
          <a:p>
            <a:r>
              <a:rPr lang="en-US" dirty="0"/>
              <a:t>Creating the Idle Animation</a:t>
            </a:r>
          </a:p>
        </p:txBody>
      </p:sp>
      <p:sp>
        <p:nvSpPr>
          <p:cNvPr id="10" name="TextBox 9">
            <a:extLst>
              <a:ext uri="{FF2B5EF4-FFF2-40B4-BE49-F238E27FC236}">
                <a16:creationId xmlns:a16="http://schemas.microsoft.com/office/drawing/2014/main" id="{2F5A598E-FF81-2C46-1B16-04194A956B70}"/>
              </a:ext>
            </a:extLst>
          </p:cNvPr>
          <p:cNvSpPr txBox="1"/>
          <p:nvPr/>
        </p:nvSpPr>
        <p:spPr>
          <a:xfrm>
            <a:off x="548669" y="1739900"/>
            <a:ext cx="11094705" cy="646331"/>
          </a:xfrm>
          <a:prstGeom prst="rect">
            <a:avLst/>
          </a:prstGeom>
          <a:noFill/>
        </p:spPr>
        <p:txBody>
          <a:bodyPr wrap="none" rtlCol="0">
            <a:spAutoFit/>
          </a:bodyPr>
          <a:lstStyle/>
          <a:p>
            <a:pPr algn="ctr"/>
            <a:r>
              <a:rPr lang="en-US" dirty="0"/>
              <a:t>Open the “Idle (32x32).</a:t>
            </a:r>
            <a:r>
              <a:rPr lang="en-US" dirty="0" err="1"/>
              <a:t>png</a:t>
            </a:r>
            <a:r>
              <a:rPr lang="en-US" dirty="0"/>
              <a:t>” sprite sheet image from your choice of one of the four character directories.</a:t>
            </a:r>
            <a:br>
              <a:rPr lang="en-US" dirty="0"/>
            </a:br>
            <a:r>
              <a:rPr lang="en-US" dirty="0">
                <a:solidFill>
                  <a:srgbClr val="FFDD65"/>
                </a:solidFill>
              </a:rPr>
              <a:t>res://Assets/Art/Free/Main Characters/</a:t>
            </a:r>
            <a:r>
              <a:rPr lang="en-US" i="1" dirty="0">
                <a:solidFill>
                  <a:srgbClr val="FFDD65"/>
                </a:solidFill>
              </a:rPr>
              <a:t>{CHARACTER}</a:t>
            </a:r>
            <a:r>
              <a:rPr lang="en-US" dirty="0">
                <a:solidFill>
                  <a:srgbClr val="FFDD65"/>
                </a:solidFill>
              </a:rPr>
              <a:t>/Idle (32x32).</a:t>
            </a:r>
            <a:r>
              <a:rPr lang="en-US" dirty="0" err="1">
                <a:solidFill>
                  <a:srgbClr val="FFDD65"/>
                </a:solidFill>
              </a:rPr>
              <a:t>png</a:t>
            </a:r>
            <a:endParaRPr lang="en-US" dirty="0">
              <a:solidFill>
                <a:srgbClr val="FFDD65"/>
              </a:solidFill>
            </a:endParaRPr>
          </a:p>
        </p:txBody>
      </p:sp>
      <p:pic>
        <p:nvPicPr>
          <p:cNvPr id="15" name="Content Placeholder 14">
            <a:extLst>
              <a:ext uri="{FF2B5EF4-FFF2-40B4-BE49-F238E27FC236}">
                <a16:creationId xmlns:a16="http://schemas.microsoft.com/office/drawing/2014/main" id="{F25D7791-002A-5BCF-C2D1-A8AC2D07AE1F}"/>
              </a:ext>
            </a:extLst>
          </p:cNvPr>
          <p:cNvPicPr>
            <a:picLocks noGrp="1" noChangeAspect="1"/>
          </p:cNvPicPr>
          <p:nvPr>
            <p:ph idx="1"/>
          </p:nvPr>
        </p:nvPicPr>
        <p:blipFill>
          <a:blip r:embed="rId2"/>
          <a:stretch>
            <a:fillRect/>
          </a:stretch>
        </p:blipFill>
        <p:spPr>
          <a:xfrm>
            <a:off x="1320758" y="5725441"/>
            <a:ext cx="10337880" cy="939807"/>
          </a:xfrm>
        </p:spPr>
      </p:pic>
      <p:pic>
        <p:nvPicPr>
          <p:cNvPr id="17" name="Picture 16">
            <a:extLst>
              <a:ext uri="{FF2B5EF4-FFF2-40B4-BE49-F238E27FC236}">
                <a16:creationId xmlns:a16="http://schemas.microsoft.com/office/drawing/2014/main" id="{13A1CB02-4303-FD08-DCBD-86D568D1B256}"/>
              </a:ext>
            </a:extLst>
          </p:cNvPr>
          <p:cNvPicPr>
            <a:picLocks noChangeAspect="1"/>
          </p:cNvPicPr>
          <p:nvPr/>
        </p:nvPicPr>
        <p:blipFill>
          <a:blip r:embed="rId3"/>
          <a:stretch>
            <a:fillRect/>
          </a:stretch>
        </p:blipFill>
        <p:spPr>
          <a:xfrm>
            <a:off x="1320757" y="4714423"/>
            <a:ext cx="10337877" cy="939807"/>
          </a:xfrm>
          <a:prstGeom prst="rect">
            <a:avLst/>
          </a:prstGeom>
        </p:spPr>
      </p:pic>
      <p:pic>
        <p:nvPicPr>
          <p:cNvPr id="19" name="Picture 18">
            <a:extLst>
              <a:ext uri="{FF2B5EF4-FFF2-40B4-BE49-F238E27FC236}">
                <a16:creationId xmlns:a16="http://schemas.microsoft.com/office/drawing/2014/main" id="{4BACDA44-00A9-03F1-4B0E-703A82A09927}"/>
              </a:ext>
            </a:extLst>
          </p:cNvPr>
          <p:cNvPicPr>
            <a:picLocks noChangeAspect="1"/>
          </p:cNvPicPr>
          <p:nvPr/>
        </p:nvPicPr>
        <p:blipFill>
          <a:blip r:embed="rId4"/>
          <a:stretch>
            <a:fillRect/>
          </a:stretch>
        </p:blipFill>
        <p:spPr>
          <a:xfrm>
            <a:off x="1320758" y="3703405"/>
            <a:ext cx="10337876" cy="939807"/>
          </a:xfrm>
          <a:prstGeom prst="rect">
            <a:avLst/>
          </a:prstGeom>
        </p:spPr>
      </p:pic>
      <p:pic>
        <p:nvPicPr>
          <p:cNvPr id="21" name="Picture 20">
            <a:extLst>
              <a:ext uri="{FF2B5EF4-FFF2-40B4-BE49-F238E27FC236}">
                <a16:creationId xmlns:a16="http://schemas.microsoft.com/office/drawing/2014/main" id="{E3A408A6-A5E6-B683-C377-D595C07CF3AC}"/>
              </a:ext>
            </a:extLst>
          </p:cNvPr>
          <p:cNvPicPr>
            <a:picLocks noChangeAspect="1"/>
          </p:cNvPicPr>
          <p:nvPr/>
        </p:nvPicPr>
        <p:blipFill>
          <a:blip r:embed="rId5"/>
          <a:stretch>
            <a:fillRect/>
          </a:stretch>
        </p:blipFill>
        <p:spPr>
          <a:xfrm>
            <a:off x="1320756" y="2692387"/>
            <a:ext cx="10337877" cy="939807"/>
          </a:xfrm>
          <a:prstGeom prst="rect">
            <a:avLst/>
          </a:prstGeom>
        </p:spPr>
      </p:pic>
      <p:sp>
        <p:nvSpPr>
          <p:cNvPr id="30" name="TextBox 29">
            <a:extLst>
              <a:ext uri="{FF2B5EF4-FFF2-40B4-BE49-F238E27FC236}">
                <a16:creationId xmlns:a16="http://schemas.microsoft.com/office/drawing/2014/main" id="{C14D1277-7E60-751E-8908-A3296375C1A5}"/>
              </a:ext>
            </a:extLst>
          </p:cNvPr>
          <p:cNvSpPr txBox="1"/>
          <p:nvPr/>
        </p:nvSpPr>
        <p:spPr>
          <a:xfrm>
            <a:off x="191822" y="3023790"/>
            <a:ext cx="1143000" cy="276999"/>
          </a:xfrm>
          <a:prstGeom prst="rect">
            <a:avLst/>
          </a:prstGeom>
          <a:noFill/>
        </p:spPr>
        <p:txBody>
          <a:bodyPr wrap="square" rtlCol="0">
            <a:spAutoFit/>
          </a:bodyPr>
          <a:lstStyle/>
          <a:p>
            <a:pPr algn="r"/>
            <a:r>
              <a:rPr lang="en-US" sz="1200" b="1" dirty="0"/>
              <a:t>Mask Dude</a:t>
            </a:r>
          </a:p>
        </p:txBody>
      </p:sp>
      <p:sp>
        <p:nvSpPr>
          <p:cNvPr id="31" name="TextBox 30">
            <a:extLst>
              <a:ext uri="{FF2B5EF4-FFF2-40B4-BE49-F238E27FC236}">
                <a16:creationId xmlns:a16="http://schemas.microsoft.com/office/drawing/2014/main" id="{C131A618-89D9-7953-2B2F-BA9FAA3A5E3B}"/>
              </a:ext>
            </a:extLst>
          </p:cNvPr>
          <p:cNvSpPr txBox="1"/>
          <p:nvPr/>
        </p:nvSpPr>
        <p:spPr>
          <a:xfrm>
            <a:off x="191822" y="4030492"/>
            <a:ext cx="1143000" cy="276999"/>
          </a:xfrm>
          <a:prstGeom prst="rect">
            <a:avLst/>
          </a:prstGeom>
          <a:noFill/>
        </p:spPr>
        <p:txBody>
          <a:bodyPr wrap="square" rtlCol="0">
            <a:spAutoFit/>
          </a:bodyPr>
          <a:lstStyle/>
          <a:p>
            <a:pPr algn="r"/>
            <a:r>
              <a:rPr lang="en-US" sz="1200" b="1" dirty="0"/>
              <a:t>Ninja Frog</a:t>
            </a:r>
          </a:p>
        </p:txBody>
      </p:sp>
      <p:sp>
        <p:nvSpPr>
          <p:cNvPr id="32" name="TextBox 31">
            <a:extLst>
              <a:ext uri="{FF2B5EF4-FFF2-40B4-BE49-F238E27FC236}">
                <a16:creationId xmlns:a16="http://schemas.microsoft.com/office/drawing/2014/main" id="{DC642AB5-046C-8745-E7F3-C836C847667D}"/>
              </a:ext>
            </a:extLst>
          </p:cNvPr>
          <p:cNvSpPr txBox="1"/>
          <p:nvPr/>
        </p:nvSpPr>
        <p:spPr>
          <a:xfrm>
            <a:off x="177756" y="5045826"/>
            <a:ext cx="1143000" cy="276999"/>
          </a:xfrm>
          <a:prstGeom prst="rect">
            <a:avLst/>
          </a:prstGeom>
          <a:noFill/>
        </p:spPr>
        <p:txBody>
          <a:bodyPr wrap="square" rtlCol="0">
            <a:spAutoFit/>
          </a:bodyPr>
          <a:lstStyle/>
          <a:p>
            <a:pPr algn="r"/>
            <a:r>
              <a:rPr lang="en-US" sz="1200" b="1" dirty="0"/>
              <a:t>Pink Man</a:t>
            </a:r>
          </a:p>
        </p:txBody>
      </p:sp>
      <p:sp>
        <p:nvSpPr>
          <p:cNvPr id="33" name="TextBox 32">
            <a:extLst>
              <a:ext uri="{FF2B5EF4-FFF2-40B4-BE49-F238E27FC236}">
                <a16:creationId xmlns:a16="http://schemas.microsoft.com/office/drawing/2014/main" id="{D1148E87-C592-44A2-481C-C2A7E8838FB2}"/>
              </a:ext>
            </a:extLst>
          </p:cNvPr>
          <p:cNvSpPr txBox="1"/>
          <p:nvPr/>
        </p:nvSpPr>
        <p:spPr>
          <a:xfrm>
            <a:off x="191822" y="6061160"/>
            <a:ext cx="1143000" cy="276999"/>
          </a:xfrm>
          <a:prstGeom prst="rect">
            <a:avLst/>
          </a:prstGeom>
          <a:noFill/>
        </p:spPr>
        <p:txBody>
          <a:bodyPr wrap="square" rtlCol="0">
            <a:spAutoFit/>
          </a:bodyPr>
          <a:lstStyle/>
          <a:p>
            <a:pPr algn="r"/>
            <a:r>
              <a:rPr lang="en-US" sz="1200" b="1" dirty="0"/>
              <a:t>Virtual Guy</a:t>
            </a:r>
          </a:p>
        </p:txBody>
      </p:sp>
    </p:spTree>
    <p:extLst>
      <p:ext uri="{BB962C8B-B14F-4D97-AF65-F5344CB8AC3E}">
        <p14:creationId xmlns:p14="http://schemas.microsoft.com/office/powerpoint/2010/main" val="504293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3AD0-F32E-82CA-C339-0D004D2BFE61}"/>
              </a:ext>
            </a:extLst>
          </p:cNvPr>
          <p:cNvSpPr>
            <a:spLocks noGrp="1"/>
          </p:cNvSpPr>
          <p:nvPr>
            <p:ph type="title"/>
          </p:nvPr>
        </p:nvSpPr>
        <p:spPr/>
        <p:txBody>
          <a:bodyPr/>
          <a:lstStyle/>
          <a:p>
            <a:r>
              <a:rPr lang="en-US" dirty="0"/>
              <a:t>Creating the Idle Animation</a:t>
            </a:r>
          </a:p>
        </p:txBody>
      </p:sp>
      <p:sp>
        <p:nvSpPr>
          <p:cNvPr id="8" name="Content Placeholder 7">
            <a:extLst>
              <a:ext uri="{FF2B5EF4-FFF2-40B4-BE49-F238E27FC236}">
                <a16:creationId xmlns:a16="http://schemas.microsoft.com/office/drawing/2014/main" id="{B59C1145-6EE4-415F-3C16-9D368D1CB60C}"/>
              </a:ext>
            </a:extLst>
          </p:cNvPr>
          <p:cNvSpPr>
            <a:spLocks noGrp="1"/>
          </p:cNvSpPr>
          <p:nvPr>
            <p:ph sz="half" idx="1"/>
          </p:nvPr>
        </p:nvSpPr>
        <p:spPr/>
        <p:txBody>
          <a:bodyPr>
            <a:normAutofit fontScale="92500" lnSpcReduction="10000"/>
          </a:bodyPr>
          <a:lstStyle/>
          <a:p>
            <a:pPr marL="0" indent="0">
              <a:buNone/>
            </a:pPr>
            <a:r>
              <a:rPr lang="en-US" dirty="0"/>
              <a:t>Set the Frames/Sprite size to the proper dimensions.</a:t>
            </a:r>
          </a:p>
          <a:p>
            <a:endParaRPr lang="en-US" dirty="0"/>
          </a:p>
          <a:p>
            <a:r>
              <a:rPr lang="en-US" dirty="0"/>
              <a:t>If you don’t know the dimensions, the </a:t>
            </a:r>
            <a:r>
              <a:rPr lang="en-US" dirty="0">
                <a:solidFill>
                  <a:srgbClr val="FFDD65"/>
                </a:solidFill>
              </a:rPr>
              <a:t>Horizontal &amp; Vertical arrows</a:t>
            </a:r>
            <a:r>
              <a:rPr lang="en-US" dirty="0"/>
              <a:t> are a good option for eyeballing.</a:t>
            </a:r>
          </a:p>
          <a:p>
            <a:endParaRPr lang="en-US" dirty="0"/>
          </a:p>
          <a:p>
            <a:r>
              <a:rPr lang="en-US" dirty="0"/>
              <a:t>If you know the size, you can set it directly in the Size fields. In our case, the width (first field) and height (second field) are both </a:t>
            </a:r>
            <a:r>
              <a:rPr lang="en-US" i="1" dirty="0"/>
              <a:t>32px</a:t>
            </a:r>
            <a:r>
              <a:rPr lang="en-US" dirty="0"/>
              <a:t>.</a:t>
            </a:r>
          </a:p>
        </p:txBody>
      </p:sp>
      <p:pic>
        <p:nvPicPr>
          <p:cNvPr id="9" name="Content Placeholder 5" descr="A screenshot of a computer&#10;&#10;Description automatically generated with medium confidence">
            <a:extLst>
              <a:ext uri="{FF2B5EF4-FFF2-40B4-BE49-F238E27FC236}">
                <a16:creationId xmlns:a16="http://schemas.microsoft.com/office/drawing/2014/main" id="{7FA8F226-2F13-B700-51B4-484BF09A40A3}"/>
              </a:ext>
            </a:extLst>
          </p:cNvPr>
          <p:cNvPicPr>
            <a:picLocks noGrp="1" noChangeAspect="1"/>
          </p:cNvPicPr>
          <p:nvPr>
            <p:ph sz="half" idx="2"/>
          </p:nvPr>
        </p:nvPicPr>
        <p:blipFill>
          <a:blip r:embed="rId2"/>
          <a:stretch>
            <a:fillRect/>
          </a:stretch>
        </p:blipFill>
        <p:spPr>
          <a:xfrm>
            <a:off x="5378678" y="1919516"/>
            <a:ext cx="6287592" cy="3376151"/>
          </a:xfrm>
        </p:spPr>
      </p:pic>
      <p:sp>
        <p:nvSpPr>
          <p:cNvPr id="12" name="Rectangle 11">
            <a:extLst>
              <a:ext uri="{FF2B5EF4-FFF2-40B4-BE49-F238E27FC236}">
                <a16:creationId xmlns:a16="http://schemas.microsoft.com/office/drawing/2014/main" id="{8053DEAB-9E47-F4DF-182D-DDD02E1FAEE2}"/>
              </a:ext>
            </a:extLst>
          </p:cNvPr>
          <p:cNvSpPr/>
          <p:nvPr/>
        </p:nvSpPr>
        <p:spPr>
          <a:xfrm>
            <a:off x="5378678" y="2054639"/>
            <a:ext cx="1720622" cy="21590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4" name="Picture 13" descr="Graphical user interface, application&#10;&#10;Description automatically generated">
            <a:extLst>
              <a:ext uri="{FF2B5EF4-FFF2-40B4-BE49-F238E27FC236}">
                <a16:creationId xmlns:a16="http://schemas.microsoft.com/office/drawing/2014/main" id="{3D6E3ABE-7E5F-92F6-2994-F5E50CC28A35}"/>
              </a:ext>
            </a:extLst>
          </p:cNvPr>
          <p:cNvPicPr>
            <a:picLocks noChangeAspect="1"/>
          </p:cNvPicPr>
          <p:nvPr/>
        </p:nvPicPr>
        <p:blipFill>
          <a:blip r:embed="rId3"/>
          <a:stretch>
            <a:fillRect/>
          </a:stretch>
        </p:blipFill>
        <p:spPr>
          <a:xfrm>
            <a:off x="5378678" y="5863476"/>
            <a:ext cx="6287592" cy="785949"/>
          </a:xfrm>
          <a:prstGeom prst="rect">
            <a:avLst/>
          </a:prstGeom>
        </p:spPr>
      </p:pic>
      <p:sp>
        <p:nvSpPr>
          <p:cNvPr id="15" name="TextBox 14">
            <a:extLst>
              <a:ext uri="{FF2B5EF4-FFF2-40B4-BE49-F238E27FC236}">
                <a16:creationId xmlns:a16="http://schemas.microsoft.com/office/drawing/2014/main" id="{4039B750-0170-EDD9-5182-DDB912355CE8}"/>
              </a:ext>
            </a:extLst>
          </p:cNvPr>
          <p:cNvSpPr txBox="1"/>
          <p:nvPr/>
        </p:nvSpPr>
        <p:spPr>
          <a:xfrm>
            <a:off x="5378678" y="5601866"/>
            <a:ext cx="6287592" cy="261610"/>
          </a:xfrm>
          <a:prstGeom prst="rect">
            <a:avLst/>
          </a:prstGeom>
          <a:noFill/>
        </p:spPr>
        <p:txBody>
          <a:bodyPr wrap="square" rtlCol="0">
            <a:spAutoFit/>
          </a:bodyPr>
          <a:lstStyle/>
          <a:p>
            <a:pPr algn="ctr"/>
            <a:r>
              <a:rPr lang="en-US" sz="1050" dirty="0"/>
              <a:t>Your sprite sheet &amp; frames should look like this once your dimensions are set properly.</a:t>
            </a:r>
          </a:p>
        </p:txBody>
      </p:sp>
    </p:spTree>
    <p:extLst>
      <p:ext uri="{BB962C8B-B14F-4D97-AF65-F5344CB8AC3E}">
        <p14:creationId xmlns:p14="http://schemas.microsoft.com/office/powerpoint/2010/main" val="7906845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3AD0-F32E-82CA-C339-0D004D2BFE61}"/>
              </a:ext>
            </a:extLst>
          </p:cNvPr>
          <p:cNvSpPr>
            <a:spLocks noGrp="1"/>
          </p:cNvSpPr>
          <p:nvPr>
            <p:ph type="title"/>
          </p:nvPr>
        </p:nvSpPr>
        <p:spPr/>
        <p:txBody>
          <a:bodyPr/>
          <a:lstStyle/>
          <a:p>
            <a:r>
              <a:rPr lang="en-US" dirty="0"/>
              <a:t>Creating the Idle Animation</a:t>
            </a:r>
          </a:p>
        </p:txBody>
      </p:sp>
      <p:sp>
        <p:nvSpPr>
          <p:cNvPr id="8" name="Content Placeholder 7">
            <a:extLst>
              <a:ext uri="{FF2B5EF4-FFF2-40B4-BE49-F238E27FC236}">
                <a16:creationId xmlns:a16="http://schemas.microsoft.com/office/drawing/2014/main" id="{B59C1145-6EE4-415F-3C16-9D368D1CB60C}"/>
              </a:ext>
            </a:extLst>
          </p:cNvPr>
          <p:cNvSpPr>
            <a:spLocks noGrp="1"/>
          </p:cNvSpPr>
          <p:nvPr>
            <p:ph sz="half" idx="1"/>
          </p:nvPr>
        </p:nvSpPr>
        <p:spPr/>
        <p:txBody>
          <a:bodyPr>
            <a:normAutofit fontScale="92500" lnSpcReduction="10000"/>
          </a:bodyPr>
          <a:lstStyle/>
          <a:p>
            <a:pPr marL="0" indent="0">
              <a:buNone/>
            </a:pPr>
            <a:r>
              <a:rPr lang="en-US" dirty="0"/>
              <a:t>Set the Frames/Sprite size to the proper dimensions.</a:t>
            </a:r>
          </a:p>
          <a:p>
            <a:endParaRPr lang="en-US" dirty="0"/>
          </a:p>
          <a:p>
            <a:r>
              <a:rPr lang="en-US" dirty="0"/>
              <a:t>If you don’t know the dimensions, the Horizontal &amp; Vertical arrows are a good option for eyeballing.</a:t>
            </a:r>
          </a:p>
          <a:p>
            <a:endParaRPr lang="en-US" dirty="0"/>
          </a:p>
          <a:p>
            <a:r>
              <a:rPr lang="en-US" dirty="0"/>
              <a:t>If you know the size of your sprites, you can set it directly in the </a:t>
            </a:r>
            <a:r>
              <a:rPr lang="en-US" dirty="0">
                <a:solidFill>
                  <a:srgbClr val="FFDD65"/>
                </a:solidFill>
              </a:rPr>
              <a:t>Size fields</a:t>
            </a:r>
            <a:r>
              <a:rPr lang="en-US" dirty="0"/>
              <a:t>. In our case, the width (first field) and height (second field) are both </a:t>
            </a:r>
            <a:r>
              <a:rPr lang="en-US" i="1" dirty="0">
                <a:solidFill>
                  <a:srgbClr val="FFDD65"/>
                </a:solidFill>
              </a:rPr>
              <a:t>32px</a:t>
            </a:r>
            <a:r>
              <a:rPr lang="en-US" dirty="0"/>
              <a:t>.</a:t>
            </a:r>
          </a:p>
        </p:txBody>
      </p:sp>
      <p:pic>
        <p:nvPicPr>
          <p:cNvPr id="9" name="Content Placeholder 5" descr="A screenshot of a computer&#10;&#10;Description automatically generated with medium confidence">
            <a:extLst>
              <a:ext uri="{FF2B5EF4-FFF2-40B4-BE49-F238E27FC236}">
                <a16:creationId xmlns:a16="http://schemas.microsoft.com/office/drawing/2014/main" id="{7FA8F226-2F13-B700-51B4-484BF09A40A3}"/>
              </a:ext>
            </a:extLst>
          </p:cNvPr>
          <p:cNvPicPr>
            <a:picLocks noGrp="1" noChangeAspect="1"/>
          </p:cNvPicPr>
          <p:nvPr>
            <p:ph sz="half" idx="2"/>
          </p:nvPr>
        </p:nvPicPr>
        <p:blipFill>
          <a:blip r:embed="rId2"/>
          <a:stretch>
            <a:fillRect/>
          </a:stretch>
        </p:blipFill>
        <p:spPr>
          <a:xfrm>
            <a:off x="5378678" y="1919516"/>
            <a:ext cx="6287592" cy="3376151"/>
          </a:xfrm>
        </p:spPr>
      </p:pic>
      <p:sp>
        <p:nvSpPr>
          <p:cNvPr id="12" name="Rectangle 11">
            <a:extLst>
              <a:ext uri="{FF2B5EF4-FFF2-40B4-BE49-F238E27FC236}">
                <a16:creationId xmlns:a16="http://schemas.microsoft.com/office/drawing/2014/main" id="{8053DEAB-9E47-F4DF-182D-DDD02E1FAEE2}"/>
              </a:ext>
            </a:extLst>
          </p:cNvPr>
          <p:cNvSpPr/>
          <p:nvPr/>
        </p:nvSpPr>
        <p:spPr>
          <a:xfrm>
            <a:off x="7086600" y="2054639"/>
            <a:ext cx="1104900" cy="215901"/>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3" name="Picture 2" descr="Graphical user interface, application&#10;&#10;Description automatically generated">
            <a:extLst>
              <a:ext uri="{FF2B5EF4-FFF2-40B4-BE49-F238E27FC236}">
                <a16:creationId xmlns:a16="http://schemas.microsoft.com/office/drawing/2014/main" id="{02104D5D-D783-A3CE-2A78-CBEE9DF684C4}"/>
              </a:ext>
            </a:extLst>
          </p:cNvPr>
          <p:cNvPicPr>
            <a:picLocks noChangeAspect="1"/>
          </p:cNvPicPr>
          <p:nvPr/>
        </p:nvPicPr>
        <p:blipFill>
          <a:blip r:embed="rId3"/>
          <a:stretch>
            <a:fillRect/>
          </a:stretch>
        </p:blipFill>
        <p:spPr>
          <a:xfrm>
            <a:off x="5378678" y="5863476"/>
            <a:ext cx="6287592" cy="785949"/>
          </a:xfrm>
          <a:prstGeom prst="rect">
            <a:avLst/>
          </a:prstGeom>
        </p:spPr>
      </p:pic>
      <p:sp>
        <p:nvSpPr>
          <p:cNvPr id="4" name="TextBox 3">
            <a:extLst>
              <a:ext uri="{FF2B5EF4-FFF2-40B4-BE49-F238E27FC236}">
                <a16:creationId xmlns:a16="http://schemas.microsoft.com/office/drawing/2014/main" id="{09EFEAB1-2490-9B83-F23E-C8098FA7E97B}"/>
              </a:ext>
            </a:extLst>
          </p:cNvPr>
          <p:cNvSpPr txBox="1"/>
          <p:nvPr/>
        </p:nvSpPr>
        <p:spPr>
          <a:xfrm>
            <a:off x="5378678" y="5601866"/>
            <a:ext cx="6287592" cy="261610"/>
          </a:xfrm>
          <a:prstGeom prst="rect">
            <a:avLst/>
          </a:prstGeom>
          <a:noFill/>
        </p:spPr>
        <p:txBody>
          <a:bodyPr wrap="square" rtlCol="0">
            <a:spAutoFit/>
          </a:bodyPr>
          <a:lstStyle/>
          <a:p>
            <a:pPr algn="ctr"/>
            <a:r>
              <a:rPr lang="en-US" sz="1050" dirty="0"/>
              <a:t>Your sprite sheet &amp; frames should look like this once your dimensions are set properly.</a:t>
            </a:r>
          </a:p>
        </p:txBody>
      </p:sp>
    </p:spTree>
    <p:extLst>
      <p:ext uri="{BB962C8B-B14F-4D97-AF65-F5344CB8AC3E}">
        <p14:creationId xmlns:p14="http://schemas.microsoft.com/office/powerpoint/2010/main" val="34840800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2A0F-2024-F306-4EFB-76C0A87AAB21}"/>
              </a:ext>
            </a:extLst>
          </p:cNvPr>
          <p:cNvSpPr>
            <a:spLocks noGrp="1"/>
          </p:cNvSpPr>
          <p:nvPr>
            <p:ph type="title"/>
          </p:nvPr>
        </p:nvSpPr>
        <p:spPr/>
        <p:txBody>
          <a:bodyPr/>
          <a:lstStyle/>
          <a:p>
            <a:r>
              <a:rPr lang="en-US" dirty="0"/>
              <a:t>Creating the Idle Animation</a:t>
            </a:r>
          </a:p>
        </p:txBody>
      </p:sp>
      <p:sp>
        <p:nvSpPr>
          <p:cNvPr id="8" name="Content Placeholder 7">
            <a:extLst>
              <a:ext uri="{FF2B5EF4-FFF2-40B4-BE49-F238E27FC236}">
                <a16:creationId xmlns:a16="http://schemas.microsoft.com/office/drawing/2014/main" id="{C7B400EB-3D69-F693-9E6C-FD322C666A5E}"/>
              </a:ext>
            </a:extLst>
          </p:cNvPr>
          <p:cNvSpPr>
            <a:spLocks noGrp="1"/>
          </p:cNvSpPr>
          <p:nvPr>
            <p:ph sz="half" idx="1"/>
          </p:nvPr>
        </p:nvSpPr>
        <p:spPr>
          <a:xfrm>
            <a:off x="680320" y="1919516"/>
            <a:ext cx="4698358" cy="4417784"/>
          </a:xfrm>
        </p:spPr>
        <p:txBody>
          <a:bodyPr>
            <a:normAutofit fontScale="92500" lnSpcReduction="10000"/>
          </a:bodyPr>
          <a:lstStyle/>
          <a:p>
            <a:r>
              <a:rPr lang="en-US" dirty="0"/>
              <a:t>Once your dimensions are set, you then select which frames you want to add to the animation.</a:t>
            </a:r>
          </a:p>
          <a:p>
            <a:endParaRPr lang="en-US" dirty="0"/>
          </a:p>
          <a:p>
            <a:r>
              <a:rPr lang="en-US" dirty="0"/>
              <a:t>You can select and selected frames via left-click.</a:t>
            </a:r>
          </a:p>
          <a:p>
            <a:endParaRPr lang="en-US" dirty="0"/>
          </a:p>
          <a:p>
            <a:r>
              <a:rPr lang="en-US" dirty="0"/>
              <a:t>Select all frames and click the “</a:t>
            </a:r>
            <a:r>
              <a:rPr lang="en-US" dirty="0">
                <a:solidFill>
                  <a:srgbClr val="FFDD65"/>
                </a:solidFill>
              </a:rPr>
              <a:t>Add 11 Frame(s)</a:t>
            </a:r>
            <a:r>
              <a:rPr lang="en-US" dirty="0"/>
              <a:t>” button.</a:t>
            </a:r>
          </a:p>
          <a:p>
            <a:endParaRPr lang="en-US" dirty="0"/>
          </a:p>
          <a:p>
            <a:pPr marL="0" indent="0">
              <a:buNone/>
            </a:pPr>
            <a:r>
              <a:rPr lang="en-US" b="1" dirty="0">
                <a:solidFill>
                  <a:srgbClr val="FFDD65"/>
                </a:solidFill>
              </a:rPr>
              <a:t>Tip: </a:t>
            </a:r>
            <a:r>
              <a:rPr lang="en-US" dirty="0"/>
              <a:t>Use the top right “Select/Clear All Frames” to save on clicks!</a:t>
            </a:r>
          </a:p>
        </p:txBody>
      </p:sp>
      <p:pic>
        <p:nvPicPr>
          <p:cNvPr id="12" name="Content Placeholder 5">
            <a:extLst>
              <a:ext uri="{FF2B5EF4-FFF2-40B4-BE49-F238E27FC236}">
                <a16:creationId xmlns:a16="http://schemas.microsoft.com/office/drawing/2014/main" id="{A489A914-C8EE-5EA0-2744-9CB1E17C03A8}"/>
              </a:ext>
            </a:extLst>
          </p:cNvPr>
          <p:cNvPicPr>
            <a:picLocks noChangeAspect="1"/>
          </p:cNvPicPr>
          <p:nvPr/>
        </p:nvPicPr>
        <p:blipFill>
          <a:blip r:embed="rId2"/>
          <a:stretch>
            <a:fillRect/>
          </a:stretch>
        </p:blipFill>
        <p:spPr>
          <a:xfrm>
            <a:off x="5487251" y="2424062"/>
            <a:ext cx="6332843" cy="3408691"/>
          </a:xfrm>
          <a:prstGeom prst="rect">
            <a:avLst/>
          </a:prstGeom>
        </p:spPr>
      </p:pic>
      <p:sp>
        <p:nvSpPr>
          <p:cNvPr id="15" name="Rectangle 14">
            <a:extLst>
              <a:ext uri="{FF2B5EF4-FFF2-40B4-BE49-F238E27FC236}">
                <a16:creationId xmlns:a16="http://schemas.microsoft.com/office/drawing/2014/main" id="{84F08DC4-A03D-A989-D23F-9C2F90F45E1D}"/>
              </a:ext>
            </a:extLst>
          </p:cNvPr>
          <p:cNvSpPr/>
          <p:nvPr/>
        </p:nvSpPr>
        <p:spPr>
          <a:xfrm>
            <a:off x="9334500" y="5638800"/>
            <a:ext cx="711200" cy="19395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A31E64D-81C6-A0C1-449A-44B6F7A305DE}"/>
              </a:ext>
            </a:extLst>
          </p:cNvPr>
          <p:cNvSpPr txBox="1"/>
          <p:nvPr/>
        </p:nvSpPr>
        <p:spPr>
          <a:xfrm>
            <a:off x="5487250" y="2177841"/>
            <a:ext cx="6332843" cy="246221"/>
          </a:xfrm>
          <a:prstGeom prst="rect">
            <a:avLst/>
          </a:prstGeom>
          <a:noFill/>
        </p:spPr>
        <p:txBody>
          <a:bodyPr wrap="square" rtlCol="0">
            <a:spAutoFit/>
          </a:bodyPr>
          <a:lstStyle/>
          <a:p>
            <a:pPr algn="r"/>
            <a:r>
              <a:rPr lang="en-US" sz="1000" dirty="0"/>
              <a:t>Notice the dark background and thin blue border on each frame indicating that it is selected.</a:t>
            </a:r>
          </a:p>
        </p:txBody>
      </p:sp>
    </p:spTree>
    <p:extLst>
      <p:ext uri="{BB962C8B-B14F-4D97-AF65-F5344CB8AC3E}">
        <p14:creationId xmlns:p14="http://schemas.microsoft.com/office/powerpoint/2010/main" val="23033212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A1835-8FFD-A833-25E7-7D04775FEEE7}"/>
              </a:ext>
            </a:extLst>
          </p:cNvPr>
          <p:cNvSpPr>
            <a:spLocks noGrp="1"/>
          </p:cNvSpPr>
          <p:nvPr>
            <p:ph type="title"/>
          </p:nvPr>
        </p:nvSpPr>
        <p:spPr/>
        <p:txBody>
          <a:bodyPr/>
          <a:lstStyle/>
          <a:p>
            <a:r>
              <a:rPr lang="en-US" dirty="0"/>
              <a:t>Creating the Idle Animation</a:t>
            </a:r>
          </a:p>
        </p:txBody>
      </p:sp>
      <p:sp>
        <p:nvSpPr>
          <p:cNvPr id="13" name="Content Placeholder 12">
            <a:extLst>
              <a:ext uri="{FF2B5EF4-FFF2-40B4-BE49-F238E27FC236}">
                <a16:creationId xmlns:a16="http://schemas.microsoft.com/office/drawing/2014/main" id="{0448D3AF-6DAB-613A-22B4-EE3D750D2BEE}"/>
              </a:ext>
            </a:extLst>
          </p:cNvPr>
          <p:cNvSpPr>
            <a:spLocks noGrp="1"/>
          </p:cNvSpPr>
          <p:nvPr>
            <p:ph sz="half" idx="1"/>
          </p:nvPr>
        </p:nvSpPr>
        <p:spPr>
          <a:xfrm>
            <a:off x="680321" y="2106762"/>
            <a:ext cx="10831358" cy="1080938"/>
          </a:xfrm>
        </p:spPr>
        <p:txBody>
          <a:bodyPr>
            <a:normAutofit fontScale="92500" lnSpcReduction="20000"/>
          </a:bodyPr>
          <a:lstStyle/>
          <a:p>
            <a:pPr marL="0" indent="0" algn="ctr">
              <a:buNone/>
            </a:pPr>
            <a:r>
              <a:rPr lang="en-US" dirty="0"/>
              <a:t>Your animation should now have the 11 frames we selected in the previous step.</a:t>
            </a:r>
          </a:p>
          <a:p>
            <a:pPr marL="0" indent="0" algn="ctr">
              <a:buNone/>
            </a:pPr>
            <a:endParaRPr lang="en-US" dirty="0"/>
          </a:p>
          <a:p>
            <a:pPr marL="0" indent="0" algn="ctr">
              <a:buNone/>
            </a:pPr>
            <a:r>
              <a:rPr lang="en-US" dirty="0"/>
              <a:t>Update the Speed of the “idle” animation to be </a:t>
            </a:r>
            <a:r>
              <a:rPr lang="en-US" dirty="0">
                <a:solidFill>
                  <a:srgbClr val="FFDD65"/>
                </a:solidFill>
              </a:rPr>
              <a:t>20 FPS</a:t>
            </a:r>
            <a:r>
              <a:rPr lang="en-US" dirty="0"/>
              <a:t> and keep Loop toggled “On”.</a:t>
            </a:r>
          </a:p>
          <a:p>
            <a:pPr marL="0" indent="0" algn="ctr">
              <a:buNone/>
            </a:pPr>
            <a:endParaRPr lang="en-US" dirty="0"/>
          </a:p>
        </p:txBody>
      </p:sp>
      <p:pic>
        <p:nvPicPr>
          <p:cNvPr id="14" name="Content Placeholder 10" descr="A screenshot of a computer&#10;&#10;Description automatically generated with medium confidence">
            <a:extLst>
              <a:ext uri="{FF2B5EF4-FFF2-40B4-BE49-F238E27FC236}">
                <a16:creationId xmlns:a16="http://schemas.microsoft.com/office/drawing/2014/main" id="{3A4F44D2-6BB0-3486-6BD4-4DF10C42308F}"/>
              </a:ext>
            </a:extLst>
          </p:cNvPr>
          <p:cNvPicPr>
            <a:picLocks noChangeAspect="1"/>
          </p:cNvPicPr>
          <p:nvPr/>
        </p:nvPicPr>
        <p:blipFill>
          <a:blip r:embed="rId2"/>
          <a:stretch>
            <a:fillRect/>
          </a:stretch>
        </p:blipFill>
        <p:spPr>
          <a:xfrm>
            <a:off x="680320" y="3429000"/>
            <a:ext cx="10831359" cy="2358258"/>
          </a:xfrm>
          <a:prstGeom prst="rect">
            <a:avLst/>
          </a:prstGeom>
        </p:spPr>
      </p:pic>
      <p:sp>
        <p:nvSpPr>
          <p:cNvPr id="15" name="Rectangle 14">
            <a:extLst>
              <a:ext uri="{FF2B5EF4-FFF2-40B4-BE49-F238E27FC236}">
                <a16:creationId xmlns:a16="http://schemas.microsoft.com/office/drawing/2014/main" id="{BF5585AA-DC9D-DAB6-D220-461B78C6C570}"/>
              </a:ext>
            </a:extLst>
          </p:cNvPr>
          <p:cNvSpPr/>
          <p:nvPr/>
        </p:nvSpPr>
        <p:spPr>
          <a:xfrm>
            <a:off x="680320" y="5295900"/>
            <a:ext cx="1643780" cy="25110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02796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B5A2E-E3DA-9712-6DB5-348F14BCDE71}"/>
              </a:ext>
            </a:extLst>
          </p:cNvPr>
          <p:cNvSpPr>
            <a:spLocks noGrp="1"/>
          </p:cNvSpPr>
          <p:nvPr>
            <p:ph type="title"/>
          </p:nvPr>
        </p:nvSpPr>
        <p:spPr/>
        <p:txBody>
          <a:bodyPr/>
          <a:lstStyle/>
          <a:p>
            <a:r>
              <a:rPr lang="en-US" dirty="0"/>
              <a:t>Test the Idle Animation</a:t>
            </a:r>
          </a:p>
        </p:txBody>
      </p:sp>
      <p:sp>
        <p:nvSpPr>
          <p:cNvPr id="3" name="Content Placeholder 2">
            <a:extLst>
              <a:ext uri="{FF2B5EF4-FFF2-40B4-BE49-F238E27FC236}">
                <a16:creationId xmlns:a16="http://schemas.microsoft.com/office/drawing/2014/main" id="{699A7D04-EE2F-1FEC-1FEB-7835226F8695}"/>
              </a:ext>
            </a:extLst>
          </p:cNvPr>
          <p:cNvSpPr>
            <a:spLocks noGrp="1"/>
          </p:cNvSpPr>
          <p:nvPr>
            <p:ph sz="half" idx="1"/>
          </p:nvPr>
        </p:nvSpPr>
        <p:spPr>
          <a:xfrm>
            <a:off x="680320" y="1919516"/>
            <a:ext cx="4698358" cy="4246334"/>
          </a:xfrm>
        </p:spPr>
        <p:txBody>
          <a:bodyPr>
            <a:normAutofit fontScale="85000" lnSpcReduction="10000"/>
          </a:bodyPr>
          <a:lstStyle/>
          <a:p>
            <a:pPr marL="0" indent="0">
              <a:buNone/>
            </a:pPr>
            <a:r>
              <a:rPr lang="en-US" dirty="0"/>
              <a:t>In the scene tree of your Player scene:</a:t>
            </a:r>
          </a:p>
          <a:p>
            <a:endParaRPr lang="en-US" dirty="0"/>
          </a:p>
          <a:p>
            <a:r>
              <a:rPr lang="en-US" dirty="0"/>
              <a:t>Delete the Sprite node.</a:t>
            </a:r>
          </a:p>
          <a:p>
            <a:endParaRPr lang="en-US" dirty="0"/>
          </a:p>
          <a:p>
            <a:r>
              <a:rPr lang="en-US" dirty="0"/>
              <a:t>Set the </a:t>
            </a:r>
            <a:r>
              <a:rPr lang="en-US" dirty="0" err="1">
                <a:solidFill>
                  <a:srgbClr val="FFDD65"/>
                </a:solidFill>
              </a:rPr>
              <a:t>AnimatedSprite</a:t>
            </a:r>
            <a:r>
              <a:rPr lang="en-US" dirty="0"/>
              <a:t> node’s “Playing” property to be toggled On.</a:t>
            </a:r>
          </a:p>
          <a:p>
            <a:endParaRPr lang="en-US" dirty="0"/>
          </a:p>
          <a:p>
            <a:r>
              <a:rPr lang="en-US" dirty="0"/>
              <a:t>Update the </a:t>
            </a:r>
            <a:r>
              <a:rPr lang="en-US" dirty="0">
                <a:solidFill>
                  <a:srgbClr val="FFDD65"/>
                </a:solidFill>
              </a:rPr>
              <a:t>CollisionShape2D</a:t>
            </a:r>
            <a:r>
              <a:rPr lang="en-US" dirty="0"/>
              <a:t> to roughly match the size of the character.</a:t>
            </a:r>
          </a:p>
          <a:p>
            <a:endParaRPr lang="en-US" dirty="0"/>
          </a:p>
          <a:p>
            <a:r>
              <a:rPr lang="en-US" dirty="0"/>
              <a:t>Run the scene!</a:t>
            </a:r>
          </a:p>
        </p:txBody>
      </p:sp>
      <p:pic>
        <p:nvPicPr>
          <p:cNvPr id="8" name="Screen Recording 2022-12-30 at 11.58.07 AM">
            <a:hlinkClick r:id="" action="ppaction://media"/>
            <a:extLst>
              <a:ext uri="{FF2B5EF4-FFF2-40B4-BE49-F238E27FC236}">
                <a16:creationId xmlns:a16="http://schemas.microsoft.com/office/drawing/2014/main" id="{F6AE4BE6-03DE-1D60-9C20-73AE1051913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7068563" y="1919516"/>
            <a:ext cx="3984625" cy="4016375"/>
          </a:xfrm>
        </p:spPr>
      </p:pic>
      <p:pic>
        <p:nvPicPr>
          <p:cNvPr id="5" name="Picture 4" descr="Chart, histogram&#10;&#10;Description automatically generated">
            <a:extLst>
              <a:ext uri="{FF2B5EF4-FFF2-40B4-BE49-F238E27FC236}">
                <a16:creationId xmlns:a16="http://schemas.microsoft.com/office/drawing/2014/main" id="{85B1CAD4-859E-D611-BBF6-B75A08B3D4C6}"/>
              </a:ext>
            </a:extLst>
          </p:cNvPr>
          <p:cNvPicPr>
            <a:picLocks noChangeAspect="1"/>
          </p:cNvPicPr>
          <p:nvPr/>
        </p:nvPicPr>
        <p:blipFill>
          <a:blip r:embed="rId5"/>
          <a:stretch>
            <a:fillRect/>
          </a:stretch>
        </p:blipFill>
        <p:spPr>
          <a:xfrm>
            <a:off x="4727383" y="4874035"/>
            <a:ext cx="1302590" cy="1602625"/>
          </a:xfrm>
          <a:prstGeom prst="rect">
            <a:avLst/>
          </a:prstGeom>
        </p:spPr>
      </p:pic>
      <p:cxnSp>
        <p:nvCxnSpPr>
          <p:cNvPr id="7" name="Straight Arrow Connector 6">
            <a:extLst>
              <a:ext uri="{FF2B5EF4-FFF2-40B4-BE49-F238E27FC236}">
                <a16:creationId xmlns:a16="http://schemas.microsoft.com/office/drawing/2014/main" id="{1816C35B-B8BA-8477-C027-C6C37DAC30FD}"/>
              </a:ext>
            </a:extLst>
          </p:cNvPr>
          <p:cNvCxnSpPr>
            <a:cxnSpLocks/>
          </p:cNvCxnSpPr>
          <p:nvPr/>
        </p:nvCxnSpPr>
        <p:spPr>
          <a:xfrm>
            <a:off x="3688793" y="4937760"/>
            <a:ext cx="966334" cy="548640"/>
          </a:xfrm>
          <a:prstGeom prst="straightConnector1">
            <a:avLst/>
          </a:prstGeom>
          <a:ln>
            <a:solidFill>
              <a:srgbClr val="FFDD65"/>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806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04354-3319-CA15-85A6-FBD828C9E65B}"/>
              </a:ext>
            </a:extLst>
          </p:cNvPr>
          <p:cNvPicPr>
            <a:picLocks noChangeAspect="1"/>
          </p:cNvPicPr>
          <p:nvPr/>
        </p:nvPicPr>
        <p:blipFill>
          <a:blip r:embed="rId2"/>
          <a:stretch>
            <a:fillRect/>
          </a:stretch>
        </p:blipFill>
        <p:spPr>
          <a:xfrm>
            <a:off x="0" y="1657350"/>
            <a:ext cx="7983701" cy="5200650"/>
          </a:xfrm>
          <a:prstGeom prst="rect">
            <a:avLst/>
          </a:prstGeom>
        </p:spPr>
      </p:pic>
      <p:sp>
        <p:nvSpPr>
          <p:cNvPr id="8" name="Title 7">
            <a:extLst>
              <a:ext uri="{FF2B5EF4-FFF2-40B4-BE49-F238E27FC236}">
                <a16:creationId xmlns:a16="http://schemas.microsoft.com/office/drawing/2014/main" id="{40666065-34BD-A2B9-CD3E-FF76F988DDAD}"/>
              </a:ext>
            </a:extLst>
          </p:cNvPr>
          <p:cNvSpPr>
            <a:spLocks noGrp="1"/>
          </p:cNvSpPr>
          <p:nvPr>
            <p:ph type="title"/>
          </p:nvPr>
        </p:nvSpPr>
        <p:spPr/>
        <p:txBody>
          <a:bodyPr/>
          <a:lstStyle/>
          <a:p>
            <a:r>
              <a:rPr lang="en-US" dirty="0"/>
              <a:t>Create a New Project</a:t>
            </a:r>
          </a:p>
        </p:txBody>
      </p:sp>
      <p:sp>
        <p:nvSpPr>
          <p:cNvPr id="15" name="Content Placeholder 2">
            <a:extLst>
              <a:ext uri="{FF2B5EF4-FFF2-40B4-BE49-F238E27FC236}">
                <a16:creationId xmlns:a16="http://schemas.microsoft.com/office/drawing/2014/main" id="{144F09D5-156C-58D5-0970-490EB68D26BA}"/>
              </a:ext>
            </a:extLst>
          </p:cNvPr>
          <p:cNvSpPr txBox="1">
            <a:spLocks/>
          </p:cNvSpPr>
          <p:nvPr/>
        </p:nvSpPr>
        <p:spPr>
          <a:xfrm>
            <a:off x="7971000" y="1919515"/>
            <a:ext cx="3960650" cy="455714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1" dirty="0">
                <a:solidFill>
                  <a:srgbClr val="FFDD65"/>
                </a:solidFill>
              </a:rPr>
              <a:t>OpenGL ES 3.0</a:t>
            </a:r>
          </a:p>
          <a:p>
            <a:r>
              <a:rPr lang="en-US" dirty="0"/>
              <a:t>Offers better shader features and performance.</a:t>
            </a:r>
          </a:p>
          <a:p>
            <a:r>
              <a:rPr lang="en-US" dirty="0"/>
              <a:t>Risky compatibility for games on mobile devices.</a:t>
            </a:r>
          </a:p>
          <a:p>
            <a:pPr marL="0" indent="0">
              <a:buNone/>
            </a:pPr>
            <a:endParaRPr lang="en-US" dirty="0"/>
          </a:p>
          <a:p>
            <a:pPr marL="0" indent="0">
              <a:buNone/>
            </a:pPr>
            <a:r>
              <a:rPr lang="en-US" b="1" dirty="0">
                <a:solidFill>
                  <a:srgbClr val="FFDD65"/>
                </a:solidFill>
              </a:rPr>
              <a:t>OpenGL ES 2.0</a:t>
            </a:r>
          </a:p>
          <a:p>
            <a:r>
              <a:rPr lang="en-US" dirty="0"/>
              <a:t>No GPU particles (can use </a:t>
            </a:r>
            <a:r>
              <a:rPr lang="en-US" dirty="0" err="1"/>
              <a:t>CPUParticles</a:t>
            </a:r>
            <a:r>
              <a:rPr lang="en-US" dirty="0"/>
              <a:t> instead).</a:t>
            </a:r>
          </a:p>
          <a:p>
            <a:r>
              <a:rPr lang="en-US" dirty="0"/>
              <a:t>Incapable of HDR rendering.</a:t>
            </a:r>
          </a:p>
          <a:p>
            <a:r>
              <a:rPr lang="en-US" dirty="0"/>
              <a:t>Lack of post-processing features.</a:t>
            </a:r>
          </a:p>
          <a:p>
            <a:endParaRPr lang="en-US" dirty="0"/>
          </a:p>
        </p:txBody>
      </p:sp>
      <p:sp>
        <p:nvSpPr>
          <p:cNvPr id="3" name="Rectangle 2">
            <a:extLst>
              <a:ext uri="{FF2B5EF4-FFF2-40B4-BE49-F238E27FC236}">
                <a16:creationId xmlns:a16="http://schemas.microsoft.com/office/drawing/2014/main" id="{8B31D032-7227-169D-82A4-2EBF2D8871C3}"/>
              </a:ext>
            </a:extLst>
          </p:cNvPr>
          <p:cNvSpPr/>
          <p:nvPr/>
        </p:nvSpPr>
        <p:spPr>
          <a:xfrm>
            <a:off x="2243300" y="4019550"/>
            <a:ext cx="3484400" cy="1073150"/>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07858EF-C344-8ACA-5649-40ED33E390A9}"/>
              </a:ext>
            </a:extLst>
          </p:cNvPr>
          <p:cNvSpPr txBox="1"/>
          <p:nvPr/>
        </p:nvSpPr>
        <p:spPr>
          <a:xfrm>
            <a:off x="4807570" y="1323778"/>
            <a:ext cx="5734262" cy="276999"/>
          </a:xfrm>
          <a:prstGeom prst="rect">
            <a:avLst/>
          </a:prstGeom>
          <a:noFill/>
        </p:spPr>
        <p:txBody>
          <a:bodyPr wrap="square" rtlCol="0">
            <a:spAutoFit/>
          </a:bodyPr>
          <a:lstStyle/>
          <a:p>
            <a:r>
              <a:rPr lang="en-US" sz="1200" dirty="0">
                <a:solidFill>
                  <a:schemeClr val="tx1">
                    <a:lumMod val="75000"/>
                  </a:schemeClr>
                </a:solidFill>
              </a:rPr>
              <a:t>Session Resources: </a:t>
            </a:r>
            <a:r>
              <a:rPr lang="en-US" sz="1200" i="1" dirty="0">
                <a:solidFill>
                  <a:srgbClr val="FFDD65"/>
                </a:solidFill>
                <a:hlinkClick r:id="rId3">
                  <a:extLst>
                    <a:ext uri="{A12FA001-AC4F-418D-AE19-62706E023703}">
                      <ahyp:hlinkClr xmlns:ahyp="http://schemas.microsoft.com/office/drawing/2018/hyperlinkcolor" val="tx"/>
                    </a:ext>
                  </a:extLst>
                </a:hlinkClick>
              </a:rPr>
              <a:t>https://github.com/brandon-lewis/CodeMash2023-PixelDash</a:t>
            </a:r>
            <a:endParaRPr lang="en-US" sz="1200" i="1" dirty="0">
              <a:solidFill>
                <a:srgbClr val="FFDD65"/>
              </a:solidFill>
            </a:endParaRPr>
          </a:p>
        </p:txBody>
      </p:sp>
    </p:spTree>
    <p:extLst>
      <p:ext uri="{BB962C8B-B14F-4D97-AF65-F5344CB8AC3E}">
        <p14:creationId xmlns:p14="http://schemas.microsoft.com/office/powerpoint/2010/main" val="12700646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8A70-8ED8-F694-AC4A-1CB1589BE826}"/>
              </a:ext>
            </a:extLst>
          </p:cNvPr>
          <p:cNvSpPr>
            <a:spLocks noGrp="1"/>
          </p:cNvSpPr>
          <p:nvPr>
            <p:ph type="title"/>
          </p:nvPr>
        </p:nvSpPr>
        <p:spPr/>
        <p:txBody>
          <a:bodyPr/>
          <a:lstStyle/>
          <a:p>
            <a:r>
              <a:rPr lang="en-US" dirty="0"/>
              <a:t>Triggering Player Animations</a:t>
            </a:r>
          </a:p>
        </p:txBody>
      </p:sp>
      <p:sp>
        <p:nvSpPr>
          <p:cNvPr id="8" name="Content Placeholder 7">
            <a:extLst>
              <a:ext uri="{FF2B5EF4-FFF2-40B4-BE49-F238E27FC236}">
                <a16:creationId xmlns:a16="http://schemas.microsoft.com/office/drawing/2014/main" id="{B2C1F7CB-E03B-9E88-B78B-3E7CF84C6B7B}"/>
              </a:ext>
            </a:extLst>
          </p:cNvPr>
          <p:cNvSpPr>
            <a:spLocks noGrp="1"/>
          </p:cNvSpPr>
          <p:nvPr>
            <p:ph sz="half" idx="1"/>
          </p:nvPr>
        </p:nvSpPr>
        <p:spPr>
          <a:xfrm>
            <a:off x="680320" y="2336873"/>
            <a:ext cx="4698358" cy="3961617"/>
          </a:xfrm>
        </p:spPr>
        <p:txBody>
          <a:bodyPr>
            <a:normAutofit fontScale="92500" lnSpcReduction="10000"/>
          </a:bodyPr>
          <a:lstStyle/>
          <a:p>
            <a:pPr marL="0" indent="0">
              <a:buNone/>
            </a:pPr>
            <a:r>
              <a:rPr lang="en-US" dirty="0"/>
              <a:t>In the Player script, add this code after the </a:t>
            </a:r>
            <a:r>
              <a:rPr lang="en-US" i="1" dirty="0" err="1">
                <a:solidFill>
                  <a:srgbClr val="FFDD65"/>
                </a:solidFill>
              </a:rPr>
              <a:t>move_and_slide</a:t>
            </a:r>
            <a:r>
              <a:rPr lang="en-US" i="1" dirty="0">
                <a:solidFill>
                  <a:srgbClr val="FFDD65"/>
                </a:solidFill>
              </a:rPr>
              <a:t>(…)</a:t>
            </a:r>
            <a:r>
              <a:rPr lang="en-US" i="1" dirty="0"/>
              <a:t> </a:t>
            </a:r>
            <a:r>
              <a:rPr lang="en-US" dirty="0"/>
              <a:t>call in the </a:t>
            </a:r>
            <a:r>
              <a:rPr lang="en-US" dirty="0">
                <a:solidFill>
                  <a:srgbClr val="66E6FF"/>
                </a:solidFill>
              </a:rPr>
              <a:t>_</a:t>
            </a:r>
            <a:r>
              <a:rPr lang="en-US" dirty="0" err="1">
                <a:solidFill>
                  <a:srgbClr val="66E6FF"/>
                </a:solidFill>
              </a:rPr>
              <a:t>physics_process</a:t>
            </a:r>
            <a:r>
              <a:rPr lang="en-US" dirty="0">
                <a:solidFill>
                  <a:srgbClr val="66E6FF"/>
                </a:solidFill>
              </a:rPr>
              <a:t> </a:t>
            </a:r>
            <a:r>
              <a:rPr lang="en-US" dirty="0" err="1"/>
              <a:t>func</a:t>
            </a:r>
            <a:r>
              <a:rPr lang="en-US" dirty="0"/>
              <a:t>.</a:t>
            </a:r>
          </a:p>
          <a:p>
            <a:pPr marL="0" indent="0">
              <a:buNone/>
            </a:pPr>
            <a:endParaRPr lang="en-US" dirty="0"/>
          </a:p>
          <a:p>
            <a:pPr marL="0" indent="0">
              <a:buNone/>
            </a:pPr>
            <a:r>
              <a:rPr lang="en-US" dirty="0"/>
              <a:t>You can reference scene tree nodes by using a </a:t>
            </a:r>
            <a:r>
              <a:rPr lang="en-US" dirty="0">
                <a:solidFill>
                  <a:srgbClr val="FFDD65"/>
                </a:solidFill>
              </a:rPr>
              <a:t>$</a:t>
            </a:r>
            <a:r>
              <a:rPr lang="en-US" dirty="0"/>
              <a:t> symbol followed by the </a:t>
            </a:r>
            <a:r>
              <a:rPr lang="en-US" b="1" i="1" dirty="0"/>
              <a:t>full</a:t>
            </a:r>
            <a:r>
              <a:rPr lang="en-US" dirty="0"/>
              <a:t> node path in the scene tree.</a:t>
            </a:r>
          </a:p>
          <a:p>
            <a:pPr marL="0" indent="0">
              <a:buNone/>
            </a:pPr>
            <a:endParaRPr lang="en-US" dirty="0"/>
          </a:p>
          <a:p>
            <a:pPr marL="0" indent="0">
              <a:buNone/>
            </a:pPr>
            <a:r>
              <a:rPr lang="en-US" dirty="0"/>
              <a:t>On the </a:t>
            </a:r>
            <a:r>
              <a:rPr lang="en-US" dirty="0" err="1">
                <a:solidFill>
                  <a:srgbClr val="FFDD65"/>
                </a:solidFill>
              </a:rPr>
              <a:t>AnimatedSprite</a:t>
            </a:r>
            <a:r>
              <a:rPr lang="en-US" dirty="0"/>
              <a:t> node, we can call the play method to play a specific animation that exists on the </a:t>
            </a:r>
            <a:r>
              <a:rPr lang="en-US" dirty="0" err="1"/>
              <a:t>SpriteFrames</a:t>
            </a:r>
            <a:r>
              <a:rPr lang="en-US" dirty="0"/>
              <a:t> resource.</a:t>
            </a:r>
          </a:p>
        </p:txBody>
      </p:sp>
      <p:sp>
        <p:nvSpPr>
          <p:cNvPr id="4" name="TextBox 3">
            <a:extLst>
              <a:ext uri="{FF2B5EF4-FFF2-40B4-BE49-F238E27FC236}">
                <a16:creationId xmlns:a16="http://schemas.microsoft.com/office/drawing/2014/main" id="{DAD8ED4D-D273-49B3-3640-A2770373A6E3}"/>
              </a:ext>
            </a:extLst>
          </p:cNvPr>
          <p:cNvSpPr txBox="1"/>
          <p:nvPr/>
        </p:nvSpPr>
        <p:spPr>
          <a:xfrm>
            <a:off x="6096000" y="2336873"/>
            <a:ext cx="5530850" cy="4062651"/>
          </a:xfrm>
          <a:prstGeom prst="rect">
            <a:avLst/>
          </a:prstGeom>
          <a:solidFill>
            <a:srgbClr val="202531"/>
          </a:solidFill>
          <a:ln>
            <a:solidFill>
              <a:schemeClr val="tx1"/>
            </a:solidFill>
          </a:ln>
        </p:spPr>
        <p:txBody>
          <a:bodyPr wrap="square" lIns="228600" tIns="228600" rIns="228600" bIns="228600">
            <a:spAutoFit/>
          </a:bodyPr>
          <a:lstStyle/>
          <a:p>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move_left</a:t>
            </a:r>
            <a:r>
              <a:rPr lang="en-US" b="0" dirty="0">
                <a:solidFill>
                  <a:srgbClr val="D4D4D4"/>
                </a:solidFill>
                <a:effectLst/>
                <a:latin typeface="Menlo" panose="020B0609030804020204" pitchFamily="49" charset="0"/>
              </a:rPr>
              <a:t> &gt;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flip_h</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true</a:t>
            </a:r>
            <a:endParaRPr lang="en-US" b="0" dirty="0">
              <a:solidFill>
                <a:srgbClr val="D4D4D4"/>
              </a:solidFill>
              <a:effectLst/>
              <a:latin typeface="Menlo" panose="020B0609030804020204" pitchFamily="49" charset="0"/>
            </a:endParaRPr>
          </a:p>
          <a:p>
            <a:r>
              <a:rPr lang="en-US" b="0" dirty="0" err="1">
                <a:solidFill>
                  <a:srgbClr val="C586C0"/>
                </a:solidFill>
                <a:effectLst/>
                <a:latin typeface="Menlo" panose="020B0609030804020204" pitchFamily="49" charset="0"/>
              </a:rPr>
              <a:t>elif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move_right</a:t>
            </a:r>
            <a:r>
              <a:rPr lang="en-US" b="0" dirty="0">
                <a:solidFill>
                  <a:srgbClr val="D4D4D4"/>
                </a:solidFill>
                <a:effectLst/>
                <a:latin typeface="Menlo" panose="020B0609030804020204" pitchFamily="49" charset="0"/>
              </a:rPr>
              <a:t> &gt;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flip_h</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false</a:t>
            </a:r>
            <a:endParaRPr lang="en-US" b="0" dirty="0">
              <a:solidFill>
                <a:srgbClr val="D4D4D4"/>
              </a:solidFill>
              <a:effectLst/>
              <a:latin typeface="Menlo" panose="020B0609030804020204" pitchFamily="49" charset="0"/>
            </a:endParaRPr>
          </a:p>
          <a:p>
            <a:br>
              <a:rPr lang="en-US" b="0" dirty="0">
                <a:solidFill>
                  <a:srgbClr val="D4D4D4"/>
                </a:solidFill>
                <a:effectLst/>
                <a:latin typeface="Menlo" panose="020B0609030804020204" pitchFamily="49" charset="0"/>
              </a:rPr>
            </a:br>
            <a:r>
              <a:rPr lang="en-US" b="0" dirty="0">
                <a:solidFill>
                  <a:srgbClr val="C586C0"/>
                </a:solidFill>
                <a:effectLst/>
                <a:latin typeface="Menlo" panose="020B0609030804020204" pitchFamily="49" charset="0"/>
              </a:rPr>
              <a:t>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&lt;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"jump"</a:t>
            </a:r>
            <a:r>
              <a:rPr lang="en-US" b="0" dirty="0">
                <a:solidFill>
                  <a:srgbClr val="D4D4D4"/>
                </a:solidFill>
                <a:effectLst/>
                <a:latin typeface="Menlo" panose="020B0609030804020204" pitchFamily="49" charset="0"/>
              </a:rPr>
              <a:t>)</a:t>
            </a:r>
          </a:p>
          <a:p>
            <a:r>
              <a:rPr lang="en-US" b="0" dirty="0" err="1">
                <a:solidFill>
                  <a:srgbClr val="C586C0"/>
                </a:solidFill>
                <a:effectLst/>
                <a:latin typeface="Menlo" panose="020B0609030804020204" pitchFamily="49" charset="0"/>
              </a:rPr>
              <a:t>elif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y</a:t>
            </a:r>
            <a:r>
              <a:rPr lang="en-US" b="0" dirty="0">
                <a:solidFill>
                  <a:srgbClr val="D4D4D4"/>
                </a:solidFill>
                <a:effectLst/>
                <a:latin typeface="Menlo" panose="020B0609030804020204" pitchFamily="49" charset="0"/>
              </a:rPr>
              <a:t> &gt;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"fall"</a:t>
            </a:r>
            <a:r>
              <a:rPr lang="en-US" b="0" dirty="0">
                <a:solidFill>
                  <a:srgbClr val="D4D4D4"/>
                </a:solidFill>
                <a:effectLst/>
                <a:latin typeface="Menlo" panose="020B0609030804020204" pitchFamily="49" charset="0"/>
              </a:rPr>
              <a:t>)</a:t>
            </a:r>
          </a:p>
          <a:p>
            <a:r>
              <a:rPr lang="en-US" b="0" dirty="0" err="1">
                <a:solidFill>
                  <a:srgbClr val="C586C0"/>
                </a:solidFill>
                <a:effectLst/>
                <a:latin typeface="Menlo" panose="020B0609030804020204" pitchFamily="49" charset="0"/>
              </a:rPr>
              <a:t>elif</a:t>
            </a:r>
            <a:r>
              <a:rPr lang="en-US" b="0" dirty="0">
                <a:solidFill>
                  <a:srgbClr val="D4D4D4"/>
                </a:solidFill>
                <a:effectLst/>
                <a:latin typeface="Menlo" panose="020B0609030804020204" pitchFamily="49" charset="0"/>
              </a:rPr>
              <a:t> </a:t>
            </a:r>
            <a:r>
              <a:rPr lang="en-US" b="0" dirty="0" err="1">
                <a:solidFill>
                  <a:srgbClr val="D4D4D4"/>
                </a:solidFill>
                <a:effectLst/>
                <a:latin typeface="Menlo" panose="020B0609030804020204" pitchFamily="49" charset="0"/>
              </a:rPr>
              <a:t>velocity.</a:t>
            </a:r>
            <a:r>
              <a:rPr lang="en-US" b="0" dirty="0" err="1">
                <a:solidFill>
                  <a:srgbClr val="9CDCFE"/>
                </a:solidFill>
                <a:effectLst/>
                <a:latin typeface="Menlo" panose="020B0609030804020204" pitchFamily="49" charset="0"/>
              </a:rPr>
              <a:t>x</a:t>
            </a:r>
            <a:r>
              <a:rPr lang="en-US" b="0" dirty="0">
                <a:solidFill>
                  <a:srgbClr val="D4D4D4"/>
                </a:solidFill>
                <a:effectLst/>
                <a:latin typeface="Menlo" panose="020B0609030804020204" pitchFamily="49" charset="0"/>
              </a:rPr>
              <a:t> != </a:t>
            </a:r>
            <a:r>
              <a:rPr lang="en-US" b="0" dirty="0">
                <a:solidFill>
                  <a:srgbClr val="B5CEA8"/>
                </a:solidFill>
                <a:effectLst/>
                <a:latin typeface="Menlo" panose="020B0609030804020204" pitchFamily="49" charset="0"/>
              </a:rPr>
              <a:t>0</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"run"</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else</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	$</a:t>
            </a:r>
            <a:r>
              <a:rPr lang="en-US" b="0" dirty="0" err="1">
                <a:solidFill>
                  <a:srgbClr val="D7BA7D"/>
                </a:solidFill>
                <a:effectLst/>
                <a:latin typeface="Menlo" panose="020B0609030804020204" pitchFamily="49" charset="0"/>
              </a:rPr>
              <a:t>AnimatedSprite</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play</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"idle"</a:t>
            </a:r>
            <a:r>
              <a:rPr lang="en-US"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2430034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871E39D-B673-AA05-0833-2235B56C69B2}"/>
              </a:ext>
            </a:extLst>
          </p:cNvPr>
          <p:cNvSpPr>
            <a:spLocks noGrp="1"/>
          </p:cNvSpPr>
          <p:nvPr>
            <p:ph type="title"/>
          </p:nvPr>
        </p:nvSpPr>
        <p:spPr/>
        <p:txBody>
          <a:bodyPr/>
          <a:lstStyle/>
          <a:p>
            <a:r>
              <a:rPr lang="en-US" dirty="0"/>
              <a:t>Lab Time &amp; Break (~15 Minutes)</a:t>
            </a:r>
          </a:p>
        </p:txBody>
      </p:sp>
      <p:sp>
        <p:nvSpPr>
          <p:cNvPr id="13" name="Content Placeholder 12">
            <a:extLst>
              <a:ext uri="{FF2B5EF4-FFF2-40B4-BE49-F238E27FC236}">
                <a16:creationId xmlns:a16="http://schemas.microsoft.com/office/drawing/2014/main" id="{7186BE40-3499-E448-F84C-6E4322573500}"/>
              </a:ext>
            </a:extLst>
          </p:cNvPr>
          <p:cNvSpPr>
            <a:spLocks noGrp="1"/>
          </p:cNvSpPr>
          <p:nvPr>
            <p:ph sz="half" idx="1"/>
          </p:nvPr>
        </p:nvSpPr>
        <p:spPr>
          <a:xfrm>
            <a:off x="680320" y="1919516"/>
            <a:ext cx="4698358" cy="4208234"/>
          </a:xfrm>
        </p:spPr>
        <p:txBody>
          <a:bodyPr>
            <a:normAutofit fontScale="92500" lnSpcReduction="10000"/>
          </a:bodyPr>
          <a:lstStyle/>
          <a:p>
            <a:r>
              <a:rPr lang="en-US" dirty="0"/>
              <a:t>Add the following 4 animations to your character:</a:t>
            </a:r>
          </a:p>
          <a:p>
            <a:pPr lvl="1"/>
            <a:r>
              <a:rPr lang="en-US" dirty="0"/>
              <a:t>fall</a:t>
            </a:r>
          </a:p>
          <a:p>
            <a:pPr lvl="1"/>
            <a:r>
              <a:rPr lang="en-US" dirty="0"/>
              <a:t>jump</a:t>
            </a:r>
          </a:p>
          <a:p>
            <a:pPr lvl="1"/>
            <a:r>
              <a:rPr lang="en-US" dirty="0"/>
              <a:t>idle</a:t>
            </a:r>
          </a:p>
          <a:p>
            <a:pPr lvl="1"/>
            <a:r>
              <a:rPr lang="en-US" dirty="0"/>
              <a:t>run</a:t>
            </a:r>
          </a:p>
          <a:p>
            <a:pPr marL="0" indent="0">
              <a:buNone/>
            </a:pPr>
            <a:endParaRPr lang="en-US" dirty="0"/>
          </a:p>
          <a:p>
            <a:pPr marL="0" indent="0">
              <a:buNone/>
            </a:pPr>
            <a:r>
              <a:rPr lang="en-US" dirty="0"/>
              <a:t>Ensure that the idle and run animations are set to Loop and have a Speed value of </a:t>
            </a:r>
            <a:r>
              <a:rPr lang="en-US" u="sng" dirty="0"/>
              <a:t>20 FPS</a:t>
            </a:r>
            <a:r>
              <a:rPr lang="en-US" dirty="0"/>
              <a:t>!</a:t>
            </a:r>
          </a:p>
          <a:p>
            <a:pPr marL="0" indent="0">
              <a:buNone/>
            </a:pPr>
            <a:endParaRPr lang="en-US" dirty="0"/>
          </a:p>
          <a:p>
            <a:pPr marL="0" indent="0">
              <a:buNone/>
            </a:pPr>
            <a:r>
              <a:rPr lang="en-US" dirty="0"/>
              <a:t>Update the Player script with the code from the previous slide.</a:t>
            </a:r>
          </a:p>
        </p:txBody>
      </p:sp>
      <p:pic>
        <p:nvPicPr>
          <p:cNvPr id="23" name="Graphic 22" descr="Stopwatch with solid fill">
            <a:extLst>
              <a:ext uri="{FF2B5EF4-FFF2-40B4-BE49-F238E27FC236}">
                <a16:creationId xmlns:a16="http://schemas.microsoft.com/office/drawing/2014/main" id="{CFE72069-72B8-5D9D-2C32-AB667E9AB0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9782" y="464609"/>
            <a:ext cx="914400" cy="914400"/>
          </a:xfrm>
          <a:prstGeom prst="rect">
            <a:avLst/>
          </a:prstGeom>
        </p:spPr>
      </p:pic>
      <p:pic>
        <p:nvPicPr>
          <p:cNvPr id="7" name="Screen Recording 2022-12-30 at 12.36.45 PM">
            <a:hlinkClick r:id="" action="ppaction://media"/>
            <a:extLst>
              <a:ext uri="{FF2B5EF4-FFF2-40B4-BE49-F238E27FC236}">
                <a16:creationId xmlns:a16="http://schemas.microsoft.com/office/drawing/2014/main" id="{298606D9-D2AF-EB1C-E661-7656E1BFAED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951537" y="2460906"/>
            <a:ext cx="3984624" cy="4015754"/>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F0A0D66-2D4A-1D11-8112-244E2A0C51E9}"/>
              </a:ext>
            </a:extLst>
          </p:cNvPr>
          <p:cNvPicPr>
            <a:picLocks noChangeAspect="1"/>
          </p:cNvPicPr>
          <p:nvPr/>
        </p:nvPicPr>
        <p:blipFill>
          <a:blip r:embed="rId7"/>
          <a:stretch>
            <a:fillRect/>
          </a:stretch>
        </p:blipFill>
        <p:spPr>
          <a:xfrm>
            <a:off x="5951537" y="1836019"/>
            <a:ext cx="3984625" cy="1162182"/>
          </a:xfrm>
          <a:prstGeom prst="rect">
            <a:avLst/>
          </a:prstGeom>
        </p:spPr>
      </p:pic>
    </p:spTree>
    <p:extLst>
      <p:ext uri="{BB962C8B-B14F-4D97-AF65-F5344CB8AC3E}">
        <p14:creationId xmlns:p14="http://schemas.microsoft.com/office/powerpoint/2010/main" val="23826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1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everal&#10;&#10;Description automatically generated">
            <a:extLst>
              <a:ext uri="{FF2B5EF4-FFF2-40B4-BE49-F238E27FC236}">
                <a16:creationId xmlns:a16="http://schemas.microsoft.com/office/drawing/2014/main" id="{FACB4373-DFB7-34B4-330F-B0D0BA648C1F}"/>
              </a:ext>
            </a:extLst>
          </p:cNvPr>
          <p:cNvPicPr>
            <a:picLocks noChangeAspect="1"/>
          </p:cNvPicPr>
          <p:nvPr/>
        </p:nvPicPr>
        <p:blipFill>
          <a:blip r:embed="rId3"/>
          <a:stretch>
            <a:fillRect/>
          </a:stretch>
        </p:blipFill>
        <p:spPr>
          <a:xfrm>
            <a:off x="6444098" y="1919288"/>
            <a:ext cx="4660175" cy="4376080"/>
          </a:xfrm>
          <a:prstGeom prst="rect">
            <a:avLst/>
          </a:prstGeom>
        </p:spPr>
      </p:pic>
      <p:sp>
        <p:nvSpPr>
          <p:cNvPr id="11" name="Content Placeholder 2">
            <a:extLst>
              <a:ext uri="{FF2B5EF4-FFF2-40B4-BE49-F238E27FC236}">
                <a16:creationId xmlns:a16="http://schemas.microsoft.com/office/drawing/2014/main" id="{DF556E0D-7E1A-588D-9805-7885A97CC830}"/>
              </a:ext>
            </a:extLst>
          </p:cNvPr>
          <p:cNvSpPr txBox="1">
            <a:spLocks/>
          </p:cNvSpPr>
          <p:nvPr/>
        </p:nvSpPr>
        <p:spPr>
          <a:xfrm>
            <a:off x="680320" y="1919288"/>
            <a:ext cx="5595789" cy="4376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457200" indent="-457200">
              <a:buFont typeface="+mj-lt"/>
              <a:buAutoNum type="arabicPeriod"/>
            </a:pPr>
            <a:r>
              <a:rPr lang="en-US" dirty="0"/>
              <a:t>☑️ Controllable Player</a:t>
            </a:r>
          </a:p>
          <a:p>
            <a:pPr marL="457200" indent="-457200">
              <a:buFont typeface="+mj-lt"/>
              <a:buAutoNum type="arabicPeriod"/>
            </a:pPr>
            <a:r>
              <a:rPr lang="en-US" dirty="0">
                <a:solidFill>
                  <a:srgbClr val="FFDD65"/>
                </a:solidFill>
              </a:rPr>
              <a:t>Reusable Base Level</a:t>
            </a:r>
          </a:p>
          <a:p>
            <a:pPr marL="457200" indent="-457200">
              <a:buFont typeface="+mj-lt"/>
              <a:buAutoNum type="arabicPeriod"/>
            </a:pPr>
            <a:r>
              <a:rPr lang="en-US" dirty="0"/>
              <a:t>Player &amp; Level Polish</a:t>
            </a:r>
            <a:br>
              <a:rPr lang="en-US" dirty="0"/>
            </a:br>
            <a:r>
              <a:rPr lang="en-US" sz="2200" i="1" dirty="0">
                <a:solidFill>
                  <a:schemeClr val="tx1">
                    <a:lumMod val="65000"/>
                  </a:schemeClr>
                </a:solidFill>
              </a:rPr>
              <a:t>(Camera, Gravity, Sound, Background)</a:t>
            </a:r>
          </a:p>
          <a:p>
            <a:pPr marL="457200" indent="-457200">
              <a:buFont typeface="+mj-lt"/>
              <a:buAutoNum type="arabicPeriod"/>
            </a:pPr>
            <a:r>
              <a:rPr lang="en-US" dirty="0"/>
              <a:t>Level Checkpoints</a:t>
            </a:r>
          </a:p>
          <a:p>
            <a:pPr marL="457200" indent="-457200">
              <a:buFont typeface="+mj-lt"/>
              <a:buAutoNum type="arabicPeriod"/>
            </a:pPr>
            <a:r>
              <a:rPr lang="en-US" dirty="0"/>
              <a:t>Hazards &amp; Player Respawn</a:t>
            </a:r>
          </a:p>
          <a:p>
            <a:pPr marL="457200" indent="-457200">
              <a:buFont typeface="+mj-lt"/>
              <a:buAutoNum type="arabicPeriod"/>
            </a:pPr>
            <a:r>
              <a:rPr lang="en-US" dirty="0"/>
              <a:t>Collectibles &amp; HUD</a:t>
            </a:r>
          </a:p>
          <a:p>
            <a:pPr marL="457200" indent="-457200">
              <a:buFont typeface="+mj-lt"/>
              <a:buAutoNum type="arabicPeriod"/>
            </a:pPr>
            <a:r>
              <a:rPr lang="en-US" dirty="0"/>
              <a:t>A Basic Enemy</a:t>
            </a:r>
          </a:p>
          <a:p>
            <a:pPr marL="457200" indent="-457200">
              <a:buFont typeface="+mj-lt"/>
              <a:buAutoNum type="arabicPeriod"/>
            </a:pPr>
            <a:r>
              <a:rPr lang="en-US" dirty="0"/>
              <a:t>Main Menu &amp; Changing Scenes</a:t>
            </a:r>
          </a:p>
          <a:p>
            <a:pPr marL="457200" indent="-457200">
              <a:buFont typeface="+mj-lt"/>
              <a:buAutoNum type="arabicPeriod"/>
            </a:pPr>
            <a:r>
              <a:rPr lang="en-US" dirty="0"/>
              <a:t>Open Workshop, Tinker Time</a:t>
            </a:r>
          </a:p>
        </p:txBody>
      </p:sp>
      <p:sp>
        <p:nvSpPr>
          <p:cNvPr id="2" name="Title 1">
            <a:extLst>
              <a:ext uri="{FF2B5EF4-FFF2-40B4-BE49-F238E27FC236}">
                <a16:creationId xmlns:a16="http://schemas.microsoft.com/office/drawing/2014/main" id="{7F943239-47B1-3FAF-D8FC-E59AEFF16471}"/>
              </a:ext>
            </a:extLst>
          </p:cNvPr>
          <p:cNvSpPr>
            <a:spLocks noGrp="1"/>
          </p:cNvSpPr>
          <p:nvPr>
            <p:ph type="title"/>
          </p:nvPr>
        </p:nvSpPr>
        <p:spPr/>
        <p:txBody>
          <a:bodyPr>
            <a:normAutofit/>
          </a:bodyPr>
          <a:lstStyle/>
          <a:p>
            <a:r>
              <a:rPr lang="en-US" dirty="0"/>
              <a:t>Session Goal #2: Reusable Base Level</a:t>
            </a:r>
          </a:p>
        </p:txBody>
      </p:sp>
    </p:spTree>
    <p:extLst>
      <p:ext uri="{BB962C8B-B14F-4D97-AF65-F5344CB8AC3E}">
        <p14:creationId xmlns:p14="http://schemas.microsoft.com/office/powerpoint/2010/main" val="25816451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AB22-4DAF-7E55-20FA-03D3B033977A}"/>
              </a:ext>
            </a:extLst>
          </p:cNvPr>
          <p:cNvSpPr>
            <a:spLocks noGrp="1"/>
          </p:cNvSpPr>
          <p:nvPr>
            <p:ph type="title"/>
          </p:nvPr>
        </p:nvSpPr>
        <p:spPr/>
        <p:txBody>
          <a:bodyPr/>
          <a:lstStyle/>
          <a:p>
            <a:r>
              <a:rPr lang="en-US" dirty="0"/>
              <a:t>Creating a base Level Scene</a:t>
            </a:r>
          </a:p>
        </p:txBody>
      </p:sp>
      <p:sp>
        <p:nvSpPr>
          <p:cNvPr id="12" name="Content Placeholder 11">
            <a:extLst>
              <a:ext uri="{FF2B5EF4-FFF2-40B4-BE49-F238E27FC236}">
                <a16:creationId xmlns:a16="http://schemas.microsoft.com/office/drawing/2014/main" id="{7D5CD657-1007-7865-57E8-0432409174A6}"/>
              </a:ext>
            </a:extLst>
          </p:cNvPr>
          <p:cNvSpPr>
            <a:spLocks noGrp="1"/>
          </p:cNvSpPr>
          <p:nvPr>
            <p:ph sz="half" idx="1"/>
          </p:nvPr>
        </p:nvSpPr>
        <p:spPr>
          <a:xfrm>
            <a:off x="680320" y="1919516"/>
            <a:ext cx="4698358" cy="4176483"/>
          </a:xfrm>
        </p:spPr>
        <p:txBody>
          <a:bodyPr>
            <a:normAutofit fontScale="92500" lnSpcReduction="10000"/>
          </a:bodyPr>
          <a:lstStyle/>
          <a:p>
            <a:pPr marL="0" indent="0">
              <a:buNone/>
            </a:pPr>
            <a:r>
              <a:rPr lang="en-US" dirty="0"/>
              <a:t>We can’t easily add ground or platforms to the Player, since they would move </a:t>
            </a:r>
            <a:r>
              <a:rPr lang="en-US" i="1" dirty="0"/>
              <a:t>with</a:t>
            </a:r>
            <a:r>
              <a:rPr lang="en-US" dirty="0"/>
              <a:t> the Player.</a:t>
            </a:r>
          </a:p>
          <a:p>
            <a:endParaRPr lang="en-US" dirty="0"/>
          </a:p>
          <a:p>
            <a:r>
              <a:rPr lang="en-US" dirty="0"/>
              <a:t>Create a New Scene via the Scene menu.</a:t>
            </a:r>
          </a:p>
          <a:p>
            <a:endParaRPr lang="en-US" dirty="0"/>
          </a:p>
          <a:p>
            <a:r>
              <a:rPr lang="en-US" dirty="0"/>
              <a:t>Use Node2D as the root node for our new Scene.</a:t>
            </a:r>
          </a:p>
          <a:p>
            <a:endParaRPr lang="en-US" dirty="0"/>
          </a:p>
          <a:p>
            <a:r>
              <a:rPr lang="en-US" dirty="0"/>
              <a:t>Rename this new Scene’s Node2D root node as “Level”.</a:t>
            </a:r>
          </a:p>
        </p:txBody>
      </p:sp>
      <p:pic>
        <p:nvPicPr>
          <p:cNvPr id="13" name="Content Placeholder 4">
            <a:extLst>
              <a:ext uri="{FF2B5EF4-FFF2-40B4-BE49-F238E27FC236}">
                <a16:creationId xmlns:a16="http://schemas.microsoft.com/office/drawing/2014/main" id="{14576D4A-5753-4B39-7F7B-7E2BB8B01D21}"/>
              </a:ext>
            </a:extLst>
          </p:cNvPr>
          <p:cNvPicPr>
            <a:picLocks noGrp="1" noChangeAspect="1"/>
          </p:cNvPicPr>
          <p:nvPr>
            <p:ph sz="half" idx="2"/>
          </p:nvPr>
        </p:nvPicPr>
        <p:blipFill>
          <a:blip r:embed="rId2"/>
          <a:stretch>
            <a:fillRect/>
          </a:stretch>
        </p:blipFill>
        <p:spPr>
          <a:xfrm>
            <a:off x="6000526" y="1693333"/>
            <a:ext cx="2840913" cy="5020733"/>
          </a:xfrm>
        </p:spPr>
      </p:pic>
      <p:sp>
        <p:nvSpPr>
          <p:cNvPr id="14" name="Rectangle 13">
            <a:extLst>
              <a:ext uri="{FF2B5EF4-FFF2-40B4-BE49-F238E27FC236}">
                <a16:creationId xmlns:a16="http://schemas.microsoft.com/office/drawing/2014/main" id="{AB0A0EE2-C59A-CC84-02CD-731C3687AC89}"/>
              </a:ext>
            </a:extLst>
          </p:cNvPr>
          <p:cNvSpPr/>
          <p:nvPr/>
        </p:nvSpPr>
        <p:spPr>
          <a:xfrm>
            <a:off x="6000526" y="2006600"/>
            <a:ext cx="2840913" cy="229955"/>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6" name="Picture 15" descr="Graphical user interface, application&#10;&#10;Description automatically generated">
            <a:extLst>
              <a:ext uri="{FF2B5EF4-FFF2-40B4-BE49-F238E27FC236}">
                <a16:creationId xmlns:a16="http://schemas.microsoft.com/office/drawing/2014/main" id="{1B5E7C34-23D5-EAE8-400C-80A277AC1CEF}"/>
              </a:ext>
            </a:extLst>
          </p:cNvPr>
          <p:cNvPicPr>
            <a:picLocks noChangeAspect="1"/>
          </p:cNvPicPr>
          <p:nvPr/>
        </p:nvPicPr>
        <p:blipFill>
          <a:blip r:embed="rId3"/>
          <a:stretch>
            <a:fillRect/>
          </a:stretch>
        </p:blipFill>
        <p:spPr>
          <a:xfrm>
            <a:off x="9090749" y="2985216"/>
            <a:ext cx="2840913" cy="1852770"/>
          </a:xfrm>
          <a:prstGeom prst="rect">
            <a:avLst/>
          </a:prstGeom>
        </p:spPr>
      </p:pic>
      <p:sp>
        <p:nvSpPr>
          <p:cNvPr id="17" name="Rectangle 16">
            <a:extLst>
              <a:ext uri="{FF2B5EF4-FFF2-40B4-BE49-F238E27FC236}">
                <a16:creationId xmlns:a16="http://schemas.microsoft.com/office/drawing/2014/main" id="{59FE498C-4553-3E39-4B4A-2DFB65280B52}"/>
              </a:ext>
            </a:extLst>
          </p:cNvPr>
          <p:cNvSpPr/>
          <p:nvPr/>
        </p:nvSpPr>
        <p:spPr>
          <a:xfrm>
            <a:off x="9150127" y="3788156"/>
            <a:ext cx="2711674" cy="229955"/>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06521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D66B-395D-15CC-5361-ECDB10E5E8EA}"/>
              </a:ext>
            </a:extLst>
          </p:cNvPr>
          <p:cNvSpPr>
            <a:spLocks noGrp="1"/>
          </p:cNvSpPr>
          <p:nvPr>
            <p:ph type="title"/>
          </p:nvPr>
        </p:nvSpPr>
        <p:spPr/>
        <p:txBody>
          <a:bodyPr/>
          <a:lstStyle/>
          <a:p>
            <a:r>
              <a:rPr lang="en-US" dirty="0"/>
              <a:t>Creating a base Level Scene</a:t>
            </a:r>
          </a:p>
        </p:txBody>
      </p:sp>
      <p:sp>
        <p:nvSpPr>
          <p:cNvPr id="5" name="Content Placeholder 4">
            <a:extLst>
              <a:ext uri="{FF2B5EF4-FFF2-40B4-BE49-F238E27FC236}">
                <a16:creationId xmlns:a16="http://schemas.microsoft.com/office/drawing/2014/main" id="{D29216AB-9210-52DC-337F-45A4B2E470BF}"/>
              </a:ext>
            </a:extLst>
          </p:cNvPr>
          <p:cNvSpPr>
            <a:spLocks noGrp="1"/>
          </p:cNvSpPr>
          <p:nvPr>
            <p:ph sz="half" idx="1"/>
          </p:nvPr>
        </p:nvSpPr>
        <p:spPr>
          <a:xfrm>
            <a:off x="680319" y="1919515"/>
            <a:ext cx="5191879" cy="4602779"/>
          </a:xfrm>
        </p:spPr>
        <p:txBody>
          <a:bodyPr>
            <a:normAutofit fontScale="85000" lnSpcReduction="10000"/>
          </a:bodyPr>
          <a:lstStyle/>
          <a:p>
            <a:r>
              <a:rPr lang="en-US" dirty="0"/>
              <a:t>Add some new nodes mimicking the structure shown to the right and rename them as shown.</a:t>
            </a:r>
          </a:p>
          <a:p>
            <a:endParaRPr lang="en-US" dirty="0"/>
          </a:p>
          <a:p>
            <a:r>
              <a:rPr lang="en-US" dirty="0"/>
              <a:t>Make sure the </a:t>
            </a:r>
            <a:r>
              <a:rPr lang="en-US" i="1" dirty="0"/>
              <a:t>World</a:t>
            </a:r>
            <a:r>
              <a:rPr lang="en-US" dirty="0"/>
              <a:t> and </a:t>
            </a:r>
            <a:r>
              <a:rPr lang="en-US" i="1" dirty="0"/>
              <a:t>Ground</a:t>
            </a:r>
            <a:r>
              <a:rPr lang="en-US" dirty="0"/>
              <a:t> nodes are nested child nodes, not siblings!</a:t>
            </a:r>
          </a:p>
          <a:p>
            <a:endParaRPr lang="en-US" dirty="0"/>
          </a:p>
          <a:p>
            <a:r>
              <a:rPr lang="en-US" dirty="0"/>
              <a:t>On the </a:t>
            </a:r>
            <a:r>
              <a:rPr lang="en-US" dirty="0">
                <a:solidFill>
                  <a:srgbClr val="FFDD65"/>
                </a:solidFill>
              </a:rPr>
              <a:t>Ground</a:t>
            </a:r>
            <a:r>
              <a:rPr lang="en-US" dirty="0"/>
              <a:t> </a:t>
            </a:r>
            <a:r>
              <a:rPr lang="en-US" dirty="0" err="1"/>
              <a:t>TileMap</a:t>
            </a:r>
            <a:r>
              <a:rPr lang="en-US" dirty="0"/>
              <a:t> node, set the </a:t>
            </a:r>
            <a:r>
              <a:rPr lang="en-US" dirty="0">
                <a:solidFill>
                  <a:srgbClr val="FFDD65"/>
                </a:solidFill>
              </a:rPr>
              <a:t>Cell Size </a:t>
            </a:r>
            <a:r>
              <a:rPr lang="en-US" dirty="0"/>
              <a:t>property to be 16x16 instead of 64x64 (in the Inspector window).</a:t>
            </a:r>
          </a:p>
          <a:p>
            <a:endParaRPr lang="en-US" dirty="0"/>
          </a:p>
          <a:p>
            <a:r>
              <a:rPr lang="en-US" dirty="0"/>
              <a:t>Set the </a:t>
            </a:r>
            <a:r>
              <a:rPr lang="en-US" dirty="0">
                <a:solidFill>
                  <a:srgbClr val="FFDD65"/>
                </a:solidFill>
              </a:rPr>
              <a:t>Tile Set </a:t>
            </a:r>
            <a:r>
              <a:rPr lang="en-US" dirty="0"/>
              <a:t>property to be a New </a:t>
            </a:r>
            <a:r>
              <a:rPr lang="en-US" dirty="0" err="1"/>
              <a:t>Tileset</a:t>
            </a:r>
            <a:r>
              <a:rPr lang="en-US" dirty="0"/>
              <a:t>. Once created, click that new value and save the </a:t>
            </a:r>
            <a:r>
              <a:rPr lang="en-US" dirty="0" err="1"/>
              <a:t>TileSet</a:t>
            </a:r>
            <a:r>
              <a:rPr lang="en-US" dirty="0"/>
              <a:t> (similar to what we did for the </a:t>
            </a:r>
            <a:r>
              <a:rPr lang="en-US" dirty="0" err="1"/>
              <a:t>AnimatedSprite</a:t>
            </a:r>
            <a:r>
              <a:rPr lang="en-US" dirty="0"/>
              <a:t>).</a:t>
            </a:r>
          </a:p>
        </p:txBody>
      </p:sp>
      <p:pic>
        <p:nvPicPr>
          <p:cNvPr id="10" name="Content Placeholder 9" descr="Text&#10;&#10;Description automatically generated">
            <a:extLst>
              <a:ext uri="{FF2B5EF4-FFF2-40B4-BE49-F238E27FC236}">
                <a16:creationId xmlns:a16="http://schemas.microsoft.com/office/drawing/2014/main" id="{12FC8FE0-F14B-AE16-4BBD-8503D350CE1F}"/>
              </a:ext>
            </a:extLst>
          </p:cNvPr>
          <p:cNvPicPr>
            <a:picLocks noGrp="1" noChangeAspect="1"/>
          </p:cNvPicPr>
          <p:nvPr>
            <p:ph sz="half" idx="2"/>
          </p:nvPr>
        </p:nvPicPr>
        <p:blipFill>
          <a:blip r:embed="rId2"/>
          <a:stretch>
            <a:fillRect/>
          </a:stretch>
        </p:blipFill>
        <p:spPr>
          <a:xfrm>
            <a:off x="6319802" y="2930525"/>
            <a:ext cx="3898900" cy="1168400"/>
          </a:xfrm>
          <a:ln>
            <a:solidFill>
              <a:schemeClr val="tx1"/>
            </a:solidFill>
          </a:ln>
        </p:spPr>
      </p:pic>
      <p:sp>
        <p:nvSpPr>
          <p:cNvPr id="13" name="Bent Arrow 12">
            <a:extLst>
              <a:ext uri="{FF2B5EF4-FFF2-40B4-BE49-F238E27FC236}">
                <a16:creationId xmlns:a16="http://schemas.microsoft.com/office/drawing/2014/main" id="{5769D24E-9B1B-7BAB-48A8-1015BA1152FE}"/>
              </a:ext>
            </a:extLst>
          </p:cNvPr>
          <p:cNvSpPr/>
          <p:nvPr/>
        </p:nvSpPr>
        <p:spPr>
          <a:xfrm rot="5400000">
            <a:off x="7804664" y="3213100"/>
            <a:ext cx="598976" cy="603250"/>
          </a:xfrm>
          <a:prstGeom prst="bentArrow">
            <a:avLst/>
          </a:prstGeom>
          <a:solidFill>
            <a:srgbClr val="FFDD65"/>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pic>
        <p:nvPicPr>
          <p:cNvPr id="18" name="Picture 17" descr="Text&#10;&#10;Description automatically generated with medium confidence">
            <a:extLst>
              <a:ext uri="{FF2B5EF4-FFF2-40B4-BE49-F238E27FC236}">
                <a16:creationId xmlns:a16="http://schemas.microsoft.com/office/drawing/2014/main" id="{6CC8406B-0035-D44B-2677-CF219A802C4F}"/>
              </a:ext>
            </a:extLst>
          </p:cNvPr>
          <p:cNvPicPr>
            <a:picLocks noChangeAspect="1"/>
          </p:cNvPicPr>
          <p:nvPr/>
        </p:nvPicPr>
        <p:blipFill>
          <a:blip r:embed="rId3"/>
          <a:stretch>
            <a:fillRect/>
          </a:stretch>
        </p:blipFill>
        <p:spPr>
          <a:xfrm>
            <a:off x="7903773" y="3831485"/>
            <a:ext cx="3886200" cy="1092200"/>
          </a:xfrm>
          <a:prstGeom prst="rect">
            <a:avLst/>
          </a:prstGeom>
          <a:ln>
            <a:solidFill>
              <a:schemeClr val="tx1"/>
            </a:solidFill>
          </a:ln>
        </p:spPr>
      </p:pic>
    </p:spTree>
    <p:extLst>
      <p:ext uri="{BB962C8B-B14F-4D97-AF65-F5344CB8AC3E}">
        <p14:creationId xmlns:p14="http://schemas.microsoft.com/office/powerpoint/2010/main" val="472327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AC94-7849-94CE-911A-FA0BAD6A99AF}"/>
              </a:ext>
            </a:extLst>
          </p:cNvPr>
          <p:cNvSpPr>
            <a:spLocks noGrp="1"/>
          </p:cNvSpPr>
          <p:nvPr>
            <p:ph type="title"/>
          </p:nvPr>
        </p:nvSpPr>
        <p:spPr/>
        <p:txBody>
          <a:bodyPr/>
          <a:lstStyle/>
          <a:p>
            <a:r>
              <a:rPr lang="en-US" dirty="0"/>
              <a:t>Tiles, </a:t>
            </a:r>
            <a:r>
              <a:rPr lang="en-US" dirty="0" err="1"/>
              <a:t>TileSets</a:t>
            </a:r>
            <a:r>
              <a:rPr lang="en-US" dirty="0"/>
              <a:t>, &amp; </a:t>
            </a:r>
            <a:r>
              <a:rPr lang="en-US" dirty="0" err="1"/>
              <a:t>TileMaps</a:t>
            </a:r>
            <a:endParaRPr lang="en-US" dirty="0"/>
          </a:p>
        </p:txBody>
      </p:sp>
      <p:sp>
        <p:nvSpPr>
          <p:cNvPr id="5" name="Text Placeholder 4">
            <a:extLst>
              <a:ext uri="{FF2B5EF4-FFF2-40B4-BE49-F238E27FC236}">
                <a16:creationId xmlns:a16="http://schemas.microsoft.com/office/drawing/2014/main" id="{4374CA82-9C61-037E-5F51-CB99E3E7ABD9}"/>
              </a:ext>
            </a:extLst>
          </p:cNvPr>
          <p:cNvSpPr>
            <a:spLocks noGrp="1"/>
          </p:cNvSpPr>
          <p:nvPr>
            <p:ph sz="half" idx="1"/>
          </p:nvPr>
        </p:nvSpPr>
        <p:spPr/>
        <p:txBody>
          <a:bodyPr>
            <a:normAutofit/>
          </a:bodyPr>
          <a:lstStyle/>
          <a:p>
            <a:r>
              <a:rPr lang="en-US" dirty="0"/>
              <a:t>A </a:t>
            </a:r>
            <a:r>
              <a:rPr lang="en-US" dirty="0">
                <a:solidFill>
                  <a:srgbClr val="FFDD65"/>
                </a:solidFill>
              </a:rPr>
              <a:t>Tile</a:t>
            </a:r>
            <a:r>
              <a:rPr lang="en-US" dirty="0"/>
              <a:t> is a single image (a sprite) representing something in the game.</a:t>
            </a:r>
          </a:p>
          <a:p>
            <a:endParaRPr lang="en-US" dirty="0"/>
          </a:p>
          <a:p>
            <a:r>
              <a:rPr lang="en-US" dirty="0"/>
              <a:t>A </a:t>
            </a:r>
            <a:r>
              <a:rPr lang="en-US" dirty="0" err="1">
                <a:solidFill>
                  <a:srgbClr val="FFDD65"/>
                </a:solidFill>
              </a:rPr>
              <a:t>TileSet</a:t>
            </a:r>
            <a:r>
              <a:rPr lang="en-US" dirty="0"/>
              <a:t> is a library of Tiles (like a logical sprite sheet) to be used in a </a:t>
            </a:r>
            <a:r>
              <a:rPr lang="en-US" dirty="0" err="1"/>
              <a:t>TileMap</a:t>
            </a:r>
            <a:r>
              <a:rPr lang="en-US" dirty="0"/>
              <a:t>.</a:t>
            </a:r>
          </a:p>
          <a:p>
            <a:endParaRPr lang="en-US" dirty="0"/>
          </a:p>
          <a:p>
            <a:r>
              <a:rPr lang="en-US" dirty="0"/>
              <a:t>You draw the Tiles from one or more </a:t>
            </a:r>
            <a:r>
              <a:rPr lang="en-US" dirty="0" err="1"/>
              <a:t>TileSets</a:t>
            </a:r>
            <a:r>
              <a:rPr lang="en-US" dirty="0"/>
              <a:t> onto a </a:t>
            </a:r>
            <a:r>
              <a:rPr lang="en-US" dirty="0" err="1">
                <a:solidFill>
                  <a:srgbClr val="FFDD65"/>
                </a:solidFill>
              </a:rPr>
              <a:t>TileMap</a:t>
            </a:r>
            <a:r>
              <a:rPr lang="en-US" dirty="0"/>
              <a:t>.</a:t>
            </a:r>
          </a:p>
        </p:txBody>
      </p:sp>
      <p:pic>
        <p:nvPicPr>
          <p:cNvPr id="15" name="Content Placeholder 5" descr="A screenshot of a game&#10;&#10;Description automatically generated with low confidence">
            <a:extLst>
              <a:ext uri="{FF2B5EF4-FFF2-40B4-BE49-F238E27FC236}">
                <a16:creationId xmlns:a16="http://schemas.microsoft.com/office/drawing/2014/main" id="{152831B9-4F26-AF06-189D-9B0E1C2F4C03}"/>
              </a:ext>
            </a:extLst>
          </p:cNvPr>
          <p:cNvPicPr>
            <a:picLocks noChangeAspect="1"/>
          </p:cNvPicPr>
          <p:nvPr/>
        </p:nvPicPr>
        <p:blipFill>
          <a:blip r:embed="rId2"/>
          <a:stretch>
            <a:fillRect/>
          </a:stretch>
        </p:blipFill>
        <p:spPr>
          <a:xfrm>
            <a:off x="8663021" y="3598109"/>
            <a:ext cx="3130241" cy="2506663"/>
          </a:xfrm>
          <a:prstGeom prst="rect">
            <a:avLst/>
          </a:prstGeom>
          <a:ln>
            <a:solidFill>
              <a:schemeClr val="tx1"/>
            </a:solidFill>
          </a:ln>
        </p:spPr>
      </p:pic>
      <p:sp>
        <p:nvSpPr>
          <p:cNvPr id="16" name="TextBox 15">
            <a:extLst>
              <a:ext uri="{FF2B5EF4-FFF2-40B4-BE49-F238E27FC236}">
                <a16:creationId xmlns:a16="http://schemas.microsoft.com/office/drawing/2014/main" id="{9695EFDD-1B74-B8AD-3963-439208FBB2CA}"/>
              </a:ext>
            </a:extLst>
          </p:cNvPr>
          <p:cNvSpPr txBox="1"/>
          <p:nvPr/>
        </p:nvSpPr>
        <p:spPr>
          <a:xfrm>
            <a:off x="10789962" y="3228777"/>
            <a:ext cx="1003300" cy="369332"/>
          </a:xfrm>
          <a:prstGeom prst="rect">
            <a:avLst/>
          </a:prstGeom>
          <a:noFill/>
        </p:spPr>
        <p:txBody>
          <a:bodyPr wrap="square" rtlCol="0">
            <a:spAutoFit/>
          </a:bodyPr>
          <a:lstStyle/>
          <a:p>
            <a:r>
              <a:rPr lang="en-US" dirty="0" err="1">
                <a:solidFill>
                  <a:srgbClr val="FFDD65"/>
                </a:solidFill>
              </a:rPr>
              <a:t>TileMap</a:t>
            </a:r>
            <a:endParaRPr lang="en-US" dirty="0">
              <a:solidFill>
                <a:srgbClr val="FFDD65"/>
              </a:solidFill>
            </a:endParaRPr>
          </a:p>
        </p:txBody>
      </p:sp>
      <p:pic>
        <p:nvPicPr>
          <p:cNvPr id="23" name="Picture 22" descr="Chart&#10;&#10;Description automatically generated">
            <a:extLst>
              <a:ext uri="{FF2B5EF4-FFF2-40B4-BE49-F238E27FC236}">
                <a16:creationId xmlns:a16="http://schemas.microsoft.com/office/drawing/2014/main" id="{8D670D81-B7B0-784A-FEB7-2170ED95E1A7}"/>
              </a:ext>
            </a:extLst>
          </p:cNvPr>
          <p:cNvPicPr>
            <a:picLocks noChangeAspect="1"/>
          </p:cNvPicPr>
          <p:nvPr/>
        </p:nvPicPr>
        <p:blipFill>
          <a:blip r:embed="rId3"/>
          <a:stretch>
            <a:fillRect/>
          </a:stretch>
        </p:blipFill>
        <p:spPr>
          <a:xfrm>
            <a:off x="5687349" y="2622550"/>
            <a:ext cx="2667000" cy="1612900"/>
          </a:xfrm>
          <a:prstGeom prst="rect">
            <a:avLst/>
          </a:prstGeom>
        </p:spPr>
      </p:pic>
      <p:sp>
        <p:nvSpPr>
          <p:cNvPr id="24" name="TextBox 23">
            <a:extLst>
              <a:ext uri="{FF2B5EF4-FFF2-40B4-BE49-F238E27FC236}">
                <a16:creationId xmlns:a16="http://schemas.microsoft.com/office/drawing/2014/main" id="{E5E2C8AA-75EB-2270-E0CA-CDBCC752627C}"/>
              </a:ext>
            </a:extLst>
          </p:cNvPr>
          <p:cNvSpPr txBox="1"/>
          <p:nvPr/>
        </p:nvSpPr>
        <p:spPr>
          <a:xfrm>
            <a:off x="5646967" y="2253218"/>
            <a:ext cx="898066" cy="369332"/>
          </a:xfrm>
          <a:prstGeom prst="rect">
            <a:avLst/>
          </a:prstGeom>
          <a:noFill/>
        </p:spPr>
        <p:txBody>
          <a:bodyPr wrap="none" rtlCol="0">
            <a:spAutoFit/>
          </a:bodyPr>
          <a:lstStyle/>
          <a:p>
            <a:r>
              <a:rPr lang="en-US" dirty="0" err="1">
                <a:solidFill>
                  <a:srgbClr val="FFDD65"/>
                </a:solidFill>
              </a:rPr>
              <a:t>TileSet</a:t>
            </a:r>
            <a:endParaRPr lang="en-US" dirty="0">
              <a:solidFill>
                <a:srgbClr val="FFDD65"/>
              </a:solidFill>
            </a:endParaRPr>
          </a:p>
        </p:txBody>
      </p:sp>
    </p:spTree>
    <p:extLst>
      <p:ext uri="{BB962C8B-B14F-4D97-AF65-F5344CB8AC3E}">
        <p14:creationId xmlns:p14="http://schemas.microsoft.com/office/powerpoint/2010/main" val="22436828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D66B-395D-15CC-5361-ECDB10E5E8EA}"/>
              </a:ext>
            </a:extLst>
          </p:cNvPr>
          <p:cNvSpPr>
            <a:spLocks noGrp="1"/>
          </p:cNvSpPr>
          <p:nvPr>
            <p:ph type="title"/>
          </p:nvPr>
        </p:nvSpPr>
        <p:spPr/>
        <p:txBody>
          <a:bodyPr/>
          <a:lstStyle/>
          <a:p>
            <a:r>
              <a:rPr lang="en-US" dirty="0"/>
              <a:t>Creating the Level’s Borders </a:t>
            </a:r>
            <a:r>
              <a:rPr lang="en-US" dirty="0" err="1"/>
              <a:t>TileSet</a:t>
            </a:r>
            <a:endParaRPr lang="en-US" dirty="0"/>
          </a:p>
        </p:txBody>
      </p:sp>
      <p:sp>
        <p:nvSpPr>
          <p:cNvPr id="5" name="Content Placeholder 4">
            <a:extLst>
              <a:ext uri="{FF2B5EF4-FFF2-40B4-BE49-F238E27FC236}">
                <a16:creationId xmlns:a16="http://schemas.microsoft.com/office/drawing/2014/main" id="{D29216AB-9210-52DC-337F-45A4B2E470BF}"/>
              </a:ext>
            </a:extLst>
          </p:cNvPr>
          <p:cNvSpPr>
            <a:spLocks noGrp="1"/>
          </p:cNvSpPr>
          <p:nvPr>
            <p:ph sz="half" idx="1"/>
          </p:nvPr>
        </p:nvSpPr>
        <p:spPr>
          <a:xfrm>
            <a:off x="297935" y="1919517"/>
            <a:ext cx="5645665" cy="4016673"/>
          </a:xfrm>
        </p:spPr>
        <p:txBody>
          <a:bodyPr>
            <a:normAutofit/>
          </a:bodyPr>
          <a:lstStyle/>
          <a:p>
            <a:pPr>
              <a:lnSpc>
                <a:spcPct val="120000"/>
              </a:lnSpc>
            </a:pPr>
            <a:r>
              <a:rPr lang="en-US" b="1" dirty="0"/>
              <a:t>Drag</a:t>
            </a:r>
            <a:r>
              <a:rPr lang="en-US" dirty="0"/>
              <a:t> the following file (from the </a:t>
            </a:r>
            <a:r>
              <a:rPr lang="en-US" dirty="0" err="1"/>
              <a:t>FileSystem</a:t>
            </a:r>
            <a:r>
              <a:rPr lang="en-US" dirty="0"/>
              <a:t> tab) into the dark blue box at the bottom of the screen:</a:t>
            </a:r>
          </a:p>
          <a:p>
            <a:pPr marL="0" indent="0">
              <a:lnSpc>
                <a:spcPct val="120000"/>
              </a:lnSpc>
              <a:buNone/>
            </a:pPr>
            <a:r>
              <a:rPr lang="en-US" sz="1800" i="1" u="sng" dirty="0">
                <a:solidFill>
                  <a:srgbClr val="FFDD65"/>
                </a:solidFill>
              </a:rPr>
              <a:t>res://Assets/Art/Free/Terrain/Terrain (16x16).</a:t>
            </a:r>
            <a:r>
              <a:rPr lang="en-US" sz="1800" i="1" u="sng" dirty="0" err="1">
                <a:solidFill>
                  <a:srgbClr val="FFDD65"/>
                </a:solidFill>
              </a:rPr>
              <a:t>png</a:t>
            </a:r>
            <a:endParaRPr lang="en-US" sz="1800" dirty="0"/>
          </a:p>
        </p:txBody>
      </p:sp>
      <p:pic>
        <p:nvPicPr>
          <p:cNvPr id="15" name="Picture 14" descr="Graphical user interface, text, application&#10;&#10;Description automatically generated">
            <a:extLst>
              <a:ext uri="{FF2B5EF4-FFF2-40B4-BE49-F238E27FC236}">
                <a16:creationId xmlns:a16="http://schemas.microsoft.com/office/drawing/2014/main" id="{DF7704BB-1131-E8BA-7551-2858A2072266}"/>
              </a:ext>
            </a:extLst>
          </p:cNvPr>
          <p:cNvPicPr>
            <a:picLocks noChangeAspect="1"/>
          </p:cNvPicPr>
          <p:nvPr/>
        </p:nvPicPr>
        <p:blipFill>
          <a:blip r:embed="rId2"/>
          <a:stretch>
            <a:fillRect/>
          </a:stretch>
        </p:blipFill>
        <p:spPr>
          <a:xfrm>
            <a:off x="6096000" y="1919517"/>
            <a:ext cx="4698359" cy="1672063"/>
          </a:xfrm>
          <a:prstGeom prst="rect">
            <a:avLst/>
          </a:prstGeom>
        </p:spPr>
      </p:pic>
      <p:sp>
        <p:nvSpPr>
          <p:cNvPr id="16" name="Rectangle 15">
            <a:extLst>
              <a:ext uri="{FF2B5EF4-FFF2-40B4-BE49-F238E27FC236}">
                <a16:creationId xmlns:a16="http://schemas.microsoft.com/office/drawing/2014/main" id="{BB617790-E973-3989-C78D-D9196905B964}"/>
              </a:ext>
            </a:extLst>
          </p:cNvPr>
          <p:cNvSpPr/>
          <p:nvPr/>
        </p:nvSpPr>
        <p:spPr>
          <a:xfrm>
            <a:off x="6095999" y="1919517"/>
            <a:ext cx="1003531" cy="127453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DD65"/>
              </a:solidFill>
            </a:endParaRPr>
          </a:p>
        </p:txBody>
      </p:sp>
      <p:pic>
        <p:nvPicPr>
          <p:cNvPr id="7" name="Picture 6" descr="A screenshot of a computer&#10;&#10;Description automatically generated with medium confidence">
            <a:extLst>
              <a:ext uri="{FF2B5EF4-FFF2-40B4-BE49-F238E27FC236}">
                <a16:creationId xmlns:a16="http://schemas.microsoft.com/office/drawing/2014/main" id="{81567FF1-A22A-E6F6-6816-C651BD688D33}"/>
              </a:ext>
            </a:extLst>
          </p:cNvPr>
          <p:cNvPicPr>
            <a:picLocks noChangeAspect="1"/>
          </p:cNvPicPr>
          <p:nvPr/>
        </p:nvPicPr>
        <p:blipFill>
          <a:blip r:embed="rId3"/>
          <a:stretch>
            <a:fillRect/>
          </a:stretch>
        </p:blipFill>
        <p:spPr>
          <a:xfrm>
            <a:off x="4672959" y="4048819"/>
            <a:ext cx="6121400" cy="2568361"/>
          </a:xfrm>
          <a:prstGeom prst="rect">
            <a:avLst/>
          </a:prstGeom>
        </p:spPr>
      </p:pic>
    </p:spTree>
    <p:extLst>
      <p:ext uri="{BB962C8B-B14F-4D97-AF65-F5344CB8AC3E}">
        <p14:creationId xmlns:p14="http://schemas.microsoft.com/office/powerpoint/2010/main" val="32933081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42E5C8-291F-E1EA-775C-157DB6A69E93}"/>
              </a:ext>
            </a:extLst>
          </p:cNvPr>
          <p:cNvPicPr>
            <a:picLocks noChangeAspect="1"/>
          </p:cNvPicPr>
          <p:nvPr/>
        </p:nvPicPr>
        <p:blipFill>
          <a:blip r:embed="rId3"/>
          <a:stretch>
            <a:fillRect/>
          </a:stretch>
        </p:blipFill>
        <p:spPr>
          <a:xfrm>
            <a:off x="770733" y="0"/>
            <a:ext cx="10650534" cy="6858000"/>
          </a:xfrm>
          <a:prstGeom prst="rect">
            <a:avLst/>
          </a:prstGeom>
        </p:spPr>
      </p:pic>
      <p:sp>
        <p:nvSpPr>
          <p:cNvPr id="4" name="Rectangle 3">
            <a:extLst>
              <a:ext uri="{FF2B5EF4-FFF2-40B4-BE49-F238E27FC236}">
                <a16:creationId xmlns:a16="http://schemas.microsoft.com/office/drawing/2014/main" id="{CACE9A8C-F12B-087C-16A1-B9A0F6CA8234}"/>
              </a:ext>
            </a:extLst>
          </p:cNvPr>
          <p:cNvSpPr/>
          <p:nvPr/>
        </p:nvSpPr>
        <p:spPr>
          <a:xfrm>
            <a:off x="2654300" y="4915931"/>
            <a:ext cx="6772333" cy="1401742"/>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4253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3308642A-5568-A3EA-F57F-C0CB916784F8}"/>
              </a:ext>
            </a:extLst>
          </p:cNvPr>
          <p:cNvPicPr>
            <a:picLocks noChangeAspect="1"/>
          </p:cNvPicPr>
          <p:nvPr/>
        </p:nvPicPr>
        <p:blipFill>
          <a:blip r:embed="rId3"/>
          <a:stretch>
            <a:fillRect/>
          </a:stretch>
        </p:blipFill>
        <p:spPr>
          <a:xfrm>
            <a:off x="837290" y="1440468"/>
            <a:ext cx="10517419" cy="3977063"/>
          </a:xfrm>
          <a:prstGeom prst="rect">
            <a:avLst/>
          </a:prstGeom>
        </p:spPr>
      </p:pic>
      <p:sp>
        <p:nvSpPr>
          <p:cNvPr id="4" name="Rectangle 3">
            <a:extLst>
              <a:ext uri="{FF2B5EF4-FFF2-40B4-BE49-F238E27FC236}">
                <a16:creationId xmlns:a16="http://schemas.microsoft.com/office/drawing/2014/main" id="{CACE9A8C-F12B-087C-16A1-B9A0F6CA8234}"/>
              </a:ext>
            </a:extLst>
          </p:cNvPr>
          <p:cNvSpPr/>
          <p:nvPr/>
        </p:nvSpPr>
        <p:spPr>
          <a:xfrm>
            <a:off x="880136" y="1493454"/>
            <a:ext cx="3151537" cy="3103484"/>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FFDD65"/>
              </a:solidFill>
            </a:endParaRPr>
          </a:p>
        </p:txBody>
      </p:sp>
      <p:sp>
        <p:nvSpPr>
          <p:cNvPr id="5" name="TextBox 4">
            <a:extLst>
              <a:ext uri="{FF2B5EF4-FFF2-40B4-BE49-F238E27FC236}">
                <a16:creationId xmlns:a16="http://schemas.microsoft.com/office/drawing/2014/main" id="{B390412B-0092-CC56-4F6E-414EE1D29381}"/>
              </a:ext>
            </a:extLst>
          </p:cNvPr>
          <p:cNvSpPr txBox="1"/>
          <p:nvPr/>
        </p:nvSpPr>
        <p:spPr>
          <a:xfrm>
            <a:off x="837290" y="1044643"/>
            <a:ext cx="10517419" cy="369332"/>
          </a:xfrm>
          <a:prstGeom prst="rect">
            <a:avLst/>
          </a:prstGeom>
          <a:noFill/>
        </p:spPr>
        <p:txBody>
          <a:bodyPr wrap="square" rtlCol="0">
            <a:spAutoFit/>
          </a:bodyPr>
          <a:lstStyle/>
          <a:p>
            <a:pPr algn="ctr"/>
            <a:r>
              <a:rPr lang="en-US" dirty="0" err="1">
                <a:solidFill>
                  <a:srgbClr val="FFDD65"/>
                </a:solidFill>
              </a:rPr>
              <a:t>TileSet</a:t>
            </a:r>
            <a:r>
              <a:rPr lang="en-US" dirty="0">
                <a:solidFill>
                  <a:srgbClr val="FFDD65"/>
                </a:solidFill>
              </a:rPr>
              <a:t> Textures (sprite sheets) List</a:t>
            </a:r>
          </a:p>
        </p:txBody>
      </p:sp>
    </p:spTree>
    <p:extLst>
      <p:ext uri="{BB962C8B-B14F-4D97-AF65-F5344CB8AC3E}">
        <p14:creationId xmlns:p14="http://schemas.microsoft.com/office/powerpoint/2010/main" val="850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3308642A-5568-A3EA-F57F-C0CB916784F8}"/>
              </a:ext>
            </a:extLst>
          </p:cNvPr>
          <p:cNvPicPr>
            <a:picLocks noChangeAspect="1"/>
          </p:cNvPicPr>
          <p:nvPr/>
        </p:nvPicPr>
        <p:blipFill>
          <a:blip r:embed="rId3"/>
          <a:stretch>
            <a:fillRect/>
          </a:stretch>
        </p:blipFill>
        <p:spPr>
          <a:xfrm>
            <a:off x="837290" y="1440468"/>
            <a:ext cx="10517419" cy="3977063"/>
          </a:xfrm>
          <a:prstGeom prst="rect">
            <a:avLst/>
          </a:prstGeom>
        </p:spPr>
      </p:pic>
      <p:sp>
        <p:nvSpPr>
          <p:cNvPr id="4" name="Rectangle 3">
            <a:extLst>
              <a:ext uri="{FF2B5EF4-FFF2-40B4-BE49-F238E27FC236}">
                <a16:creationId xmlns:a16="http://schemas.microsoft.com/office/drawing/2014/main" id="{CACE9A8C-F12B-087C-16A1-B9A0F6CA8234}"/>
              </a:ext>
            </a:extLst>
          </p:cNvPr>
          <p:cNvSpPr/>
          <p:nvPr/>
        </p:nvSpPr>
        <p:spPr>
          <a:xfrm>
            <a:off x="880136" y="4555375"/>
            <a:ext cx="932039" cy="440573"/>
          </a:xfrm>
          <a:prstGeom prst="rect">
            <a:avLst/>
          </a:prstGeom>
          <a:noFill/>
          <a:ln w="38100">
            <a:solidFill>
              <a:srgbClr val="FFDD6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91DC37E-01DA-314B-B9C9-19F2EAC464F6}"/>
              </a:ext>
            </a:extLst>
          </p:cNvPr>
          <p:cNvSpPr txBox="1"/>
          <p:nvPr/>
        </p:nvSpPr>
        <p:spPr>
          <a:xfrm>
            <a:off x="837290" y="1044643"/>
            <a:ext cx="10517419" cy="369332"/>
          </a:xfrm>
          <a:prstGeom prst="rect">
            <a:avLst/>
          </a:prstGeom>
          <a:noFill/>
        </p:spPr>
        <p:txBody>
          <a:bodyPr wrap="square" rtlCol="0">
            <a:spAutoFit/>
          </a:bodyPr>
          <a:lstStyle/>
          <a:p>
            <a:pPr algn="ctr"/>
            <a:r>
              <a:rPr lang="en-US" dirty="0">
                <a:solidFill>
                  <a:srgbClr val="FFDD65"/>
                </a:solidFill>
              </a:rPr>
              <a:t>Add/Delete Texture</a:t>
            </a:r>
          </a:p>
        </p:txBody>
      </p:sp>
    </p:spTree>
    <p:extLst>
      <p:ext uri="{BB962C8B-B14F-4D97-AF65-F5344CB8AC3E}">
        <p14:creationId xmlns:p14="http://schemas.microsoft.com/office/powerpoint/2010/main" val="170492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Berlin">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35271</TotalTime>
  <Words>15698</Words>
  <Application>Microsoft Macintosh PowerPoint</Application>
  <PresentationFormat>Widescreen</PresentationFormat>
  <Paragraphs>1706</Paragraphs>
  <Slides>237</Slides>
  <Notes>28</Notes>
  <HiddenSlides>0</HiddenSlides>
  <MMClips>27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237</vt:i4>
      </vt:variant>
    </vt:vector>
  </HeadingPairs>
  <TitlesOfParts>
    <vt:vector size="245" baseType="lpstr">
      <vt:lpstr>Arial</vt:lpstr>
      <vt:lpstr>Calibri</vt:lpstr>
      <vt:lpstr>Menlo</vt:lpstr>
      <vt:lpstr>open sans</vt:lpstr>
      <vt:lpstr>Segoe UI Emoji</vt:lpstr>
      <vt:lpstr>system-ui</vt:lpstr>
      <vt:lpstr>Trebuchet MS</vt:lpstr>
      <vt:lpstr>Berlin</vt:lpstr>
      <vt:lpstr>Build Your First 2D Game with Godot</vt:lpstr>
      <vt:lpstr>About Me</vt:lpstr>
      <vt:lpstr>What is Godot Engine?</vt:lpstr>
      <vt:lpstr>What is Godot Engine?</vt:lpstr>
      <vt:lpstr>Notable games/apps made with Godot</vt:lpstr>
      <vt:lpstr>Session Goals</vt:lpstr>
      <vt:lpstr>PowerPoint Presentation</vt:lpstr>
      <vt:lpstr>Create a New Project</vt:lpstr>
      <vt:lpstr>Create a New Project</vt:lpstr>
      <vt:lpstr>Exploring the Editor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Updating Basic Project Settings</vt:lpstr>
      <vt:lpstr>Set Game Window Size to 1024x768</vt:lpstr>
      <vt:lpstr>Turn Texture Filtering “Off”</vt:lpstr>
      <vt:lpstr>Project Folder Structure</vt:lpstr>
      <vt:lpstr>Importing Files &amp; Assets</vt:lpstr>
      <vt:lpstr>Import the Art &amp; Audio Assets</vt:lpstr>
      <vt:lpstr>Lab Time (~5 Minutes)</vt:lpstr>
      <vt:lpstr>Session Goal #1: Controllable Player</vt:lpstr>
      <vt:lpstr>Defining Nodes and Scenes</vt:lpstr>
      <vt:lpstr>Defining Nodes and Scenes</vt:lpstr>
      <vt:lpstr>PowerPoint Presentation</vt:lpstr>
      <vt:lpstr>PowerPoint Presentation</vt:lpstr>
      <vt:lpstr>PowerPoint Presentation</vt:lpstr>
      <vt:lpstr>PowerPoint Presentation</vt:lpstr>
      <vt:lpstr>PowerPoint Presentation</vt:lpstr>
      <vt:lpstr>PowerPoint Presentation</vt:lpstr>
      <vt:lpstr>Adding Child Nodes to a Scene</vt:lpstr>
      <vt:lpstr>Adding Child Nodes to a Scene</vt:lpstr>
      <vt:lpstr>Understanding the Inspector Tab</vt:lpstr>
      <vt:lpstr>Understanding the Inspector Tab</vt:lpstr>
      <vt:lpstr>Creating the Player Scene</vt:lpstr>
      <vt:lpstr>Creating the Player Scene</vt:lpstr>
      <vt:lpstr>Setting Collision on a CollisionShape2D</vt:lpstr>
      <vt:lpstr>Save the Player Scene!</vt:lpstr>
      <vt:lpstr>Running the Scene</vt:lpstr>
      <vt:lpstr>Running the Scene</vt:lpstr>
      <vt:lpstr>Scene Positions and “Cameras”</vt:lpstr>
      <vt:lpstr>Lab Time (~10 Minutes)</vt:lpstr>
      <vt:lpstr>Well, this is boring… we need behavior!</vt:lpstr>
      <vt:lpstr>Attaching a Script to the Player</vt:lpstr>
      <vt:lpstr>PowerPoint Presentation</vt:lpstr>
      <vt:lpstr>GDScript: A Short Primer</vt:lpstr>
      <vt:lpstr>GDScript: Object Notification Methods</vt:lpstr>
      <vt:lpstr>Player Behavior: Movement &amp; Handling Input</vt:lpstr>
      <vt:lpstr>Player Behavior: Movement &amp; Handling Input</vt:lpstr>
      <vt:lpstr>Player Behavior: Movement &amp; Handling Input</vt:lpstr>
      <vt:lpstr>Player Behavior: Movement &amp; Handling Input</vt:lpstr>
      <vt:lpstr>Player Behavior: Movement &amp; Handling Input</vt:lpstr>
      <vt:lpstr>Lazy Debugging</vt:lpstr>
      <vt:lpstr>Binding Input Actions</vt:lpstr>
      <vt:lpstr>Lab Time (~10 Minutes)</vt:lpstr>
      <vt:lpstr>Progress Check</vt:lpstr>
      <vt:lpstr>Adding Player Animations</vt:lpstr>
      <vt:lpstr>Be careful where you click!</vt:lpstr>
      <vt:lpstr>Just to be safe, save the Player SpriteFrames</vt:lpstr>
      <vt:lpstr>Sprites &amp; Sprite Sheets</vt:lpstr>
      <vt:lpstr>PowerPoint Presentation</vt:lpstr>
      <vt:lpstr>Navigating SpriteFrames</vt:lpstr>
      <vt:lpstr>Navigating SpriteFrames</vt:lpstr>
      <vt:lpstr>Navigating SpriteFrames</vt:lpstr>
      <vt:lpstr>Navigating SpriteFrames</vt:lpstr>
      <vt:lpstr>Navigating SpriteFrames</vt:lpstr>
      <vt:lpstr>Navigating SpriteFrames</vt:lpstr>
      <vt:lpstr>Navigating SpriteFrames</vt:lpstr>
      <vt:lpstr>Navigating SpriteFrames</vt:lpstr>
      <vt:lpstr>Navigating SpriteFrames</vt:lpstr>
      <vt:lpstr>Navigating SpriteFrames</vt:lpstr>
      <vt:lpstr>Navigating SpriteFrames</vt:lpstr>
      <vt:lpstr>Creating the Idle Animation</vt:lpstr>
      <vt:lpstr>Creating the Idle Animation</vt:lpstr>
      <vt:lpstr>Creating the Idle Animation</vt:lpstr>
      <vt:lpstr>Creating the Idle Animation</vt:lpstr>
      <vt:lpstr>Creating the Idle Animation</vt:lpstr>
      <vt:lpstr>Creating the Idle Animation</vt:lpstr>
      <vt:lpstr>Test the Idle Animation</vt:lpstr>
      <vt:lpstr>Triggering Player Animations</vt:lpstr>
      <vt:lpstr>Lab Time &amp; Break (~15 Minutes)</vt:lpstr>
      <vt:lpstr>Session Goal #2: Reusable Base Level</vt:lpstr>
      <vt:lpstr>Creating a base Level Scene</vt:lpstr>
      <vt:lpstr>Creating a base Level Scene</vt:lpstr>
      <vt:lpstr>Tiles, TileSets, &amp; TileMaps</vt:lpstr>
      <vt:lpstr>Creating the Level’s Borders TileSet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AutoTiles and Bitmasks</vt:lpstr>
      <vt:lpstr>AutoTiles and Bitmasks</vt:lpstr>
      <vt:lpstr>Setting up an Autotile can be tricky!</vt:lpstr>
      <vt:lpstr>Setting up an Autotile can be tricky!</vt:lpstr>
      <vt:lpstr>Setting up an Autotile can be tricky!</vt:lpstr>
      <vt:lpstr>Setting up an Autotile can be tricky!</vt:lpstr>
      <vt:lpstr>Defining the Autotile Bitmask</vt:lpstr>
      <vt:lpstr>Defining the Autotile Bitmask</vt:lpstr>
      <vt:lpstr>Defining the Autotile Bitmask</vt:lpstr>
      <vt:lpstr>Adding Collision to the autotiles</vt:lpstr>
      <vt:lpstr>PowerPoint Presentation</vt:lpstr>
      <vt:lpstr>PowerPoint Presentation</vt:lpstr>
      <vt:lpstr>Drawing Your Tiles</vt:lpstr>
      <vt:lpstr>Instancing Child Scenes</vt:lpstr>
      <vt:lpstr>Lab Time (~15 Minutes)</vt:lpstr>
      <vt:lpstr>Session Goal #3: Player &amp; Level Polish</vt:lpstr>
      <vt:lpstr>Create a Camera that Follows the Player</vt:lpstr>
      <vt:lpstr>Add Gravity &amp; Jump to the Player Scene</vt:lpstr>
      <vt:lpstr>Add a Background to the Level Scene</vt:lpstr>
      <vt:lpstr>Locking Nodes</vt:lpstr>
      <vt:lpstr>Adding a Jump Sound Effect</vt:lpstr>
      <vt:lpstr>Lab Time (~10 Minutes)</vt:lpstr>
      <vt:lpstr>Session Goal #4: Level Checkpoints</vt:lpstr>
      <vt:lpstr>Adding Level Checkpoints</vt:lpstr>
      <vt:lpstr>Adding Level Checkpoints</vt:lpstr>
      <vt:lpstr>Create a Checkpoint Script</vt:lpstr>
      <vt:lpstr>Intro to Signals</vt:lpstr>
      <vt:lpstr>Order of Events</vt:lpstr>
      <vt:lpstr>Adding Level Checkpoints</vt:lpstr>
      <vt:lpstr>Adding Level Checkpoints</vt:lpstr>
      <vt:lpstr>Adding Level Checkpoints</vt:lpstr>
      <vt:lpstr>Adding Level Checkpoints</vt:lpstr>
      <vt:lpstr>Update the Player to Use Checkpoints</vt:lpstr>
      <vt:lpstr>Add Checkpoints to the Level Scene</vt:lpstr>
      <vt:lpstr>Lab Time &amp; Break (~15 Minutes)</vt:lpstr>
      <vt:lpstr>Session Goal #5: Hazards &amp; Player Respawn</vt:lpstr>
      <vt:lpstr>Creating a Spikes Scene</vt:lpstr>
      <vt:lpstr>Creating a Spikes Scene</vt:lpstr>
      <vt:lpstr>Emit the Spikes “Damage” Signal</vt:lpstr>
      <vt:lpstr>Update the Player to Respond to Spikes</vt:lpstr>
      <vt:lpstr>Update the Player to Respond to Spikes</vt:lpstr>
      <vt:lpstr>Update the Player to Respond to Spikes</vt:lpstr>
      <vt:lpstr>Update the Player to Respond to Spikes</vt:lpstr>
      <vt:lpstr>Lab Time &amp; Break (~10 Minutes)</vt:lpstr>
      <vt:lpstr>Session Goal #6: Collectibles &amp; HUD</vt:lpstr>
      <vt:lpstr>Creating a Fruit Scene</vt:lpstr>
      <vt:lpstr>Creating some animated Fruits</vt:lpstr>
      <vt:lpstr>Fruit Collision and Collection Sound</vt:lpstr>
      <vt:lpstr>Create a Fruit Script and Connect Signals</vt:lpstr>
      <vt:lpstr>Create a Fruit Script and Connect Signals</vt:lpstr>
      <vt:lpstr>Create a Fruit Script and Connect Signals</vt:lpstr>
      <vt:lpstr>Create a Fruit Script and Connect Signals</vt:lpstr>
      <vt:lpstr>Create a Fruit Script and Connect Signals</vt:lpstr>
      <vt:lpstr>Create a Fruit Script and Connect Signals</vt:lpstr>
      <vt:lpstr>Create a Fruit Script and Connect Signals</vt:lpstr>
      <vt:lpstr>PowerPoint Presentation</vt:lpstr>
      <vt:lpstr>Update the Fruit script to be a “tool”</vt:lpstr>
      <vt:lpstr>PowerPoint Presentation</vt:lpstr>
      <vt:lpstr>Update the Player to Handle Fruit Collection</vt:lpstr>
      <vt:lpstr>Lab Time (~15 Minutes)</vt:lpstr>
      <vt:lpstr>Creating a HUD/UI using a CanvasLayer</vt:lpstr>
      <vt:lpstr>Godot CanvasLayer &amp; Control Nodes</vt:lpstr>
      <vt:lpstr>Godot CanvasLayer &amp; Control Nodes</vt:lpstr>
      <vt:lpstr>Creating a HUD</vt:lpstr>
      <vt:lpstr>A Quick Look at the Control Nodes</vt:lpstr>
      <vt:lpstr>A Quick Look at the Control Nodes</vt:lpstr>
      <vt:lpstr>A Quick Look at the Control Nodes</vt:lpstr>
      <vt:lpstr>A Quick Look at the Control Nodes</vt:lpstr>
      <vt:lpstr>A Quick Look at the Control Nodes</vt:lpstr>
      <vt:lpstr>Creating a HUD: HBoxContainer</vt:lpstr>
      <vt:lpstr>Creating a HUD: VBoxContainer</vt:lpstr>
      <vt:lpstr>Creating a HUD: Control</vt:lpstr>
      <vt:lpstr>Creating a HUD: TextureRect</vt:lpstr>
      <vt:lpstr>Creating a HUD: Label</vt:lpstr>
      <vt:lpstr>Creating a HUD: Repeat for Fruit #2</vt:lpstr>
      <vt:lpstr>Lab Time (~15 Minutes)</vt:lpstr>
      <vt:lpstr>Creating a Signal Chain from Player to HUD</vt:lpstr>
      <vt:lpstr>Creating a Signal Chain from Player to HUD</vt:lpstr>
      <vt:lpstr>Creating a Signal Chain from Player to HUD</vt:lpstr>
      <vt:lpstr>Creating a Signal Chain from Player to HUD</vt:lpstr>
      <vt:lpstr>Creating a HUD: Emit a Signal from Player</vt:lpstr>
      <vt:lpstr>Creating a HUD: Emit a Signal from Player</vt:lpstr>
      <vt:lpstr>Creating a HUD: Emit a Signal from Player</vt:lpstr>
      <vt:lpstr>Creating a HUD: Add HUD Update Behavior</vt:lpstr>
      <vt:lpstr>Creating a HUD: Add HUD Update Behavior</vt:lpstr>
      <vt:lpstr>Creating a HUD: Add HUD Update Behavior</vt:lpstr>
      <vt:lpstr>Creating a HUD: Add HUD Update Behavior</vt:lpstr>
      <vt:lpstr>Creating a HUD: Add HUD Update Behavior</vt:lpstr>
      <vt:lpstr>Creating a HUD: Connect Signals via the Level</vt:lpstr>
      <vt:lpstr>Creating a HUD: Make the Level a Conductor</vt:lpstr>
      <vt:lpstr>Creating a HUD: Make the Level a Conductor</vt:lpstr>
      <vt:lpstr>Lab Time &amp; Break (~15 Minutes)</vt:lpstr>
      <vt:lpstr>Session Goal #7: A Basic Enemy</vt:lpstr>
      <vt:lpstr>Create a new SnailEnemy Scene</vt:lpstr>
      <vt:lpstr>Add Animations and Hit Sound</vt:lpstr>
      <vt:lpstr>Build CollisionShape2D Shapes</vt:lpstr>
      <vt:lpstr>Build CollisionShape2D Shapes</vt:lpstr>
      <vt:lpstr>Build CollisionShape2D Shapes</vt:lpstr>
      <vt:lpstr>Build CollisionShape2D Shapes</vt:lpstr>
      <vt:lpstr>Add Basic Movement to the SnailEnemy Script</vt:lpstr>
      <vt:lpstr>Turning Around on Collision with a Wall</vt:lpstr>
      <vt:lpstr>Turning Around on Collision with a Wall</vt:lpstr>
      <vt:lpstr>Connect SnailEnemy HitArea with the Player</vt:lpstr>
      <vt:lpstr>Taking Damage from the SnailEnemy</vt:lpstr>
      <vt:lpstr>What is a RayCast2D?</vt:lpstr>
      <vt:lpstr>Setting up the RayCast2D</vt:lpstr>
      <vt:lpstr>Using the RayCast2D to avoid ledges</vt:lpstr>
      <vt:lpstr>Defeating the Snail by Bouncing On It</vt:lpstr>
      <vt:lpstr>Defeating the Snail by Bouncing On It</vt:lpstr>
      <vt:lpstr>Defeating the Snail by Bouncing On It</vt:lpstr>
      <vt:lpstr>Defeating the Snail by Bouncing On It</vt:lpstr>
      <vt:lpstr>A Quick Note on Collision Layers and Masks</vt:lpstr>
      <vt:lpstr>Defeating the Snail by Bouncing On It</vt:lpstr>
      <vt:lpstr>Defeating the Snail by Bouncing On It</vt:lpstr>
      <vt:lpstr>Defeating the Snail by Bouncing On It</vt:lpstr>
      <vt:lpstr>Defeating the Snail by Bouncing On It</vt:lpstr>
      <vt:lpstr>Bounce Player After Jumping on SnailEnemy</vt:lpstr>
      <vt:lpstr>Lab Time (~25 Minutes)</vt:lpstr>
      <vt:lpstr>Session Goal #8: Main Menu</vt:lpstr>
      <vt:lpstr>Creating a Main Menu</vt:lpstr>
      <vt:lpstr>Creating a Main Menu: Music</vt:lpstr>
      <vt:lpstr>PowerPoint Presentation</vt:lpstr>
      <vt:lpstr>PowerPoint Presentation</vt:lpstr>
      <vt:lpstr>Creating a Main Menu: Title/Header Label</vt:lpstr>
      <vt:lpstr>Creating a Main Menu: Quit Button</vt:lpstr>
      <vt:lpstr>Creating a Main Menu: Quit Button</vt:lpstr>
      <vt:lpstr>Scene Management</vt:lpstr>
      <vt:lpstr>Main Menu Button Signal Callbacks</vt:lpstr>
      <vt:lpstr>Main Menu Button Signal Callbacks</vt:lpstr>
      <vt:lpstr>Main Menu Button Signal Callbacks</vt:lpstr>
      <vt:lpstr>Lab Time (~20 Minutes)</vt:lpstr>
      <vt:lpstr>Ideas for Continued Tinkering</vt:lpstr>
      <vt:lpstr>AutoLoad (Singletons)</vt:lpstr>
      <vt:lpstr>Continued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First 2D Game with Godot</dc:title>
  <dc:creator>Brandon Lewis</dc:creator>
  <cp:lastModifiedBy>Brandon Lewis</cp:lastModifiedBy>
  <cp:revision>1186</cp:revision>
  <dcterms:created xsi:type="dcterms:W3CDTF">2022-11-29T14:10:10Z</dcterms:created>
  <dcterms:modified xsi:type="dcterms:W3CDTF">2023-01-11T01:35:04Z</dcterms:modified>
</cp:coreProperties>
</file>